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tags/tag35.xml" ContentType="application/vnd.openxmlformats-officedocument.presentationml.tags+xml"/>
  <Override PartName="/ppt/notesSlides/notesSlide42.xml" ContentType="application/vnd.openxmlformats-officedocument.presentationml.notesSlide+xml"/>
  <Override PartName="/ppt/tags/tag36.xml" ContentType="application/vnd.openxmlformats-officedocument.presentationml.tags+xml"/>
  <Override PartName="/ppt/notesSlides/notesSlide43.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ppt/tags/tag38.xml" ContentType="application/vnd.openxmlformats-officedocument.presentationml.tags+xml"/>
  <Override PartName="/ppt/notesSlides/notesSlide45.xml" ContentType="application/vnd.openxmlformats-officedocument.presentationml.notesSlide+xml"/>
  <Override PartName="/ppt/tags/tag39.xml" ContentType="application/vnd.openxmlformats-officedocument.presentationml.tags+xml"/>
  <Override PartName="/ppt/notesSlides/notesSlide46.xml" ContentType="application/vnd.openxmlformats-officedocument.presentationml.notesSlide+xml"/>
  <Override PartName="/ppt/tags/tag40.xml" ContentType="application/vnd.openxmlformats-officedocument.presentationml.tags+xml"/>
  <Override PartName="/ppt/notesSlides/notesSlide47.xml" ContentType="application/vnd.openxmlformats-officedocument.presentationml.notesSlide+xml"/>
  <Override PartName="/ppt/tags/tag4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42.xml" ContentType="application/vnd.openxmlformats-officedocument.presentationml.tags+xml"/>
  <Override PartName="/ppt/notesSlides/notesSlide53.xml" ContentType="application/vnd.openxmlformats-officedocument.presentationml.notesSlide+xml"/>
  <Override PartName="/ppt/tags/tag43.xml" ContentType="application/vnd.openxmlformats-officedocument.presentationml.tags+xml"/>
  <Override PartName="/ppt/notesSlides/notesSlide54.xml" ContentType="application/vnd.openxmlformats-officedocument.presentationml.notesSlide+xml"/>
  <Override PartName="/ppt/tags/tag44.xml" ContentType="application/vnd.openxmlformats-officedocument.presentationml.tags+xml"/>
  <Override PartName="/ppt/notesSlides/notesSlide55.xml" ContentType="application/vnd.openxmlformats-officedocument.presentationml.notesSlide+xml"/>
  <Override PartName="/ppt/tags/tag45.xml" ContentType="application/vnd.openxmlformats-officedocument.presentationml.tags+xml"/>
  <Override PartName="/ppt/notesSlides/notesSlide56.xml" ContentType="application/vnd.openxmlformats-officedocument.presentationml.notesSlide+xml"/>
  <Override PartName="/ppt/tags/tag46.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47.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2"/>
  </p:notesMasterIdLst>
  <p:handoutMasterIdLst>
    <p:handoutMasterId r:id="rId63"/>
  </p:handoutMasterIdLst>
  <p:sldIdLst>
    <p:sldId id="554" r:id="rId2"/>
    <p:sldId id="500" r:id="rId3"/>
    <p:sldId id="508" r:id="rId4"/>
    <p:sldId id="488" r:id="rId5"/>
    <p:sldId id="490" r:id="rId6"/>
    <p:sldId id="257" r:id="rId7"/>
    <p:sldId id="258" r:id="rId8"/>
    <p:sldId id="259" r:id="rId9"/>
    <p:sldId id="335" r:id="rId10"/>
    <p:sldId id="336" r:id="rId11"/>
    <p:sldId id="337" r:id="rId12"/>
    <p:sldId id="374" r:id="rId13"/>
    <p:sldId id="375" r:id="rId14"/>
    <p:sldId id="383" r:id="rId15"/>
    <p:sldId id="516" r:id="rId16"/>
    <p:sldId id="385" r:id="rId17"/>
    <p:sldId id="386" r:id="rId18"/>
    <p:sldId id="387" r:id="rId19"/>
    <p:sldId id="388" r:id="rId20"/>
    <p:sldId id="389" r:id="rId21"/>
    <p:sldId id="390" r:id="rId22"/>
    <p:sldId id="391" r:id="rId23"/>
    <p:sldId id="515" r:id="rId24"/>
    <p:sldId id="392" r:id="rId25"/>
    <p:sldId id="393" r:id="rId26"/>
    <p:sldId id="394" r:id="rId27"/>
    <p:sldId id="395" r:id="rId28"/>
    <p:sldId id="396" r:id="rId29"/>
    <p:sldId id="397" r:id="rId30"/>
    <p:sldId id="399" r:id="rId31"/>
    <p:sldId id="400" r:id="rId32"/>
    <p:sldId id="401" r:id="rId33"/>
    <p:sldId id="402" r:id="rId34"/>
    <p:sldId id="403" r:id="rId35"/>
    <p:sldId id="404" r:id="rId36"/>
    <p:sldId id="405" r:id="rId37"/>
    <p:sldId id="406" r:id="rId38"/>
    <p:sldId id="407" r:id="rId39"/>
    <p:sldId id="408" r:id="rId40"/>
    <p:sldId id="409" r:id="rId41"/>
    <p:sldId id="410" r:id="rId42"/>
    <p:sldId id="411" r:id="rId43"/>
    <p:sldId id="412" r:id="rId44"/>
    <p:sldId id="413" r:id="rId45"/>
    <p:sldId id="414" r:id="rId46"/>
    <p:sldId id="415" r:id="rId47"/>
    <p:sldId id="416" r:id="rId48"/>
    <p:sldId id="417" r:id="rId49"/>
    <p:sldId id="419" r:id="rId50"/>
    <p:sldId id="550" r:id="rId51"/>
    <p:sldId id="551" r:id="rId52"/>
    <p:sldId id="552" r:id="rId53"/>
    <p:sldId id="553" r:id="rId54"/>
    <p:sldId id="418" r:id="rId55"/>
    <p:sldId id="420" r:id="rId56"/>
    <p:sldId id="421" r:id="rId57"/>
    <p:sldId id="422" r:id="rId58"/>
    <p:sldId id="423" r:id="rId59"/>
    <p:sldId id="485" r:id="rId60"/>
    <p:sldId id="496" r:id="rId6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59"/>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567"/>
    <a:srgbClr val="FADAC2"/>
    <a:srgbClr val="3366FF"/>
    <a:srgbClr val="0000FF"/>
    <a:srgbClr val="FFFFCC"/>
    <a:srgbClr val="800080"/>
    <a:srgbClr val="CC3300"/>
    <a:srgbClr val="900030"/>
    <a:srgbClr val="AE5CB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6450" autoAdjust="0"/>
  </p:normalViewPr>
  <p:slideViewPr>
    <p:cSldViewPr>
      <p:cViewPr varScale="1">
        <p:scale>
          <a:sx n="109" d="100"/>
          <a:sy n="109" d="100"/>
        </p:scale>
        <p:origin x="-1218" y="-78"/>
      </p:cViewPr>
      <p:guideLst>
        <p:guide orient="horz" pos="2160"/>
        <p:guide pos="2880"/>
      </p:guideLst>
    </p:cSldViewPr>
  </p:slideViewPr>
  <p:notesTextViewPr>
    <p:cViewPr>
      <p:scale>
        <a:sx n="200" d="100"/>
        <a:sy n="200" d="100"/>
      </p:scale>
      <p:origin x="0" y="186"/>
    </p:cViewPr>
  </p:notesTextViewPr>
  <p:sorterViewPr>
    <p:cViewPr>
      <p:scale>
        <a:sx n="200" d="100"/>
        <a:sy n="200" d="100"/>
      </p:scale>
      <p:origin x="0" y="0"/>
    </p:cViewPr>
  </p:sorterViewPr>
  <p:notesViewPr>
    <p:cSldViewPr>
      <p:cViewPr varScale="1">
        <p:scale>
          <a:sx n="63" d="100"/>
          <a:sy n="63" d="100"/>
        </p:scale>
        <p:origin x="-2587"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D64B8ED-1C70-42AB-88D7-2776977EAB10}" type="datetime8">
              <a:rPr lang="en-US" smtClean="0"/>
              <a:pPr/>
              <a:t>10/1/2020 9:50 PM</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5F8FFE0-8EB2-4E3F-B32F-C8E911F54955}" type="slidenum">
              <a:rPr lang="en-US" smtClean="0"/>
              <a:pPr/>
              <a:t>‹#›</a:t>
            </a:fld>
            <a:endParaRPr lang="en-US"/>
          </a:p>
        </p:txBody>
      </p:sp>
    </p:spTree>
    <p:extLst>
      <p:ext uri="{BB962C8B-B14F-4D97-AF65-F5344CB8AC3E}">
        <p14:creationId xmlns:p14="http://schemas.microsoft.com/office/powerpoint/2010/main" val="390802332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smtClean="0"/>
            </a:lvl1pPr>
          </a:lstStyle>
          <a:p>
            <a:pPr>
              <a:defRPr/>
            </a:pPr>
            <a:endParaRPr lang="en-US"/>
          </a:p>
        </p:txBody>
      </p:sp>
      <p:sp>
        <p:nvSpPr>
          <p:cNvPr id="8192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smtClean="0"/>
            </a:lvl1pPr>
          </a:lstStyle>
          <a:p>
            <a:pPr>
              <a:defRPr/>
            </a:pPr>
            <a:fld id="{A11FCECD-5A2B-4339-A63D-5206890D8CCC}" type="datetime8">
              <a:rPr lang="en-US" smtClean="0"/>
              <a:pPr>
                <a:defRPr/>
              </a:pPr>
              <a:t>10/1/2020 9:50 PM</a:t>
            </a:fld>
            <a:endParaRPr lang="en-US"/>
          </a:p>
        </p:txBody>
      </p:sp>
      <p:sp>
        <p:nvSpPr>
          <p:cNvPr id="1341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81925"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8192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smtClean="0"/>
            </a:lvl1pPr>
          </a:lstStyle>
          <a:p>
            <a:pPr>
              <a:defRPr/>
            </a:pPr>
            <a:endParaRPr lang="en-US"/>
          </a:p>
        </p:txBody>
      </p:sp>
      <p:sp>
        <p:nvSpPr>
          <p:cNvPr id="8" name="Slide Number Placeholder 7"/>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smtClean="0"/>
            </a:lvl1pPr>
          </a:lstStyle>
          <a:p>
            <a:pPr>
              <a:defRPr/>
            </a:pPr>
            <a:fld id="{AF5341BD-C734-4457-8C4E-A0A15F9CFE63}" type="slidenum">
              <a:rPr lang="en-US"/>
              <a:pPr>
                <a:defRPr/>
              </a:pPr>
              <a:t>‹#›</a:t>
            </a:fld>
            <a:endParaRPr lang="en-US"/>
          </a:p>
        </p:txBody>
      </p:sp>
    </p:spTree>
    <p:extLst>
      <p:ext uri="{BB962C8B-B14F-4D97-AF65-F5344CB8AC3E}">
        <p14:creationId xmlns:p14="http://schemas.microsoft.com/office/powerpoint/2010/main" val="382542907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533400"/>
            <a:ext cx="4648200" cy="3486150"/>
          </a:xfrm>
        </p:spPr>
      </p:sp>
      <p:sp>
        <p:nvSpPr>
          <p:cNvPr id="3" name="Notes Placeholder 2"/>
          <p:cNvSpPr>
            <a:spLocks noGrp="1"/>
          </p:cNvSpPr>
          <p:nvPr>
            <p:ph type="body" idx="1"/>
          </p:nvPr>
        </p:nvSpPr>
        <p:spPr>
          <a:xfrm>
            <a:off x="457200" y="4415790"/>
            <a:ext cx="6096000" cy="4183380"/>
          </a:xfrm>
        </p:spPr>
        <p:txBody>
          <a:bodyPr>
            <a:normAutofit/>
          </a:bodyPr>
          <a:lstStyle/>
          <a:p>
            <a:r>
              <a:rPr lang="en-US" sz="1800" dirty="0" smtClean="0"/>
              <a:t>Terra Bella Oct 2011 </a:t>
            </a:r>
          </a:p>
          <a:p>
            <a:endParaRPr lang="en-US" sz="1800" dirty="0" smtClean="0"/>
          </a:p>
          <a:p>
            <a:r>
              <a:rPr lang="en-US" sz="1800" dirty="0" smtClean="0"/>
              <a:t>Dan 4  Part 1 [0f 3] – Understanding Literal Language</a:t>
            </a:r>
          </a:p>
          <a:p>
            <a:endParaRPr lang="en-US" sz="1800" dirty="0" smtClean="0"/>
          </a:p>
          <a:p>
            <a:r>
              <a:rPr lang="en-US" sz="1800" dirty="0" smtClean="0"/>
              <a:t>Slides #1-59</a:t>
            </a:r>
          </a:p>
          <a:p>
            <a:endParaRPr lang="en-US" sz="1800" dirty="0" smtClean="0"/>
          </a:p>
          <a:p>
            <a:r>
              <a:rPr lang="en-US" sz="1800" dirty="0" smtClean="0"/>
              <a:t>Narrate:  55 min</a:t>
            </a:r>
            <a:endParaRPr lang="en-US" sz="1800" dirty="0"/>
          </a:p>
        </p:txBody>
      </p:sp>
      <p:sp>
        <p:nvSpPr>
          <p:cNvPr id="4" name="Date Placeholder 3"/>
          <p:cNvSpPr>
            <a:spLocks noGrp="1"/>
          </p:cNvSpPr>
          <p:nvPr>
            <p:ph type="dt" idx="10"/>
          </p:nvPr>
        </p:nvSpPr>
        <p:spPr/>
        <p:txBody>
          <a:bodyPr/>
          <a:lstStyle/>
          <a:p>
            <a:pPr>
              <a:defRPr/>
            </a:pPr>
            <a:fld id="{A11FCECD-5A2B-4339-A63D-5206890D8CCC}" type="datetime8">
              <a:rPr lang="en-US" smtClean="0"/>
              <a:pPr>
                <a:defRPr/>
              </a:pPr>
              <a:t>10/1/2020 9:50 PM</a:t>
            </a:fld>
            <a:endParaRPr lang="en-US"/>
          </a:p>
        </p:txBody>
      </p:sp>
      <p:sp>
        <p:nvSpPr>
          <p:cNvPr id="5" name="Slide Number Placeholder 4"/>
          <p:cNvSpPr>
            <a:spLocks noGrp="1"/>
          </p:cNvSpPr>
          <p:nvPr>
            <p:ph type="sldNum" sz="quarter" idx="11"/>
          </p:nvPr>
        </p:nvSpPr>
        <p:spPr/>
        <p:txBody>
          <a:bodyPr/>
          <a:lstStyle/>
          <a:p>
            <a:pPr>
              <a:defRPr/>
            </a:pPr>
            <a:fld id="{AF5341BD-C734-4457-8C4E-A0A15F9CFE63}" type="slidenum">
              <a:rPr lang="en-US" smtClean="0"/>
              <a:pPr>
                <a:defRPr/>
              </a:pPr>
              <a:t>2</a:t>
            </a:fld>
            <a:endParaRPr lang="en-US"/>
          </a:p>
        </p:txBody>
      </p:sp>
      <p:sp>
        <p:nvSpPr>
          <p:cNvPr id="6" name="WordArt 4"/>
          <p:cNvSpPr>
            <a:spLocks noChangeArrowheads="1" noChangeShapeType="1" noTextEdit="1"/>
          </p:cNvSpPr>
          <p:nvPr/>
        </p:nvSpPr>
        <p:spPr bwMode="auto">
          <a:xfrm>
            <a:off x="5334000" y="685800"/>
            <a:ext cx="1400175" cy="800100"/>
          </a:xfrm>
          <a:prstGeom prst="rect">
            <a:avLst/>
          </a:prstGeom>
        </p:spPr>
        <p:txBody>
          <a:bodyPr wrap="none" numCol="1" fromWordArt="1">
            <a:prstTxWarp prst="textPlain">
              <a:avLst>
                <a:gd name="adj" fmla="val 50000"/>
              </a:avLst>
            </a:prstTxWarp>
          </a:bodyPr>
          <a:lstStyle>
            <a:defPPr>
              <a:defRPr lang="en-US"/>
            </a:defPPr>
            <a:lvl1pPr algn="l" rtl="0" eaLnBrk="0" fontAlgn="base" hangingPunct="0">
              <a:spcBef>
                <a:spcPct val="0"/>
              </a:spcBef>
              <a:spcAft>
                <a:spcPct val="0"/>
              </a:spcAft>
              <a:defRPr b="1" u="sng"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eaLnBrk="0" fontAlgn="base" hangingPunct="0">
              <a:spcBef>
                <a:spcPct val="0"/>
              </a:spcBef>
              <a:spcAft>
                <a:spcPct val="0"/>
              </a:spcAft>
              <a:defRPr b="1" u="sng"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eaLnBrk="0" fontAlgn="base" hangingPunct="0">
              <a:spcBef>
                <a:spcPct val="0"/>
              </a:spcBef>
              <a:spcAft>
                <a:spcPct val="0"/>
              </a:spcAft>
              <a:defRPr b="1" u="sng"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eaLnBrk="0" fontAlgn="base" hangingPunct="0">
              <a:spcBef>
                <a:spcPct val="0"/>
              </a:spcBef>
              <a:spcAft>
                <a:spcPct val="0"/>
              </a:spcAft>
              <a:defRPr b="1" u="sng"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eaLnBrk="0" fontAlgn="base" hangingPunct="0">
              <a:spcBef>
                <a:spcPct val="0"/>
              </a:spcBef>
              <a:spcAft>
                <a:spcPct val="0"/>
              </a:spcAft>
              <a:defRPr b="1" u="sng"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b="1" u="sng"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b="1" u="sng"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b="1" u="sng"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b="1" u="sng"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ctr"/>
            <a:r>
              <a:rPr lang="en-US" u="none" kern="10" dirty="0" smtClean="0">
                <a:ln w="9525">
                  <a:noFill/>
                  <a:round/>
                  <a:headEnd/>
                  <a:tailEnd/>
                </a:ln>
                <a:solidFill>
                  <a:schemeClr val="bg2"/>
                </a:solidFill>
                <a:effectLst/>
                <a:latin typeface="Arial Rounded MT Bold"/>
              </a:rPr>
              <a:t>#3 Terra </a:t>
            </a:r>
            <a:r>
              <a:rPr lang="en-US" u="none" kern="10" dirty="0">
                <a:ln w="9525">
                  <a:noFill/>
                  <a:round/>
                  <a:headEnd/>
                  <a:tailEnd/>
                </a:ln>
                <a:solidFill>
                  <a:schemeClr val="bg2"/>
                </a:solidFill>
                <a:effectLst/>
                <a:latin typeface="Arial Rounded MT Bold"/>
              </a:rPr>
              <a:t>Bella</a:t>
            </a:r>
          </a:p>
          <a:p>
            <a:pPr algn="ctr"/>
            <a:r>
              <a:rPr lang="en-US" u="none" kern="10" dirty="0">
                <a:ln w="9525">
                  <a:noFill/>
                  <a:round/>
                  <a:headEnd/>
                  <a:tailEnd/>
                </a:ln>
                <a:solidFill>
                  <a:schemeClr val="bg2"/>
                </a:solidFill>
                <a:effectLst/>
                <a:latin typeface="Arial Rounded MT Bold"/>
              </a:rPr>
              <a:t>Presentation</a:t>
            </a:r>
          </a:p>
          <a:p>
            <a:pPr algn="ctr"/>
            <a:r>
              <a:rPr lang="en-US" u="none" kern="10" dirty="0">
                <a:ln w="9525">
                  <a:noFill/>
                  <a:round/>
                  <a:headEnd/>
                  <a:tailEnd/>
                </a:ln>
                <a:solidFill>
                  <a:schemeClr val="bg2"/>
                </a:solidFill>
                <a:effectLst/>
                <a:latin typeface="Arial Rounded MT Bold"/>
              </a:rPr>
              <a:t>Oct 2011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0E0BDC5-3980-45F1-94A7-70C54EA89A6A}" type="slidenum">
              <a:rPr lang="en-US"/>
              <a:pPr/>
              <a:t>11</a:t>
            </a:fld>
            <a:endParaRPr lang="en-US"/>
          </a:p>
        </p:txBody>
      </p:sp>
      <p:sp>
        <p:nvSpPr>
          <p:cNvPr id="143363" name="Rectangle 2"/>
          <p:cNvSpPr>
            <a:spLocks noGrp="1" noRot="1" noChangeAspect="1" noChangeArrowheads="1" noTextEdit="1"/>
          </p:cNvSpPr>
          <p:nvPr>
            <p:ph type="sldImg"/>
          </p:nvPr>
        </p:nvSpPr>
        <p:spPr>
          <a:xfrm>
            <a:off x="1185863" y="250825"/>
            <a:ext cx="2408237" cy="1806575"/>
          </a:xfrm>
          <a:ln/>
        </p:spPr>
      </p:sp>
      <p:sp>
        <p:nvSpPr>
          <p:cNvPr id="143364" name="Rectangle 3"/>
          <p:cNvSpPr>
            <a:spLocks noGrp="1" noChangeArrowheads="1"/>
          </p:cNvSpPr>
          <p:nvPr>
            <p:ph type="body" idx="1"/>
          </p:nvPr>
        </p:nvSpPr>
        <p:spPr>
          <a:xfrm>
            <a:off x="228813" y="2286000"/>
            <a:ext cx="6552777" cy="6629506"/>
          </a:xfrm>
          <a:noFill/>
          <a:ln/>
        </p:spPr>
        <p:txBody>
          <a:bodyPr/>
          <a:lstStyle/>
          <a:p>
            <a:pPr eaLnBrk="1" hangingPunct="1"/>
            <a:r>
              <a:rPr lang="en-US" sz="1600" dirty="0" smtClean="0"/>
              <a:t>Let’s just begin with a short review of the Dan 2 thumbnail taken from his structure chart.  By now you should all know how this works .. But just in case there is someone new here, this is what happens -- </a:t>
            </a:r>
          </a:p>
          <a:p>
            <a:pPr eaLnBrk="1" hangingPunct="1">
              <a:lnSpc>
                <a:spcPct val="90000"/>
              </a:lnSpc>
            </a:pPr>
            <a:r>
              <a:rPr lang="en-US" sz="2000" b="1" u="sng" dirty="0" smtClean="0">
                <a:solidFill>
                  <a:srgbClr val="FF0000"/>
                </a:solidFill>
              </a:rPr>
              <a:t>1c</a:t>
            </a:r>
            <a:r>
              <a:rPr lang="en-US" dirty="0" smtClean="0"/>
              <a:t>  Every vision begins with the </a:t>
            </a:r>
            <a:r>
              <a:rPr lang="en-US" sz="1600" b="1" u="sng" dirty="0" smtClean="0"/>
              <a:t>Heavenly</a:t>
            </a:r>
            <a:r>
              <a:rPr lang="en-US" sz="1600" dirty="0" smtClean="0"/>
              <a:t> Scene </a:t>
            </a:r>
            <a:r>
              <a:rPr lang="en-US" dirty="0" smtClean="0"/>
              <a:t>– that’s a good place to start isn’t it?   </a:t>
            </a:r>
          </a:p>
          <a:p>
            <a:pPr eaLnBrk="1" hangingPunct="1">
              <a:lnSpc>
                <a:spcPct val="90000"/>
              </a:lnSpc>
            </a:pPr>
            <a:r>
              <a:rPr lang="en-US" sz="2000" b="1" u="sng" dirty="0" smtClean="0">
                <a:solidFill>
                  <a:srgbClr val="FF0000"/>
                </a:solidFill>
              </a:rPr>
              <a:t>2c</a:t>
            </a:r>
            <a:r>
              <a:rPr lang="en-US" sz="1600" dirty="0" smtClean="0"/>
              <a:t>  </a:t>
            </a:r>
            <a:r>
              <a:rPr lang="en-US" sz="1400" dirty="0" smtClean="0"/>
              <a:t>Following that, there is an interlude </a:t>
            </a:r>
            <a:r>
              <a:rPr lang="en-US" sz="2000" b="1" u="sng" dirty="0" smtClean="0"/>
              <a:t>question</a:t>
            </a:r>
            <a:r>
              <a:rPr lang="en-US" sz="1400" dirty="0" smtClean="0"/>
              <a:t> that arise about what was seen in the vision.  Remember, we called this interlude an “interruption” – because it “comes between” the actual vision, and the explanation of the vision. </a:t>
            </a:r>
            <a:endParaRPr lang="en-US" sz="1600" dirty="0" smtClean="0"/>
          </a:p>
          <a:p>
            <a:pPr eaLnBrk="1" hangingPunct="1">
              <a:lnSpc>
                <a:spcPct val="90000"/>
              </a:lnSpc>
            </a:pPr>
            <a:r>
              <a:rPr lang="en-US" sz="2000" b="1" u="sng" dirty="0" smtClean="0">
                <a:solidFill>
                  <a:srgbClr val="FF0000"/>
                </a:solidFill>
              </a:rPr>
              <a:t>3c</a:t>
            </a:r>
            <a:r>
              <a:rPr lang="en-US" sz="1600" dirty="0" smtClean="0"/>
              <a:t>  </a:t>
            </a:r>
            <a:r>
              <a:rPr lang="en-US" sz="1400" dirty="0" smtClean="0"/>
              <a:t>Following the Interlude is the historic prophetic </a:t>
            </a:r>
            <a:r>
              <a:rPr lang="en-US" sz="1800" b="1" u="sng" dirty="0" smtClean="0"/>
              <a:t>outline</a:t>
            </a:r>
            <a:r>
              <a:rPr lang="en-US" sz="1400" dirty="0" smtClean="0"/>
              <a:t>.  This is the portion of the vision chapter where Daniel gives the interpretation for the Heavenly Scene – which is always an interesting part.</a:t>
            </a:r>
            <a:endParaRPr lang="en-US" sz="1600" dirty="0" smtClean="0"/>
          </a:p>
          <a:p>
            <a:pPr eaLnBrk="1" hangingPunct="1">
              <a:lnSpc>
                <a:spcPct val="90000"/>
              </a:lnSpc>
            </a:pPr>
            <a:r>
              <a:rPr lang="en-US" sz="2000" b="1" u="sng" dirty="0" smtClean="0">
                <a:solidFill>
                  <a:srgbClr val="FF0000"/>
                </a:solidFill>
              </a:rPr>
              <a:t>4c</a:t>
            </a:r>
            <a:r>
              <a:rPr lang="en-US" sz="1600" dirty="0" smtClean="0"/>
              <a:t>  Then the </a:t>
            </a:r>
            <a:r>
              <a:rPr lang="en-US" sz="1600" b="1" u="sng" dirty="0" smtClean="0"/>
              <a:t>Answer</a:t>
            </a:r>
            <a:r>
              <a:rPr lang="en-US" sz="1600" dirty="0" smtClean="0"/>
              <a:t> to the Interlude Question follows immediately – this happens in every single vision.</a:t>
            </a:r>
          </a:p>
          <a:p>
            <a:pPr eaLnBrk="1" hangingPunct="1">
              <a:lnSpc>
                <a:spcPct val="90000"/>
              </a:lnSpc>
            </a:pPr>
            <a:r>
              <a:rPr lang="en-US" sz="2000" b="1" u="sng" dirty="0" smtClean="0">
                <a:solidFill>
                  <a:srgbClr val="FF0000"/>
                </a:solidFill>
              </a:rPr>
              <a:t>5c</a:t>
            </a:r>
            <a:r>
              <a:rPr lang="en-US" sz="1600" dirty="0" smtClean="0"/>
              <a:t>  </a:t>
            </a:r>
            <a:r>
              <a:rPr lang="en-US" sz="1400" dirty="0" smtClean="0"/>
              <a:t>And, of course, at the very end Daniel concludes with the </a:t>
            </a:r>
            <a:r>
              <a:rPr lang="en-US" sz="1800" b="1" u="sng" dirty="0" err="1" smtClean="0"/>
              <a:t>Endtime</a:t>
            </a:r>
            <a:r>
              <a:rPr lang="en-US" sz="1400" dirty="0" smtClean="0"/>
              <a:t> event, as to be expected.</a:t>
            </a:r>
            <a:endParaRPr lang="en-US" sz="1600" dirty="0" smtClean="0"/>
          </a:p>
          <a:p>
            <a:pPr eaLnBrk="1" hangingPunct="1">
              <a:lnSpc>
                <a:spcPct val="90000"/>
              </a:lnSpc>
            </a:pPr>
            <a:r>
              <a:rPr lang="en-US" sz="2000" u="sng" dirty="0" smtClean="0">
                <a:solidFill>
                  <a:srgbClr val="0000FF"/>
                </a:solidFill>
              </a:rPr>
              <a:t>6c</a:t>
            </a:r>
            <a:r>
              <a:rPr lang="en-US" sz="2000" dirty="0" smtClean="0">
                <a:solidFill>
                  <a:srgbClr val="0000FF"/>
                </a:solidFill>
              </a:rPr>
              <a:t>  Remember all the different ways we found the Forward  Progressive Movement? </a:t>
            </a:r>
          </a:p>
          <a:p>
            <a:pPr eaLnBrk="1" hangingPunct="1">
              <a:lnSpc>
                <a:spcPct val="90000"/>
              </a:lnSpc>
            </a:pPr>
            <a:r>
              <a:rPr lang="en-US" sz="1600" dirty="0" smtClean="0"/>
              <a:t>--  </a:t>
            </a:r>
            <a:r>
              <a:rPr lang="en-US" sz="2000" b="1" u="sng" dirty="0" smtClean="0"/>
              <a:t>Verses</a:t>
            </a:r>
            <a:r>
              <a:rPr lang="en-US" sz="1600" dirty="0" smtClean="0"/>
              <a:t> move forward</a:t>
            </a:r>
          </a:p>
          <a:p>
            <a:pPr eaLnBrk="1" hangingPunct="1">
              <a:lnSpc>
                <a:spcPct val="90000"/>
              </a:lnSpc>
            </a:pPr>
            <a:r>
              <a:rPr lang="en-US" sz="1600" dirty="0" smtClean="0"/>
              <a:t>--  </a:t>
            </a:r>
            <a:r>
              <a:rPr lang="en-US" sz="2000" b="1" u="sng" dirty="0" smtClean="0"/>
              <a:t>Kingdoms</a:t>
            </a:r>
            <a:r>
              <a:rPr lang="en-US" sz="1600" dirty="0" smtClean="0"/>
              <a:t> move forward</a:t>
            </a:r>
          </a:p>
          <a:p>
            <a:pPr eaLnBrk="1" hangingPunct="1">
              <a:lnSpc>
                <a:spcPct val="90000"/>
              </a:lnSpc>
            </a:pPr>
            <a:r>
              <a:rPr lang="en-US" sz="1600" dirty="0" smtClean="0"/>
              <a:t>--  </a:t>
            </a:r>
            <a:r>
              <a:rPr lang="en-US" sz="2000" b="1" u="sng" dirty="0" smtClean="0"/>
              <a:t>Dates</a:t>
            </a:r>
            <a:r>
              <a:rPr lang="en-US" sz="1600" dirty="0" smtClean="0"/>
              <a:t> move forward, etc. </a:t>
            </a:r>
          </a:p>
          <a:p>
            <a:pPr eaLnBrk="1" hangingPunct="1">
              <a:lnSpc>
                <a:spcPct val="90000"/>
              </a:lnSpc>
            </a:pPr>
            <a:r>
              <a:rPr lang="en-US" sz="2000" b="1" dirty="0" smtClean="0">
                <a:solidFill>
                  <a:srgbClr val="0000FF"/>
                </a:solidFill>
              </a:rPr>
              <a:t>--  It’s a very simple pattern … </a:t>
            </a:r>
          </a:p>
          <a:p>
            <a:pPr eaLnBrk="1" hangingPunct="1">
              <a:lnSpc>
                <a:spcPct val="90000"/>
              </a:lnSpc>
            </a:pPr>
            <a:r>
              <a:rPr lang="en-US" sz="2000" b="1" dirty="0" smtClean="0">
                <a:solidFill>
                  <a:schemeClr val="accent6"/>
                </a:solidFill>
              </a:rPr>
              <a:t>Now, let’s </a:t>
            </a:r>
            <a:r>
              <a:rPr lang="en-US" sz="2000" b="1" u="sng" dirty="0" smtClean="0">
                <a:solidFill>
                  <a:srgbClr val="0000FF"/>
                </a:solidFill>
              </a:rPr>
              <a:t>compare</a:t>
            </a:r>
            <a:r>
              <a:rPr lang="en-US" sz="2000" b="1" dirty="0" smtClean="0">
                <a:solidFill>
                  <a:srgbClr val="0000FF"/>
                </a:solidFill>
              </a:rPr>
              <a:t> this to Daniel 4 … and see if it’s the same.</a:t>
            </a:r>
          </a:p>
          <a:p>
            <a:pPr eaLnBrk="1" hangingPunct="1"/>
            <a:endParaRPr lang="en-US" sz="2900" dirty="0" smtClean="0"/>
          </a:p>
        </p:txBody>
      </p:sp>
      <p:sp>
        <p:nvSpPr>
          <p:cNvPr id="5" name="Date Placeholder 4"/>
          <p:cNvSpPr>
            <a:spLocks noGrp="1"/>
          </p:cNvSpPr>
          <p:nvPr>
            <p:ph type="dt" idx="10"/>
          </p:nvPr>
        </p:nvSpPr>
        <p:spPr/>
        <p:txBody>
          <a:bodyPr/>
          <a:lstStyle/>
          <a:p>
            <a:pPr>
              <a:defRPr/>
            </a:pPr>
            <a:fld id="{3759521D-2B5E-4016-BF12-5A864F64183A}" type="datetime8">
              <a:rPr lang="en-US" smtClean="0"/>
              <a:pPr>
                <a:defRPr/>
              </a:pPr>
              <a:t>10/1/2020 9:50 PM</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057E287-9A5D-4F99-A9C7-BE9EDF3DC229}" type="slidenum">
              <a:rPr lang="en-US"/>
              <a:pPr/>
              <a:t>12</a:t>
            </a:fld>
            <a:endParaRPr lang="en-US"/>
          </a:p>
        </p:txBody>
      </p:sp>
      <p:sp>
        <p:nvSpPr>
          <p:cNvPr id="144387" name="Rectangle 2"/>
          <p:cNvSpPr>
            <a:spLocks noGrp="1" noRot="1" noChangeAspect="1" noChangeArrowheads="1" noTextEdit="1"/>
          </p:cNvSpPr>
          <p:nvPr>
            <p:ph type="sldImg"/>
          </p:nvPr>
        </p:nvSpPr>
        <p:spPr>
          <a:xfrm>
            <a:off x="762000" y="381000"/>
            <a:ext cx="2319338" cy="1739900"/>
          </a:xfrm>
          <a:ln/>
        </p:spPr>
      </p:sp>
      <p:sp>
        <p:nvSpPr>
          <p:cNvPr id="144388" name="Rectangle 3"/>
          <p:cNvSpPr>
            <a:spLocks noGrp="1" noChangeArrowheads="1"/>
          </p:cNvSpPr>
          <p:nvPr>
            <p:ph type="body" idx="1"/>
          </p:nvPr>
        </p:nvSpPr>
        <p:spPr>
          <a:xfrm>
            <a:off x="304800" y="2286000"/>
            <a:ext cx="6400800" cy="6313170"/>
          </a:xfrm>
          <a:noFill/>
          <a:ln/>
        </p:spPr>
        <p:txBody>
          <a:bodyPr/>
          <a:lstStyle/>
          <a:p>
            <a:pPr eaLnBrk="1" hangingPunct="1"/>
            <a:r>
              <a:rPr lang="en-US" sz="1800" dirty="0" smtClean="0"/>
              <a:t>Notice</a:t>
            </a:r>
            <a:r>
              <a:rPr lang="en-US" sz="1800" baseline="0" dirty="0" smtClean="0"/>
              <a:t> here the two thumbnails – Dan 2 on the left, and Dan 4 on the right.</a:t>
            </a:r>
            <a:endParaRPr lang="en-US" sz="1800" dirty="0" smtClean="0"/>
          </a:p>
          <a:p>
            <a:pPr eaLnBrk="1" hangingPunct="1"/>
            <a:r>
              <a:rPr lang="en-US" sz="1800" b="1" dirty="0" smtClean="0">
                <a:solidFill>
                  <a:srgbClr val="0000FF"/>
                </a:solidFill>
              </a:rPr>
              <a:t>We’re going to find that in Daniel 4, the identical pattern of Forward Progressive movement is evident. </a:t>
            </a:r>
          </a:p>
          <a:p>
            <a:pPr eaLnBrk="1" hangingPunct="1"/>
            <a:r>
              <a:rPr lang="en-US" sz="1800" b="1" u="sng" dirty="0" smtClean="0">
                <a:solidFill>
                  <a:srgbClr val="FF0000"/>
                </a:solidFill>
              </a:rPr>
              <a:t>1c</a:t>
            </a:r>
          </a:p>
          <a:p>
            <a:pPr eaLnBrk="1" hangingPunct="1"/>
            <a:r>
              <a:rPr lang="en-US" sz="1800" dirty="0" smtClean="0"/>
              <a:t>Heavenly Scene given to the king.</a:t>
            </a:r>
          </a:p>
          <a:p>
            <a:pPr eaLnBrk="1" hangingPunct="1"/>
            <a:r>
              <a:rPr lang="en-US" sz="1800" dirty="0" smtClean="0"/>
              <a:t>Interlude question follows.</a:t>
            </a:r>
          </a:p>
          <a:p>
            <a:pPr eaLnBrk="1" hangingPunct="1"/>
            <a:r>
              <a:rPr lang="en-US" sz="1800" dirty="0" smtClean="0"/>
              <a:t>Outline – gives the interpretation</a:t>
            </a:r>
          </a:p>
          <a:p>
            <a:pPr eaLnBrk="1" hangingPunct="1"/>
            <a:r>
              <a:rPr lang="en-US" sz="1800" dirty="0" smtClean="0"/>
              <a:t>Answer to Interlude Question about the heavenly scene.</a:t>
            </a:r>
          </a:p>
          <a:p>
            <a:pPr eaLnBrk="1" hangingPunct="1"/>
            <a:r>
              <a:rPr lang="en-US" sz="1800" dirty="0" err="1" smtClean="0"/>
              <a:t>Endtime</a:t>
            </a:r>
            <a:r>
              <a:rPr lang="en-US" sz="1800" dirty="0" smtClean="0"/>
              <a:t> event at the END where it’s supposed to be.</a:t>
            </a:r>
          </a:p>
          <a:p>
            <a:pPr eaLnBrk="1" hangingPunct="1"/>
            <a:endParaRPr lang="en-US" sz="1800" dirty="0" smtClean="0"/>
          </a:p>
          <a:p>
            <a:pPr eaLnBrk="1" hangingPunct="1"/>
            <a:r>
              <a:rPr lang="en-US" sz="1800" b="1" dirty="0" smtClean="0">
                <a:solidFill>
                  <a:srgbClr val="0000FF"/>
                </a:solidFill>
              </a:rPr>
              <a:t>Remember I told you the </a:t>
            </a:r>
            <a:r>
              <a:rPr lang="en-US" sz="2400" b="1" dirty="0" smtClean="0">
                <a:solidFill>
                  <a:srgbClr val="0000FF"/>
                </a:solidFill>
              </a:rPr>
              <a:t>pattern was simple?</a:t>
            </a:r>
            <a:r>
              <a:rPr lang="en-US" sz="1800" b="1" dirty="0" smtClean="0">
                <a:solidFill>
                  <a:srgbClr val="0000FF"/>
                </a:solidFill>
              </a:rPr>
              <a:t>  </a:t>
            </a:r>
          </a:p>
          <a:p>
            <a:pPr eaLnBrk="1" hangingPunct="1"/>
            <a:endParaRPr lang="en-US" sz="1800" dirty="0" smtClean="0"/>
          </a:p>
          <a:p>
            <a:pPr eaLnBrk="1" hangingPunct="1"/>
            <a:r>
              <a:rPr lang="en-US" sz="1800" b="1" u="sng" dirty="0" smtClean="0">
                <a:solidFill>
                  <a:srgbClr val="FF0000"/>
                </a:solidFill>
              </a:rPr>
              <a:t>2c</a:t>
            </a:r>
            <a:r>
              <a:rPr lang="en-US" sz="1800" dirty="0" smtClean="0"/>
              <a:t>  And, it’s the </a:t>
            </a:r>
            <a:r>
              <a:rPr lang="en-US" sz="2400" b="1" dirty="0" smtClean="0">
                <a:solidFill>
                  <a:srgbClr val="0000FF"/>
                </a:solidFill>
              </a:rPr>
              <a:t>same pattern </a:t>
            </a:r>
            <a:r>
              <a:rPr lang="en-US" sz="1800" dirty="0" smtClean="0"/>
              <a:t>in Dan 7, Dan 8 and the last vision found in Dan 10-12.</a:t>
            </a:r>
          </a:p>
        </p:txBody>
      </p:sp>
      <p:sp>
        <p:nvSpPr>
          <p:cNvPr id="5" name="Date Placeholder 4"/>
          <p:cNvSpPr>
            <a:spLocks noGrp="1"/>
          </p:cNvSpPr>
          <p:nvPr>
            <p:ph type="dt" idx="10"/>
          </p:nvPr>
        </p:nvSpPr>
        <p:spPr/>
        <p:txBody>
          <a:bodyPr/>
          <a:lstStyle/>
          <a:p>
            <a:pPr>
              <a:defRPr/>
            </a:pPr>
            <a:fld id="{3F04E72D-1D1C-4443-AD1A-C14446DBD343}" type="datetime8">
              <a:rPr lang="en-US" smtClean="0"/>
              <a:pPr>
                <a:defRPr/>
              </a:pPr>
              <a:t>10/1/2020 9:50 PM</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226E7D8-FBB7-4AC4-AD80-47A7DE146A0F}" type="slidenum">
              <a:rPr lang="en-US"/>
              <a:pPr/>
              <a:t>13</a:t>
            </a:fld>
            <a:endParaRPr lang="en-US"/>
          </a:p>
        </p:txBody>
      </p:sp>
      <p:sp>
        <p:nvSpPr>
          <p:cNvPr id="145411" name="Rectangle 2"/>
          <p:cNvSpPr>
            <a:spLocks noGrp="1" noRot="1" noChangeAspect="1" noChangeArrowheads="1" noTextEdit="1"/>
          </p:cNvSpPr>
          <p:nvPr>
            <p:ph type="sldImg"/>
          </p:nvPr>
        </p:nvSpPr>
        <p:spPr>
          <a:xfrm>
            <a:off x="609600" y="457200"/>
            <a:ext cx="2728913" cy="2046288"/>
          </a:xfrm>
          <a:ln/>
        </p:spPr>
      </p:sp>
      <p:sp>
        <p:nvSpPr>
          <p:cNvPr id="145412" name="Rectangle 3"/>
          <p:cNvSpPr>
            <a:spLocks noGrp="1" noChangeArrowheads="1"/>
          </p:cNvSpPr>
          <p:nvPr>
            <p:ph type="body" idx="1"/>
          </p:nvPr>
        </p:nvSpPr>
        <p:spPr>
          <a:xfrm>
            <a:off x="381354" y="2819400"/>
            <a:ext cx="6247694" cy="6325288"/>
          </a:xfrm>
          <a:noFill/>
          <a:ln/>
        </p:spPr>
        <p:txBody>
          <a:bodyPr/>
          <a:lstStyle/>
          <a:p>
            <a:pPr eaLnBrk="1" hangingPunct="1"/>
            <a:r>
              <a:rPr lang="en-US" sz="1600" dirty="0" smtClean="0"/>
              <a:t>In chapters 1-3-5 &amp; 6 we have 4 story chapters – and each of them have a traditional emphasis with patterns that will repeat at the end of time.  Well, this chapter also has a traditional emphasis as well.  Most say the traditional emphasis relates to the fact that King Neb “had to be humbled.”  He was just too proud for his own good!   But, let’s look first at the “traditional” conflict and resolution in this chapter … </a:t>
            </a:r>
          </a:p>
          <a:p>
            <a:pPr eaLnBrk="1" hangingPunct="1"/>
            <a:r>
              <a:rPr lang="en-US" sz="2000" b="1" u="sng" dirty="0" smtClean="0">
                <a:solidFill>
                  <a:srgbClr val="FF0000"/>
                </a:solidFill>
              </a:rPr>
              <a:t>1c</a:t>
            </a:r>
            <a:r>
              <a:rPr lang="en-US" sz="1600" dirty="0" smtClean="0"/>
              <a:t>  Yes indeed, The conflict in this vision chapter is between the pagan king’s pride which was definitely arrayed against God.  He had forgotten just “who” had given him this large dominion to begin with. </a:t>
            </a:r>
          </a:p>
          <a:p>
            <a:pPr eaLnBrk="1" hangingPunct="1"/>
            <a:r>
              <a:rPr lang="en-US" sz="2000" b="1" u="sng" dirty="0" smtClean="0">
                <a:solidFill>
                  <a:srgbClr val="FF0000"/>
                </a:solidFill>
              </a:rPr>
              <a:t>2c</a:t>
            </a:r>
            <a:r>
              <a:rPr lang="en-US" sz="1600" dirty="0" smtClean="0"/>
              <a:t>  Verse 30 records the king’s words:  “is not this great Babylon that </a:t>
            </a:r>
            <a:r>
              <a:rPr lang="en-US" sz="1600" b="1" i="1" u="sng" dirty="0" smtClean="0"/>
              <a:t>I have built</a:t>
            </a:r>
            <a:r>
              <a:rPr lang="en-US" sz="1600" b="1" i="1" dirty="0" smtClean="0"/>
              <a:t>?</a:t>
            </a:r>
            <a:r>
              <a:rPr lang="en-US" sz="1600" b="1" dirty="0" smtClean="0"/>
              <a:t>”</a:t>
            </a:r>
          </a:p>
          <a:p>
            <a:pPr eaLnBrk="1" hangingPunct="1"/>
            <a:endParaRPr lang="en-US" sz="700" b="1" dirty="0" smtClean="0"/>
          </a:p>
          <a:p>
            <a:pPr eaLnBrk="1" hangingPunct="1"/>
            <a:r>
              <a:rPr lang="en-US" sz="2000" b="1" u="sng" dirty="0" smtClean="0">
                <a:solidFill>
                  <a:srgbClr val="FF0000"/>
                </a:solidFill>
              </a:rPr>
              <a:t>3c</a:t>
            </a:r>
            <a:r>
              <a:rPr lang="en-US" sz="1600" dirty="0" smtClean="0"/>
              <a:t>  In the end, God wins as the king is turned out to eat grass in the pasture UNTIL at last he gives God honor! </a:t>
            </a:r>
          </a:p>
          <a:p>
            <a:pPr eaLnBrk="1" hangingPunct="1"/>
            <a:endParaRPr lang="en-US" sz="700" dirty="0" smtClean="0"/>
          </a:p>
          <a:p>
            <a:pPr eaLnBrk="1" hangingPunct="1"/>
            <a:r>
              <a:rPr lang="en-US" sz="1600" dirty="0" smtClean="0"/>
              <a:t>--  Even King Nebuchadnezzar admitted in </a:t>
            </a:r>
            <a:r>
              <a:rPr lang="en-US" sz="1600" dirty="0" err="1" smtClean="0"/>
              <a:t>vs</a:t>
            </a:r>
            <a:r>
              <a:rPr lang="en-US" sz="1600" dirty="0" smtClean="0"/>
              <a:t> 37:  “… the king of heaven … he is able to abase.” </a:t>
            </a:r>
          </a:p>
          <a:p>
            <a:pPr eaLnBrk="1" hangingPunct="1"/>
            <a:endParaRPr lang="en-US" sz="700" dirty="0" smtClean="0"/>
          </a:p>
          <a:p>
            <a:pPr eaLnBrk="1" hangingPunct="1"/>
            <a:r>
              <a:rPr lang="en-US" sz="1600" dirty="0" smtClean="0"/>
              <a:t> … Although this traditional emphasis has some really good practical lessons for us </a:t>
            </a:r>
            <a:r>
              <a:rPr lang="en-US" sz="1600" u="sng" dirty="0" smtClean="0"/>
              <a:t>today</a:t>
            </a:r>
            <a:r>
              <a:rPr lang="en-US" sz="1600" dirty="0" smtClean="0"/>
              <a:t>, there is a special part of this chapter that connects to Revelation.  Do you know what could it be?</a:t>
            </a:r>
            <a:r>
              <a:rPr lang="en-US" sz="700" dirty="0" smtClean="0"/>
              <a:t> </a:t>
            </a:r>
          </a:p>
          <a:p>
            <a:pPr eaLnBrk="1" hangingPunct="1"/>
            <a:endParaRPr lang="en-US" sz="1400" dirty="0" smtClean="0"/>
          </a:p>
        </p:txBody>
      </p:sp>
      <p:sp>
        <p:nvSpPr>
          <p:cNvPr id="5" name="Date Placeholder 4"/>
          <p:cNvSpPr>
            <a:spLocks noGrp="1"/>
          </p:cNvSpPr>
          <p:nvPr>
            <p:ph type="dt" idx="10"/>
          </p:nvPr>
        </p:nvSpPr>
        <p:spPr/>
        <p:txBody>
          <a:bodyPr/>
          <a:lstStyle/>
          <a:p>
            <a:pPr>
              <a:defRPr/>
            </a:pPr>
            <a:fld id="{BAB29FED-5B6C-4089-814E-ADF3C6B7CC8B}" type="datetime8">
              <a:rPr lang="en-US" smtClean="0"/>
              <a:pPr>
                <a:defRPr/>
              </a:pPr>
              <a:t>10/1/2020 9:50 PM</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43FF2DD-C6E6-4283-B3F5-5832BAA3AE2E}" type="slidenum">
              <a:rPr lang="en-US"/>
              <a:pPr/>
              <a:t>14</a:t>
            </a:fld>
            <a:endParaRPr lang="en-US"/>
          </a:p>
        </p:txBody>
      </p:sp>
      <p:sp>
        <p:nvSpPr>
          <p:cNvPr id="146435" name="Rectangle 2"/>
          <p:cNvSpPr>
            <a:spLocks noGrp="1" noRot="1" noChangeAspect="1" noChangeArrowheads="1" noTextEdit="1"/>
          </p:cNvSpPr>
          <p:nvPr>
            <p:ph type="sldImg"/>
          </p:nvPr>
        </p:nvSpPr>
        <p:spPr>
          <a:xfrm>
            <a:off x="1185863" y="696913"/>
            <a:ext cx="3135312" cy="2351087"/>
          </a:xfrm>
          <a:ln/>
        </p:spPr>
      </p:sp>
      <p:sp>
        <p:nvSpPr>
          <p:cNvPr id="146436" name="Rectangle 3"/>
          <p:cNvSpPr>
            <a:spLocks noGrp="1" noChangeArrowheads="1"/>
          </p:cNvSpPr>
          <p:nvPr>
            <p:ph type="body" idx="1"/>
          </p:nvPr>
        </p:nvSpPr>
        <p:spPr>
          <a:xfrm>
            <a:off x="701040" y="3276600"/>
            <a:ext cx="5608320" cy="5638906"/>
          </a:xfrm>
          <a:noFill/>
          <a:ln/>
        </p:spPr>
        <p:txBody>
          <a:bodyPr/>
          <a:lstStyle/>
          <a:p>
            <a:pPr eaLnBrk="1" hangingPunct="1"/>
            <a:r>
              <a:rPr lang="en-US" sz="1600" dirty="0" smtClean="0"/>
              <a:t>Timelines!  The answer is timelines, and … Timelines are always exciting!  But, If you don’t know how to manage timelines, prophecy can be frustrating.  All timelines are meant to tell the reader where …</a:t>
            </a:r>
          </a:p>
          <a:p>
            <a:pPr eaLnBrk="1" hangingPunct="1"/>
            <a:r>
              <a:rPr lang="en-US" sz="2000" b="1" u="sng" dirty="0" smtClean="0">
                <a:solidFill>
                  <a:srgbClr val="FF0000"/>
                </a:solidFill>
              </a:rPr>
              <a:t>1c</a:t>
            </a:r>
            <a:r>
              <a:rPr lang="en-US" sz="1600" dirty="0" smtClean="0">
                <a:solidFill>
                  <a:schemeClr val="accent2"/>
                </a:solidFill>
              </a:rPr>
              <a:t> </a:t>
            </a:r>
            <a:r>
              <a:rPr lang="en-US" sz="1600" dirty="0" smtClean="0"/>
              <a:t> … prophecy is in the stream of time.  There are many types of timelines, but how can we tell the difference.  Do timelines have rules?  Do we have to know the rules?  Why?  </a:t>
            </a:r>
          </a:p>
          <a:p>
            <a:pPr eaLnBrk="1" hangingPunct="1"/>
            <a:r>
              <a:rPr lang="en-US" sz="1600" dirty="0" smtClean="0"/>
              <a:t>And, the ultimate question, </a:t>
            </a:r>
          </a:p>
          <a:p>
            <a:pPr eaLnBrk="1" hangingPunct="1"/>
            <a:r>
              <a:rPr lang="en-US" sz="2000" b="1" u="sng" dirty="0" smtClean="0">
                <a:solidFill>
                  <a:srgbClr val="FF0000"/>
                </a:solidFill>
              </a:rPr>
              <a:t>2c</a:t>
            </a:r>
            <a:r>
              <a:rPr lang="en-US" sz="1600" dirty="0" smtClean="0">
                <a:solidFill>
                  <a:schemeClr val="accent2"/>
                </a:solidFill>
              </a:rPr>
              <a:t>  … </a:t>
            </a:r>
            <a:r>
              <a:rPr lang="en-US" sz="1600" u="sng" dirty="0" smtClean="0"/>
              <a:t>will this information affect my salvation</a:t>
            </a:r>
            <a:r>
              <a:rPr lang="en-US" sz="1600" dirty="0" smtClean="0"/>
              <a:t>?  Definitely not!  How we understand prophetic timelines has nothing to do with anyone’s salvation, but they have everything to do with understanding the timing of prophetic events in the past and future – including those in Revelation. </a:t>
            </a:r>
          </a:p>
          <a:p>
            <a:pPr eaLnBrk="1" hangingPunct="1"/>
            <a:endParaRPr lang="en-US" sz="1600" b="1" u="sng" dirty="0" smtClean="0"/>
          </a:p>
          <a:p>
            <a:pPr eaLnBrk="1" hangingPunct="1"/>
            <a:r>
              <a:rPr lang="en-US" sz="2000" b="1" u="sng" dirty="0" smtClean="0">
                <a:solidFill>
                  <a:srgbClr val="FF0000"/>
                </a:solidFill>
              </a:rPr>
              <a:t>3c</a:t>
            </a:r>
            <a:r>
              <a:rPr lang="en-US" sz="1600" dirty="0" smtClean="0">
                <a:solidFill>
                  <a:schemeClr val="accent2"/>
                </a:solidFill>
              </a:rPr>
              <a:t> </a:t>
            </a:r>
            <a:r>
              <a:rPr lang="en-US" sz="1600" dirty="0" smtClean="0"/>
              <a:t> That’s why we want to look and see how D &amp; R are connected with prophetic timelines &amp; most people want to understand them at the same time.</a:t>
            </a:r>
          </a:p>
        </p:txBody>
      </p:sp>
      <p:sp>
        <p:nvSpPr>
          <p:cNvPr id="5" name="Date Placeholder 4"/>
          <p:cNvSpPr>
            <a:spLocks noGrp="1"/>
          </p:cNvSpPr>
          <p:nvPr>
            <p:ph type="dt" idx="10"/>
          </p:nvPr>
        </p:nvSpPr>
        <p:spPr/>
        <p:txBody>
          <a:bodyPr/>
          <a:lstStyle/>
          <a:p>
            <a:pPr>
              <a:defRPr/>
            </a:pPr>
            <a:fld id="{E098BC4F-81D9-47DE-A5A8-CEE300B342FE}" type="datetime8">
              <a:rPr lang="en-US" smtClean="0"/>
              <a:pPr>
                <a:defRPr/>
              </a:pPr>
              <a:t>10/1/2020 9:50 PM</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AF6792A-9B48-40C1-9B5B-91491D604D5F}" type="slidenum">
              <a:rPr lang="en-US"/>
              <a:pPr/>
              <a:t>15</a:t>
            </a:fld>
            <a:endParaRPr lang="en-US"/>
          </a:p>
        </p:txBody>
      </p:sp>
      <p:sp>
        <p:nvSpPr>
          <p:cNvPr id="147459" name="Rectangle 2"/>
          <p:cNvSpPr>
            <a:spLocks noGrp="1" noRot="1" noChangeAspect="1" noChangeArrowheads="1" noTextEdit="1"/>
          </p:cNvSpPr>
          <p:nvPr>
            <p:ph type="sldImg"/>
          </p:nvPr>
        </p:nvSpPr>
        <p:spPr>
          <a:xfrm>
            <a:off x="685800" y="381000"/>
            <a:ext cx="2438400" cy="1828800"/>
          </a:xfrm>
          <a:ln/>
        </p:spPr>
      </p:sp>
      <p:sp>
        <p:nvSpPr>
          <p:cNvPr id="147460" name="Rectangle 3"/>
          <p:cNvSpPr>
            <a:spLocks noGrp="1" noChangeArrowheads="1"/>
          </p:cNvSpPr>
          <p:nvPr>
            <p:ph type="body" idx="1"/>
          </p:nvPr>
        </p:nvSpPr>
        <p:spPr>
          <a:xfrm>
            <a:off x="228813" y="2209800"/>
            <a:ext cx="6552777" cy="6857419"/>
          </a:xfrm>
          <a:noFill/>
          <a:ln/>
        </p:spPr>
        <p:txBody>
          <a:bodyPr/>
          <a:lstStyle/>
          <a:p>
            <a:pPr eaLnBrk="1" hangingPunct="1"/>
            <a:r>
              <a:rPr lang="en-US" sz="1400" dirty="0" smtClean="0"/>
              <a:t>Maybe this is just a really good place to do a brief comparison of the timelines that can be found in Dan &amp; Rev.  Of course, you already know that.</a:t>
            </a:r>
          </a:p>
          <a:p>
            <a:pPr eaLnBrk="1" hangingPunct="1"/>
            <a:r>
              <a:rPr lang="en-US" sz="1600" b="1" u="sng" dirty="0" smtClean="0">
                <a:solidFill>
                  <a:srgbClr val="FF0000"/>
                </a:solidFill>
              </a:rPr>
              <a:t>1c</a:t>
            </a:r>
            <a:r>
              <a:rPr lang="en-US" sz="1400" dirty="0" smtClean="0"/>
              <a:t>  Dan 4 has the first timeline of 7 years and we’re going to be looking at that in great detail today. </a:t>
            </a:r>
          </a:p>
          <a:p>
            <a:pPr eaLnBrk="1" hangingPunct="1"/>
            <a:r>
              <a:rPr lang="en-US" dirty="0" smtClean="0"/>
              <a:t>  Dan 7 has a timeline that we’ll call the 1260 -- we’ll study that a little bit more later on in the next power point.</a:t>
            </a:r>
          </a:p>
          <a:p>
            <a:pPr eaLnBrk="1" hangingPunct="1"/>
            <a:r>
              <a:rPr lang="en-US" dirty="0" smtClean="0"/>
              <a:t>  Then Dan 8 introduces a longer timeline, noted as the 2300 days. </a:t>
            </a:r>
          </a:p>
          <a:p>
            <a:pPr eaLnBrk="1" hangingPunct="1"/>
            <a:r>
              <a:rPr lang="en-US" dirty="0" smtClean="0"/>
              <a:t>  Dan 9 has </a:t>
            </a:r>
            <a:r>
              <a:rPr lang="en-US" b="1" u="sng" dirty="0" smtClean="0"/>
              <a:t>many</a:t>
            </a:r>
            <a:r>
              <a:rPr lang="en-US" dirty="0" smtClean="0"/>
              <a:t> timelines -- all of them are very, very interesting. </a:t>
            </a:r>
          </a:p>
          <a:p>
            <a:pPr eaLnBrk="1" hangingPunct="1"/>
            <a:r>
              <a:rPr lang="en-US" sz="1400" dirty="0" smtClean="0"/>
              <a:t>  </a:t>
            </a:r>
            <a:r>
              <a:rPr lang="en-US" sz="1600" b="1" dirty="0" smtClean="0"/>
              <a:t>Then there’s Dan 12 which has </a:t>
            </a:r>
            <a:r>
              <a:rPr lang="en-US" sz="1600" b="1" dirty="0" smtClean="0">
                <a:solidFill>
                  <a:srgbClr val="C00000"/>
                </a:solidFill>
              </a:rPr>
              <a:t>another 3 exciting timelines </a:t>
            </a:r>
            <a:r>
              <a:rPr lang="en-US" sz="1600" b="1" dirty="0" smtClean="0"/>
              <a:t>of 1260, 1290 &amp; 1335 days – and they’re </a:t>
            </a:r>
            <a:r>
              <a:rPr lang="en-US" sz="1600" b="1" dirty="0" smtClean="0">
                <a:solidFill>
                  <a:srgbClr val="C00000"/>
                </a:solidFill>
              </a:rPr>
              <a:t>all packed together in 6 short verses. </a:t>
            </a:r>
            <a:endParaRPr lang="en-US" sz="1400" b="1" dirty="0" smtClean="0">
              <a:solidFill>
                <a:srgbClr val="C00000"/>
              </a:solidFill>
            </a:endParaRPr>
          </a:p>
          <a:p>
            <a:pPr eaLnBrk="1" hangingPunct="1"/>
            <a:r>
              <a:rPr lang="en-US" sz="1400" dirty="0" smtClean="0"/>
              <a:t>Now, what about Revelation, well, let’s see:</a:t>
            </a:r>
          </a:p>
          <a:p>
            <a:pPr eaLnBrk="1" hangingPunct="1"/>
            <a:r>
              <a:rPr lang="en-US" sz="1600" b="1" u="sng" dirty="0" smtClean="0">
                <a:solidFill>
                  <a:srgbClr val="FF0000"/>
                </a:solidFill>
              </a:rPr>
              <a:t>2c</a:t>
            </a:r>
            <a:r>
              <a:rPr lang="en-US" sz="1400" baseline="0" dirty="0" smtClean="0"/>
              <a:t> </a:t>
            </a:r>
            <a:r>
              <a:rPr lang="en-US" sz="1400" dirty="0" smtClean="0"/>
              <a:t> Rev 2:  one timeline of 10 days</a:t>
            </a:r>
          </a:p>
          <a:p>
            <a:pPr eaLnBrk="1" hangingPunct="1"/>
            <a:r>
              <a:rPr lang="en-US" dirty="0" smtClean="0"/>
              <a:t> </a:t>
            </a:r>
            <a:r>
              <a:rPr lang="en-US" sz="1100" dirty="0" smtClean="0"/>
              <a:t>Rev 8:  has one timeline of “about the space of ½ hour.”</a:t>
            </a:r>
          </a:p>
          <a:p>
            <a:pPr eaLnBrk="1" hangingPunct="1"/>
            <a:r>
              <a:rPr lang="en-US" sz="1100" dirty="0" smtClean="0"/>
              <a:t> In Rev 9  you will find it has two 5 month timelines that are very interesting.</a:t>
            </a:r>
          </a:p>
          <a:p>
            <a:pPr eaLnBrk="1" hangingPunct="1"/>
            <a:r>
              <a:rPr lang="en-US" sz="1100" dirty="0" smtClean="0"/>
              <a:t> Rev 11 has </a:t>
            </a:r>
            <a:r>
              <a:rPr lang="en-US" sz="1100" u="sng" dirty="0" smtClean="0"/>
              <a:t>three</a:t>
            </a:r>
            <a:r>
              <a:rPr lang="en-US" sz="1100" dirty="0" smtClean="0"/>
              <a:t> timelines:  a 42 months; a 1260; and a short one of only 3½ days.</a:t>
            </a:r>
          </a:p>
          <a:p>
            <a:pPr eaLnBrk="1" hangingPunct="1"/>
            <a:r>
              <a:rPr lang="en-US" sz="1100" dirty="0" smtClean="0"/>
              <a:t> Rev 12 has two timelines – both of them are 1260s.</a:t>
            </a:r>
          </a:p>
          <a:p>
            <a:pPr eaLnBrk="1" hangingPunct="1"/>
            <a:r>
              <a:rPr lang="en-US" sz="1100" dirty="0" smtClean="0"/>
              <a:t> Rev 13 has one timeline – of 42 months -- </a:t>
            </a:r>
          </a:p>
          <a:p>
            <a:pPr eaLnBrk="1" hangingPunct="1"/>
            <a:r>
              <a:rPr lang="en-US" sz="1100" dirty="0" smtClean="0"/>
              <a:t>Then in Rev 17 we find two 1 hour timelines &amp; everyone wants to know what these mean!</a:t>
            </a:r>
          </a:p>
          <a:p>
            <a:pPr eaLnBrk="1" hangingPunct="1"/>
            <a:r>
              <a:rPr lang="en-US" sz="1100" dirty="0" smtClean="0"/>
              <a:t>The chapter of Rev 18 has 4 timelines:  one timeline is described as ‘one day;’ and there are three ‘one hour’ timelines as well.</a:t>
            </a:r>
          </a:p>
          <a:p>
            <a:pPr eaLnBrk="1" hangingPunct="1"/>
            <a:r>
              <a:rPr lang="en-US" sz="1100" dirty="0" smtClean="0"/>
              <a:t>And, Rev 20 has the longest timeline in Revelation.  It’s called 1000 years and is mentioned 6 times in that one chapter alone.</a:t>
            </a:r>
          </a:p>
          <a:p>
            <a:pPr eaLnBrk="1" hangingPunct="1"/>
            <a:r>
              <a:rPr lang="en-US" sz="1600" b="1" u="sng" dirty="0" smtClean="0">
                <a:solidFill>
                  <a:srgbClr val="FF0000"/>
                </a:solidFill>
              </a:rPr>
              <a:t>3c</a:t>
            </a:r>
            <a:r>
              <a:rPr lang="en-US" sz="1400" dirty="0" smtClean="0"/>
              <a:t>  In total, Revelation alone mentions 17 timelines, and I submit to you today, </a:t>
            </a:r>
            <a:r>
              <a:rPr lang="en-US" sz="1400" b="1" u="sng" dirty="0" smtClean="0"/>
              <a:t>most of them</a:t>
            </a:r>
            <a:r>
              <a:rPr lang="en-US" sz="1400" dirty="0" smtClean="0"/>
              <a:t> are waiting for a future fulfillment still!!! (even </a:t>
            </a:r>
            <a:r>
              <a:rPr lang="en-US" sz="1400" dirty="0" err="1" smtClean="0"/>
              <a:t>tho</a:t>
            </a:r>
            <a:r>
              <a:rPr lang="en-US" sz="1400" dirty="0" smtClean="0"/>
              <a:t> some have tried to fit many of these timelines into the fulfilled prophecies of the historical past.  </a:t>
            </a:r>
            <a:r>
              <a:rPr lang="en-US" sz="1800" b="1" dirty="0" smtClean="0">
                <a:solidFill>
                  <a:srgbClr val="C00000"/>
                </a:solidFill>
              </a:rPr>
              <a:t>Now … With that many timelines given in prophecy, surely they must play an important part in the near future -- don’t you think? </a:t>
            </a:r>
            <a:endParaRPr lang="en-US" sz="1400" b="1" dirty="0" smtClean="0">
              <a:solidFill>
                <a:srgbClr val="C00000"/>
              </a:solidFill>
            </a:endParaRPr>
          </a:p>
        </p:txBody>
      </p:sp>
      <p:sp>
        <p:nvSpPr>
          <p:cNvPr id="5" name="Date Placeholder 4"/>
          <p:cNvSpPr>
            <a:spLocks noGrp="1"/>
          </p:cNvSpPr>
          <p:nvPr>
            <p:ph type="dt" idx="10"/>
          </p:nvPr>
        </p:nvSpPr>
        <p:spPr/>
        <p:txBody>
          <a:bodyPr/>
          <a:lstStyle/>
          <a:p>
            <a:pPr>
              <a:defRPr/>
            </a:pPr>
            <a:fld id="{57502C86-980A-4455-AA54-347CCB998E25}" type="datetime8">
              <a:rPr lang="en-US" smtClean="0"/>
              <a:pPr>
                <a:defRPr/>
              </a:pPr>
              <a:t>10/1/2020 9:50 PM</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EEC10A4-F3BD-4561-A903-E2CC108D864E}" type="slidenum">
              <a:rPr lang="en-US"/>
              <a:pPr/>
              <a:t>16</a:t>
            </a:fld>
            <a:endParaRPr lang="en-US"/>
          </a:p>
        </p:txBody>
      </p:sp>
      <p:sp>
        <p:nvSpPr>
          <p:cNvPr id="148483" name="Rectangle 2"/>
          <p:cNvSpPr>
            <a:spLocks noGrp="1" noRot="1" noChangeAspect="1" noChangeArrowheads="1" noTextEdit="1"/>
          </p:cNvSpPr>
          <p:nvPr>
            <p:ph type="sldImg"/>
          </p:nvPr>
        </p:nvSpPr>
        <p:spPr>
          <a:xfrm>
            <a:off x="1185863" y="696913"/>
            <a:ext cx="4648200" cy="3486150"/>
          </a:xfrm>
          <a:ln/>
        </p:spPr>
      </p:sp>
      <p:sp>
        <p:nvSpPr>
          <p:cNvPr id="148484" name="Rectangle 3"/>
          <p:cNvSpPr>
            <a:spLocks noGrp="1" noChangeArrowheads="1"/>
          </p:cNvSpPr>
          <p:nvPr>
            <p:ph type="body" idx="1"/>
          </p:nvPr>
        </p:nvSpPr>
        <p:spPr>
          <a:noFill/>
          <a:ln/>
        </p:spPr>
        <p:txBody>
          <a:bodyPr/>
          <a:lstStyle/>
          <a:p>
            <a:pPr eaLnBrk="1" hangingPunct="1"/>
            <a:r>
              <a:rPr lang="en-US" sz="1800" dirty="0" smtClean="0"/>
              <a:t>Oh yes!  Timelines are a special light in prophecy.  </a:t>
            </a:r>
          </a:p>
          <a:p>
            <a:pPr eaLnBrk="1" hangingPunct="1"/>
            <a:r>
              <a:rPr lang="en-US" sz="1800" dirty="0" smtClean="0"/>
              <a:t>They “light our path” through each important event, right up to the end of time.  </a:t>
            </a:r>
          </a:p>
          <a:p>
            <a:pPr eaLnBrk="1" hangingPunct="1"/>
            <a:r>
              <a:rPr lang="en-US" sz="1800" dirty="0" smtClean="0"/>
              <a:t>The Question is:  </a:t>
            </a:r>
          </a:p>
          <a:p>
            <a:pPr eaLnBrk="1" hangingPunct="1"/>
            <a:r>
              <a:rPr lang="en-US" sz="1800" b="1" u="sng" dirty="0" smtClean="0">
                <a:solidFill>
                  <a:srgbClr val="FF0000"/>
                </a:solidFill>
              </a:rPr>
              <a:t>1c</a:t>
            </a:r>
            <a:r>
              <a:rPr lang="en-US" sz="1800" dirty="0" smtClean="0"/>
              <a:t>  Do you know how to work with all of these timelines? </a:t>
            </a:r>
          </a:p>
          <a:p>
            <a:pPr eaLnBrk="1" hangingPunct="1"/>
            <a:r>
              <a:rPr lang="en-US" sz="1800" dirty="0" smtClean="0"/>
              <a:t>If not, then …</a:t>
            </a:r>
          </a:p>
          <a:p>
            <a:pPr eaLnBrk="1" hangingPunct="1"/>
            <a:r>
              <a:rPr lang="en-US" sz="1800" dirty="0" smtClean="0"/>
              <a:t> you’ll find that Daniel is THE authority on timelines, and his work in this chapter is extremely important.  </a:t>
            </a:r>
          </a:p>
          <a:p>
            <a:pPr eaLnBrk="1" hangingPunct="1"/>
            <a:r>
              <a:rPr lang="en-US" sz="1800" dirty="0" smtClean="0"/>
              <a:t>If anyone can help us, Daniel can!</a:t>
            </a:r>
            <a:endParaRPr lang="en-US" sz="3700" dirty="0" smtClean="0"/>
          </a:p>
          <a:p>
            <a:pPr eaLnBrk="1" hangingPunct="1"/>
            <a:r>
              <a:rPr lang="en-US" sz="1800" b="1" dirty="0" smtClean="0"/>
              <a:t>Remember, Timelines have a special light …</a:t>
            </a:r>
          </a:p>
        </p:txBody>
      </p:sp>
      <p:sp>
        <p:nvSpPr>
          <p:cNvPr id="5" name="Date Placeholder 4"/>
          <p:cNvSpPr>
            <a:spLocks noGrp="1"/>
          </p:cNvSpPr>
          <p:nvPr>
            <p:ph type="dt" idx="10"/>
          </p:nvPr>
        </p:nvSpPr>
        <p:spPr/>
        <p:txBody>
          <a:bodyPr/>
          <a:lstStyle/>
          <a:p>
            <a:pPr>
              <a:defRPr/>
            </a:pPr>
            <a:fld id="{EF8C856C-D319-4006-8576-6B0C956FD498}" type="datetime8">
              <a:rPr lang="en-US" smtClean="0"/>
              <a:pPr>
                <a:defRPr/>
              </a:pPr>
              <a:t>10/1/2020 9:50 PM</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572243A-6C29-42C9-A6A0-59A02AC9BE3E}" type="slidenum">
              <a:rPr lang="en-US"/>
              <a:pPr/>
              <a:t>17</a:t>
            </a:fld>
            <a:endParaRPr lang="en-US"/>
          </a:p>
        </p:txBody>
      </p:sp>
      <p:sp>
        <p:nvSpPr>
          <p:cNvPr id="149507" name="Rectangle 2"/>
          <p:cNvSpPr>
            <a:spLocks noGrp="1" noRot="1" noChangeAspect="1" noChangeArrowheads="1" noTextEdit="1"/>
          </p:cNvSpPr>
          <p:nvPr>
            <p:ph type="sldImg"/>
          </p:nvPr>
        </p:nvSpPr>
        <p:spPr>
          <a:xfrm>
            <a:off x="1185863" y="696913"/>
            <a:ext cx="2932112" cy="2198687"/>
          </a:xfrm>
          <a:ln/>
        </p:spPr>
      </p:sp>
      <p:sp>
        <p:nvSpPr>
          <p:cNvPr id="149508" name="Rectangle 3"/>
          <p:cNvSpPr>
            <a:spLocks noGrp="1" noChangeArrowheads="1"/>
          </p:cNvSpPr>
          <p:nvPr>
            <p:ph type="body" idx="1"/>
          </p:nvPr>
        </p:nvSpPr>
        <p:spPr>
          <a:noFill/>
          <a:ln/>
        </p:spPr>
        <p:txBody>
          <a:bodyPr/>
          <a:lstStyle/>
          <a:p>
            <a:pPr eaLnBrk="1" hangingPunct="1"/>
            <a:r>
              <a:rPr lang="en-US" sz="2000" dirty="0" smtClean="0"/>
              <a:t>Three timelines are mentioned in Daniel’s Epilogue ~ the ending of his prophetic Book. </a:t>
            </a:r>
          </a:p>
          <a:p>
            <a:pPr eaLnBrk="1" hangingPunct="1"/>
            <a:endParaRPr lang="en-US" sz="300" dirty="0" smtClean="0"/>
          </a:p>
          <a:p>
            <a:pPr eaLnBrk="1" hangingPunct="1"/>
            <a:r>
              <a:rPr lang="en-US" sz="2000" dirty="0" smtClean="0"/>
              <a:t>The explanation of these timelines has been, and still is, very controversial.</a:t>
            </a:r>
          </a:p>
          <a:p>
            <a:pPr eaLnBrk="1" hangingPunct="1"/>
            <a:endParaRPr lang="en-US" sz="300" dirty="0" smtClean="0"/>
          </a:p>
          <a:p>
            <a:pPr eaLnBrk="1" hangingPunct="1"/>
            <a:r>
              <a:rPr lang="en-US" sz="2000" b="1" u="sng" dirty="0" smtClean="0">
                <a:solidFill>
                  <a:srgbClr val="FF0000"/>
                </a:solidFill>
              </a:rPr>
              <a:t>1c</a:t>
            </a:r>
            <a:r>
              <a:rPr lang="en-US" sz="2000" dirty="0" smtClean="0"/>
              <a:t>   In “man’s eyes” this is a dilemma – because a lot of people don’t know what to do with these timelines! </a:t>
            </a:r>
          </a:p>
          <a:p>
            <a:pPr eaLnBrk="1" hangingPunct="1"/>
            <a:endParaRPr lang="en-US" sz="300" dirty="0" smtClean="0"/>
          </a:p>
          <a:p>
            <a:pPr eaLnBrk="1" hangingPunct="1"/>
            <a:r>
              <a:rPr lang="en-US" sz="2000" dirty="0" smtClean="0"/>
              <a:t>  However, Daniel (the original prophet) supplies his reader with clear instruction for understanding ALL timelines, including those in his Epilogue and Revelation.</a:t>
            </a:r>
          </a:p>
          <a:p>
            <a:pPr eaLnBrk="1" hangingPunct="1"/>
            <a:endParaRPr lang="en-US" sz="3700" dirty="0" smtClean="0"/>
          </a:p>
        </p:txBody>
      </p:sp>
      <p:sp>
        <p:nvSpPr>
          <p:cNvPr id="5" name="Date Placeholder 4"/>
          <p:cNvSpPr>
            <a:spLocks noGrp="1"/>
          </p:cNvSpPr>
          <p:nvPr>
            <p:ph type="dt" idx="10"/>
          </p:nvPr>
        </p:nvSpPr>
        <p:spPr/>
        <p:txBody>
          <a:bodyPr/>
          <a:lstStyle/>
          <a:p>
            <a:pPr>
              <a:defRPr/>
            </a:pPr>
            <a:fld id="{C8E02858-02FC-4FBD-9B84-1ECD53D2CD50}" type="datetime8">
              <a:rPr lang="en-US" smtClean="0"/>
              <a:pPr>
                <a:defRPr/>
              </a:pPr>
              <a:t>10/1/2020 9:50 PM</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5E2B9C6-4CDF-4B77-A3E9-2F1E6F7A7E29}" type="slidenum">
              <a:rPr lang="en-US"/>
              <a:pPr/>
              <a:t>18</a:t>
            </a:fld>
            <a:endParaRPr lang="en-US"/>
          </a:p>
        </p:txBody>
      </p:sp>
      <p:sp>
        <p:nvSpPr>
          <p:cNvPr id="150531" name="Rectangle 2"/>
          <p:cNvSpPr>
            <a:spLocks noGrp="1" noRot="1" noChangeAspect="1" noChangeArrowheads="1" noTextEdit="1"/>
          </p:cNvSpPr>
          <p:nvPr>
            <p:ph type="sldImg"/>
          </p:nvPr>
        </p:nvSpPr>
        <p:spPr>
          <a:xfrm>
            <a:off x="1219200" y="685800"/>
            <a:ext cx="3149600" cy="2362200"/>
          </a:xfrm>
          <a:ln/>
        </p:spPr>
      </p:sp>
      <p:sp>
        <p:nvSpPr>
          <p:cNvPr id="150532" name="Rectangle 3"/>
          <p:cNvSpPr>
            <a:spLocks noGrp="1" noChangeArrowheads="1"/>
          </p:cNvSpPr>
          <p:nvPr>
            <p:ph type="body" idx="1"/>
          </p:nvPr>
        </p:nvSpPr>
        <p:spPr>
          <a:xfrm>
            <a:off x="701040" y="3200400"/>
            <a:ext cx="5608320" cy="5398770"/>
          </a:xfrm>
          <a:noFill/>
          <a:ln/>
        </p:spPr>
        <p:txBody>
          <a:bodyPr/>
          <a:lstStyle/>
          <a:p>
            <a:pPr eaLnBrk="1" hangingPunct="1"/>
            <a:r>
              <a:rPr lang="en-US" sz="2900" dirty="0" smtClean="0"/>
              <a:t>Now … we know the vision in Daniel 2 reveals a Symbolic Image.</a:t>
            </a:r>
          </a:p>
          <a:p>
            <a:pPr eaLnBrk="1" hangingPunct="1"/>
            <a:endParaRPr lang="en-US" dirty="0" smtClean="0"/>
          </a:p>
          <a:p>
            <a:pPr eaLnBrk="1" hangingPunct="1">
              <a:lnSpc>
                <a:spcPct val="90000"/>
              </a:lnSpc>
            </a:pPr>
            <a:r>
              <a:rPr lang="en-US" sz="2900" b="1" u="sng" dirty="0" smtClean="0">
                <a:solidFill>
                  <a:srgbClr val="FF0000"/>
                </a:solidFill>
              </a:rPr>
              <a:t>1c</a:t>
            </a:r>
            <a:r>
              <a:rPr lang="en-US" sz="2900" dirty="0" smtClean="0"/>
              <a:t> But in Dan 4, the tricky question must be asked:  </a:t>
            </a:r>
          </a:p>
          <a:p>
            <a:pPr eaLnBrk="1" hangingPunct="1">
              <a:lnSpc>
                <a:spcPct val="90000"/>
              </a:lnSpc>
            </a:pPr>
            <a:r>
              <a:rPr lang="en-US" sz="2900" dirty="0" smtClean="0"/>
              <a:t> Is the vision of Daniel 4 – a symbolic vision?  or … literal vision?</a:t>
            </a:r>
          </a:p>
          <a:p>
            <a:pPr eaLnBrk="1" hangingPunct="1">
              <a:lnSpc>
                <a:spcPct val="90000"/>
              </a:lnSpc>
            </a:pPr>
            <a:r>
              <a:rPr lang="en-US" sz="2900" dirty="0" smtClean="0"/>
              <a:t> That’s what we’re going to study today …</a:t>
            </a:r>
          </a:p>
        </p:txBody>
      </p:sp>
      <p:sp>
        <p:nvSpPr>
          <p:cNvPr id="5" name="Date Placeholder 4"/>
          <p:cNvSpPr>
            <a:spLocks noGrp="1"/>
          </p:cNvSpPr>
          <p:nvPr>
            <p:ph type="dt" idx="10"/>
          </p:nvPr>
        </p:nvSpPr>
        <p:spPr/>
        <p:txBody>
          <a:bodyPr/>
          <a:lstStyle/>
          <a:p>
            <a:pPr>
              <a:defRPr/>
            </a:pPr>
            <a:fld id="{20D1646E-66F0-4951-BBC5-A90A97F03B1E}" type="datetime8">
              <a:rPr lang="en-US" smtClean="0"/>
              <a:pPr>
                <a:defRPr/>
              </a:pPr>
              <a:t>10/1/2020 9:50 PM</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8E662B5-C609-4102-8A33-FF8E2D2F6002}" type="slidenum">
              <a:rPr lang="en-US"/>
              <a:pPr/>
              <a:t>19</a:t>
            </a:fld>
            <a:endParaRPr lang="en-US"/>
          </a:p>
        </p:txBody>
      </p:sp>
      <p:sp>
        <p:nvSpPr>
          <p:cNvPr id="151555" name="Rectangle 2"/>
          <p:cNvSpPr>
            <a:spLocks noGrp="1" noRot="1" noChangeAspect="1" noChangeArrowheads="1" noTextEdit="1"/>
          </p:cNvSpPr>
          <p:nvPr>
            <p:ph type="sldImg"/>
          </p:nvPr>
        </p:nvSpPr>
        <p:spPr>
          <a:xfrm>
            <a:off x="762000" y="228600"/>
            <a:ext cx="2743200" cy="2057400"/>
          </a:xfrm>
          <a:ln/>
        </p:spPr>
      </p:sp>
      <p:sp>
        <p:nvSpPr>
          <p:cNvPr id="151556" name="Rectangle 3"/>
          <p:cNvSpPr>
            <a:spLocks noGrp="1" noChangeArrowheads="1"/>
          </p:cNvSpPr>
          <p:nvPr>
            <p:ph type="body" idx="1"/>
          </p:nvPr>
        </p:nvSpPr>
        <p:spPr>
          <a:xfrm>
            <a:off x="228813" y="2438400"/>
            <a:ext cx="6552777" cy="6858001"/>
          </a:xfrm>
          <a:noFill/>
          <a:ln/>
        </p:spPr>
        <p:txBody>
          <a:bodyPr/>
          <a:lstStyle/>
          <a:p>
            <a:pPr eaLnBrk="1" hangingPunct="1"/>
            <a:r>
              <a:rPr lang="en-US" sz="1600" dirty="0" smtClean="0"/>
              <a:t>In order to understand how to work with timelines, first we have to find out whether Daniel 4 is a symbolic vision, or a literal vision. </a:t>
            </a:r>
          </a:p>
          <a:p>
            <a:pPr eaLnBrk="1" hangingPunct="1"/>
            <a:r>
              <a:rPr lang="en-US" sz="1600" dirty="0" smtClean="0">
                <a:solidFill>
                  <a:srgbClr val="C00000"/>
                </a:solidFill>
              </a:rPr>
              <a:t>Today, we are going to examine seven important points ~ EVERY single point has something to do with  questions around timelines found in Daniel &amp; Revelation. </a:t>
            </a:r>
          </a:p>
          <a:p>
            <a:pPr eaLnBrk="1" hangingPunct="1"/>
            <a:r>
              <a:rPr lang="en-US" sz="1600" b="1" u="sng" dirty="0" smtClean="0">
                <a:solidFill>
                  <a:srgbClr val="FF0000"/>
                </a:solidFill>
              </a:rPr>
              <a:t>1c</a:t>
            </a:r>
            <a:r>
              <a:rPr lang="en-US" sz="1600" dirty="0" smtClean="0"/>
              <a:t>  First, we’re going to define and describe the use of metaphors and similes.</a:t>
            </a:r>
          </a:p>
          <a:p>
            <a:pPr eaLnBrk="1" hangingPunct="1"/>
            <a:r>
              <a:rPr lang="en-US" sz="1600" b="1" u="sng" dirty="0" smtClean="0">
                <a:solidFill>
                  <a:srgbClr val="FF0000"/>
                </a:solidFill>
              </a:rPr>
              <a:t>2c</a:t>
            </a:r>
            <a:r>
              <a:rPr lang="en-US" sz="1600" dirty="0" smtClean="0"/>
              <a:t>  Secondly, we will learn the difference between symbolic language and literal language and how to really know the language of a vision. </a:t>
            </a:r>
          </a:p>
          <a:p>
            <a:pPr eaLnBrk="1" hangingPunct="1"/>
            <a:r>
              <a:rPr lang="en-US" sz="1600" b="1" u="sng" dirty="0" smtClean="0">
                <a:solidFill>
                  <a:srgbClr val="FF0000"/>
                </a:solidFill>
              </a:rPr>
              <a:t>3c</a:t>
            </a:r>
            <a:r>
              <a:rPr lang="en-US" sz="1600" dirty="0" smtClean="0"/>
              <a:t>  The third point may be a little more difficult, as we look at the terms interpretation and application.  It’s important too.</a:t>
            </a:r>
          </a:p>
          <a:p>
            <a:pPr eaLnBrk="1" hangingPunct="1"/>
            <a:r>
              <a:rPr lang="en-US" sz="1600" b="1" u="sng" dirty="0" smtClean="0">
                <a:solidFill>
                  <a:srgbClr val="FF0000"/>
                </a:solidFill>
              </a:rPr>
              <a:t>4c</a:t>
            </a:r>
            <a:r>
              <a:rPr lang="en-US" sz="1600" dirty="0" smtClean="0"/>
              <a:t>  This 4</a:t>
            </a:r>
            <a:r>
              <a:rPr lang="en-US" sz="1600" baseline="30000" dirty="0" smtClean="0"/>
              <a:t>th</a:t>
            </a:r>
            <a:r>
              <a:rPr lang="en-US" sz="1600" dirty="0" smtClean="0"/>
              <a:t> point is really important as we discover that ‘prophetic terminology’ is NOT the same as ‘prophetic time.’</a:t>
            </a:r>
          </a:p>
          <a:p>
            <a:pPr eaLnBrk="1" hangingPunct="1"/>
            <a:r>
              <a:rPr lang="en-US" sz="1400" b="1" u="sng" dirty="0" smtClean="0">
                <a:solidFill>
                  <a:srgbClr val="FF0000"/>
                </a:solidFill>
              </a:rPr>
              <a:t>5c</a:t>
            </a:r>
            <a:r>
              <a:rPr lang="en-US" sz="1400" dirty="0" smtClean="0"/>
              <a:t>  In the 5</a:t>
            </a:r>
            <a:r>
              <a:rPr lang="en-US" sz="1400" baseline="30000" dirty="0" smtClean="0"/>
              <a:t>th</a:t>
            </a:r>
            <a:r>
              <a:rPr lang="en-US" sz="1400" dirty="0" smtClean="0"/>
              <a:t> point, we’re going to look at the ‘repetition of prophecy’ and what the consequences are.  I think this section will be very interesting for you. </a:t>
            </a:r>
          </a:p>
          <a:p>
            <a:pPr eaLnBrk="1" hangingPunct="1"/>
            <a:r>
              <a:rPr lang="en-US" sz="1600" b="1" u="sng" dirty="0" smtClean="0">
                <a:solidFill>
                  <a:srgbClr val="FF0000"/>
                </a:solidFill>
              </a:rPr>
              <a:t>6c</a:t>
            </a:r>
            <a:r>
              <a:rPr lang="en-US" sz="1600" dirty="0" smtClean="0"/>
              <a:t>  And, the 6</a:t>
            </a:r>
            <a:r>
              <a:rPr lang="en-US" sz="1600" baseline="30000" dirty="0" smtClean="0"/>
              <a:t>th</a:t>
            </a:r>
            <a:r>
              <a:rPr lang="en-US" sz="1600" dirty="0" smtClean="0"/>
              <a:t> point is going to expose the theologian’s argument and what I call the sneaky switch – I’m sure you’ll be surprised to find out what’s been happening.</a:t>
            </a:r>
          </a:p>
          <a:p>
            <a:pPr eaLnBrk="1" hangingPunct="1"/>
            <a:r>
              <a:rPr lang="en-US" sz="1600" b="1" u="sng" dirty="0" smtClean="0">
                <a:solidFill>
                  <a:srgbClr val="FF0000"/>
                </a:solidFill>
              </a:rPr>
              <a:t>7c</a:t>
            </a:r>
            <a:r>
              <a:rPr lang="en-US" sz="1400" dirty="0" smtClean="0"/>
              <a:t>  And, in the last point, we’ll look at how timelines begin and end – do all of them follow a pattern?  Should they follow a pattern?  What do you think?   </a:t>
            </a:r>
          </a:p>
          <a:p>
            <a:pPr eaLnBrk="1" hangingPunct="1"/>
            <a:endParaRPr lang="en-US" sz="1050" dirty="0" smtClean="0"/>
          </a:p>
          <a:p>
            <a:pPr eaLnBrk="1" hangingPunct="1"/>
            <a:r>
              <a:rPr lang="en-US" sz="1600" dirty="0" smtClean="0">
                <a:solidFill>
                  <a:srgbClr val="C00000"/>
                </a:solidFill>
              </a:rPr>
              <a:t>In the end … I assure you, Daniel 4 will clear the confusion on calculation of timelines when we give very careful consideration to each of these 7 areas. </a:t>
            </a:r>
          </a:p>
          <a:p>
            <a:pPr eaLnBrk="1" hangingPunct="1"/>
            <a:r>
              <a:rPr lang="en-US" sz="1600" dirty="0" smtClean="0"/>
              <a:t>Now, let’s see how Neb describes the tree in his dream.</a:t>
            </a:r>
            <a:endParaRPr lang="en-US" sz="1400" dirty="0" smtClean="0"/>
          </a:p>
          <a:p>
            <a:pPr eaLnBrk="1" hangingPunct="1"/>
            <a:endParaRPr lang="en-US" sz="2400" dirty="0" smtClean="0"/>
          </a:p>
        </p:txBody>
      </p:sp>
      <p:sp>
        <p:nvSpPr>
          <p:cNvPr id="5" name="Date Placeholder 4"/>
          <p:cNvSpPr>
            <a:spLocks noGrp="1"/>
          </p:cNvSpPr>
          <p:nvPr>
            <p:ph type="dt" idx="10"/>
          </p:nvPr>
        </p:nvSpPr>
        <p:spPr/>
        <p:txBody>
          <a:bodyPr/>
          <a:lstStyle/>
          <a:p>
            <a:pPr>
              <a:defRPr/>
            </a:pPr>
            <a:fld id="{D73D5DCE-FA09-4BE8-BF04-572662268565}" type="datetime8">
              <a:rPr lang="en-US" smtClean="0"/>
              <a:pPr>
                <a:defRPr/>
              </a:pPr>
              <a:t>10/1/2020 9:50 PM</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C052834-2EB8-4CD5-8091-6B0FB7D9E703}" type="slidenum">
              <a:rPr lang="en-US"/>
              <a:pPr/>
              <a:t>20</a:t>
            </a:fld>
            <a:endParaRPr lang="en-US"/>
          </a:p>
        </p:txBody>
      </p:sp>
      <p:sp>
        <p:nvSpPr>
          <p:cNvPr id="152579" name="Rectangle 2"/>
          <p:cNvSpPr>
            <a:spLocks noGrp="1" noRot="1" noChangeAspect="1" noChangeArrowheads="1" noTextEdit="1"/>
          </p:cNvSpPr>
          <p:nvPr>
            <p:ph type="sldImg"/>
          </p:nvPr>
        </p:nvSpPr>
        <p:spPr>
          <a:xfrm>
            <a:off x="1185863" y="696913"/>
            <a:ext cx="3033712" cy="2274887"/>
          </a:xfrm>
          <a:ln/>
        </p:spPr>
      </p:sp>
      <p:sp>
        <p:nvSpPr>
          <p:cNvPr id="152580" name="Rectangle 3"/>
          <p:cNvSpPr>
            <a:spLocks noGrp="1" noChangeArrowheads="1"/>
          </p:cNvSpPr>
          <p:nvPr>
            <p:ph type="body" idx="1"/>
          </p:nvPr>
        </p:nvSpPr>
        <p:spPr>
          <a:xfrm>
            <a:off x="701040" y="3048000"/>
            <a:ext cx="5608320" cy="5551170"/>
          </a:xfrm>
          <a:noFill/>
          <a:ln/>
        </p:spPr>
        <p:txBody>
          <a:bodyPr/>
          <a:lstStyle/>
          <a:p>
            <a:pPr marL="232943" indent="-232943" eaLnBrk="1" hangingPunct="1">
              <a:lnSpc>
                <a:spcPct val="90000"/>
              </a:lnSpc>
            </a:pPr>
            <a:r>
              <a:rPr lang="en-US" sz="2000" dirty="0" smtClean="0"/>
              <a:t>Here’s a description of the tree from Neb. Dream … </a:t>
            </a:r>
          </a:p>
          <a:p>
            <a:pPr marL="232943" indent="-232943" eaLnBrk="1" hangingPunct="1">
              <a:lnSpc>
                <a:spcPct val="90000"/>
              </a:lnSpc>
            </a:pPr>
            <a:r>
              <a:rPr lang="en-US" sz="2000" dirty="0" smtClean="0"/>
              <a:t>#1  It was a great, strong tree, that to him reached clear into the heavens. </a:t>
            </a:r>
          </a:p>
          <a:p>
            <a:pPr marL="232943" indent="-232943" eaLnBrk="1" hangingPunct="1">
              <a:lnSpc>
                <a:spcPct val="90000"/>
              </a:lnSpc>
            </a:pPr>
            <a:r>
              <a:rPr lang="en-US" sz="2000" dirty="0" smtClean="0"/>
              <a:t>#2  Everyone could see this tree from long distances …</a:t>
            </a:r>
          </a:p>
          <a:p>
            <a:pPr marL="232943" indent="-232943" eaLnBrk="1" hangingPunct="1">
              <a:lnSpc>
                <a:spcPct val="90000"/>
              </a:lnSpc>
            </a:pPr>
            <a:r>
              <a:rPr lang="en-US" sz="2000" dirty="0" smtClean="0"/>
              <a:t>#3  It was a beautiful tree with fair leaves, much fruit and plenty of food for everyone. </a:t>
            </a:r>
          </a:p>
          <a:p>
            <a:pPr marL="232943" indent="-232943" eaLnBrk="1" hangingPunct="1">
              <a:lnSpc>
                <a:spcPct val="90000"/>
              </a:lnSpc>
            </a:pPr>
            <a:r>
              <a:rPr lang="en-US" sz="2000" dirty="0" smtClean="0"/>
              <a:t>#4  There was shade and shelter for the beasts of the field, and nests for the birds. </a:t>
            </a:r>
          </a:p>
          <a:p>
            <a:pPr marL="232943" indent="-232943" eaLnBrk="1" hangingPunct="1">
              <a:lnSpc>
                <a:spcPct val="90000"/>
              </a:lnSpc>
            </a:pPr>
            <a:endParaRPr lang="en-US" sz="2000" dirty="0" smtClean="0"/>
          </a:p>
          <a:p>
            <a:pPr marL="232943" indent="-232943" eaLnBrk="1" hangingPunct="1">
              <a:lnSpc>
                <a:spcPct val="90000"/>
              </a:lnSpc>
            </a:pPr>
            <a:r>
              <a:rPr lang="en-US" sz="2000" dirty="0" smtClean="0"/>
              <a:t>Let’s continue … </a:t>
            </a:r>
          </a:p>
        </p:txBody>
      </p:sp>
      <p:sp>
        <p:nvSpPr>
          <p:cNvPr id="5" name="Date Placeholder 4"/>
          <p:cNvSpPr>
            <a:spLocks noGrp="1"/>
          </p:cNvSpPr>
          <p:nvPr>
            <p:ph type="dt" idx="10"/>
          </p:nvPr>
        </p:nvSpPr>
        <p:spPr/>
        <p:txBody>
          <a:bodyPr/>
          <a:lstStyle/>
          <a:p>
            <a:pPr>
              <a:defRPr/>
            </a:pPr>
            <a:fld id="{3C316B7A-8946-40B7-8C1E-5EADA71BFC26}" type="datetime8">
              <a:rPr lang="en-US" smtClean="0"/>
              <a:pPr>
                <a:defRPr/>
              </a:pPr>
              <a:t>10/1/2020 9:50 PM</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dt" sz="quarter" idx="1"/>
          </p:nvPr>
        </p:nvSpPr>
        <p:spPr>
          <a:noFill/>
        </p:spPr>
        <p:txBody>
          <a:bodyPr/>
          <a:lstStyle/>
          <a:p>
            <a:fld id="{EA63CAB9-27E7-406E-BE5E-27A6137F103B}" type="datetime8">
              <a:rPr lang="en-US" smtClean="0"/>
              <a:pPr/>
              <a:t>10/1/2020 9:50 PM</a:t>
            </a:fld>
            <a:endParaRPr lang="en-US"/>
          </a:p>
        </p:txBody>
      </p:sp>
      <p:sp>
        <p:nvSpPr>
          <p:cNvPr id="13517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42E8B94-54D4-42AB-B211-B98FF49A988C}" type="slidenum">
              <a:rPr lang="en-US"/>
              <a:pPr/>
              <a:t>3</a:t>
            </a:fld>
            <a:endParaRPr lang="en-US"/>
          </a:p>
        </p:txBody>
      </p:sp>
      <p:sp>
        <p:nvSpPr>
          <p:cNvPr id="135172" name="Rectangle 2"/>
          <p:cNvSpPr>
            <a:spLocks noGrp="1" noRot="1" noChangeAspect="1" noChangeArrowheads="1" noTextEdit="1"/>
          </p:cNvSpPr>
          <p:nvPr>
            <p:ph type="sldImg"/>
          </p:nvPr>
        </p:nvSpPr>
        <p:spPr>
          <a:ln/>
        </p:spPr>
      </p:sp>
      <p:sp>
        <p:nvSpPr>
          <p:cNvPr id="135173" name="Rectangle 3"/>
          <p:cNvSpPr>
            <a:spLocks noGrp="1" noChangeArrowheads="1"/>
          </p:cNvSpPr>
          <p:nvPr>
            <p:ph type="body" idx="1"/>
          </p:nvPr>
        </p:nvSpPr>
        <p:spPr>
          <a:xfrm>
            <a:off x="305082" y="4415790"/>
            <a:ext cx="6400236" cy="4651428"/>
          </a:xfrm>
          <a:noFill/>
          <a:ln/>
        </p:spPr>
        <p:txBody>
          <a:bodyPr/>
          <a:lstStyle/>
          <a:p>
            <a:pPr eaLnBrk="1" hangingPunct="1"/>
            <a:r>
              <a:rPr lang="en-US" sz="2000" dirty="0" smtClean="0"/>
              <a:t>Did you have time to do your Homework?  Did you find the “divine interpreter” in this vision?</a:t>
            </a:r>
          </a:p>
          <a:p>
            <a:pPr eaLnBrk="1" hangingPunct="1"/>
            <a:r>
              <a:rPr lang="en-US" sz="2000" dirty="0" smtClean="0"/>
              <a:t>Well, Daniel chapter 4 may not be what you think it is!</a:t>
            </a:r>
          </a:p>
          <a:p>
            <a:pPr eaLnBrk="1" hangingPunct="1"/>
            <a:r>
              <a:rPr lang="en-US" sz="2000" dirty="0" smtClean="0"/>
              <a:t>In the next 3 sessions, we’re going to be looking at new keys that have been given to unlock the prophetic timeframe of Dan 12.</a:t>
            </a:r>
          </a:p>
          <a:p>
            <a:pPr eaLnBrk="1" hangingPunct="1"/>
            <a:r>
              <a:rPr lang="en-US" sz="2000" dirty="0" smtClean="0"/>
              <a:t>I promised you there was more, right?</a:t>
            </a:r>
          </a:p>
          <a:p>
            <a:pPr eaLnBrk="1" hangingPunct="1"/>
            <a:endParaRPr lang="en-US" sz="2000" dirty="0" smtClean="0"/>
          </a:p>
          <a:p>
            <a:pPr eaLnBrk="1" hangingPunct="1"/>
            <a:r>
              <a:rPr lang="en-US" sz="2000" dirty="0" smtClean="0"/>
              <a:t>Let’s have a word of prayer before we begin ...</a:t>
            </a:r>
            <a:r>
              <a:rPr lang="en-US" dirty="0" smtClean="0"/>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C404DF7-181C-44A0-9326-369DC67F57D7}" type="slidenum">
              <a:rPr lang="en-US"/>
              <a:pPr/>
              <a:t>21</a:t>
            </a:fld>
            <a:endParaRPr lang="en-US"/>
          </a:p>
        </p:txBody>
      </p:sp>
      <p:sp>
        <p:nvSpPr>
          <p:cNvPr id="153603" name="Rectangle 2"/>
          <p:cNvSpPr>
            <a:spLocks noGrp="1" noRot="1" noChangeAspect="1" noChangeArrowheads="1" noTextEdit="1"/>
          </p:cNvSpPr>
          <p:nvPr>
            <p:ph type="sldImg"/>
          </p:nvPr>
        </p:nvSpPr>
        <p:spPr>
          <a:xfrm>
            <a:off x="914400" y="457200"/>
            <a:ext cx="2830513" cy="2122488"/>
          </a:xfrm>
          <a:ln/>
        </p:spPr>
      </p:sp>
      <p:sp>
        <p:nvSpPr>
          <p:cNvPr id="153604" name="Rectangle 3"/>
          <p:cNvSpPr>
            <a:spLocks noGrp="1" noChangeArrowheads="1"/>
          </p:cNvSpPr>
          <p:nvPr>
            <p:ph type="body" idx="1"/>
          </p:nvPr>
        </p:nvSpPr>
        <p:spPr>
          <a:xfrm>
            <a:off x="701040" y="2819400"/>
            <a:ext cx="5608320" cy="6096106"/>
          </a:xfrm>
          <a:noFill/>
          <a:ln/>
        </p:spPr>
        <p:txBody>
          <a:bodyPr/>
          <a:lstStyle/>
          <a:p>
            <a:pPr eaLnBrk="1" hangingPunct="1">
              <a:lnSpc>
                <a:spcPct val="90000"/>
              </a:lnSpc>
            </a:pPr>
            <a:r>
              <a:rPr lang="en-US" sz="2000" dirty="0" smtClean="0"/>
              <a:t>#5  As the king continues to describe the action, he told of a holy watcher that came and hewed down the tree </a:t>
            </a:r>
          </a:p>
          <a:p>
            <a:pPr eaLnBrk="1" hangingPunct="1">
              <a:lnSpc>
                <a:spcPct val="90000"/>
              </a:lnSpc>
            </a:pPr>
            <a:r>
              <a:rPr lang="en-US" sz="2000" dirty="0" smtClean="0"/>
              <a:t>#6  Then the branches were cut off; the leaves shaken to the ground, scattering all the fruit.</a:t>
            </a:r>
          </a:p>
          <a:p>
            <a:pPr eaLnBrk="1" hangingPunct="1">
              <a:lnSpc>
                <a:spcPct val="90000"/>
              </a:lnSpc>
            </a:pPr>
            <a:r>
              <a:rPr lang="en-US" sz="2000" dirty="0" smtClean="0"/>
              <a:t>#7  As a result, the beasts and birds fled – being very frightened</a:t>
            </a:r>
          </a:p>
          <a:p>
            <a:pPr eaLnBrk="1" hangingPunct="1">
              <a:lnSpc>
                <a:spcPct val="90000"/>
              </a:lnSpc>
            </a:pPr>
            <a:r>
              <a:rPr lang="en-US" sz="2000" dirty="0" smtClean="0"/>
              <a:t>#8  After that, all that was left was a stump -- which was bound with iron and brass …</a:t>
            </a:r>
          </a:p>
          <a:p>
            <a:pPr eaLnBrk="1" hangingPunct="1">
              <a:lnSpc>
                <a:spcPct val="90000"/>
              </a:lnSpc>
            </a:pPr>
            <a:r>
              <a:rPr lang="en-US" sz="2000" dirty="0" smtClean="0"/>
              <a:t>#9 … for a total of 7 years.</a:t>
            </a:r>
          </a:p>
          <a:p>
            <a:pPr eaLnBrk="1" hangingPunct="1">
              <a:lnSpc>
                <a:spcPct val="90000"/>
              </a:lnSpc>
            </a:pPr>
            <a:r>
              <a:rPr lang="en-US" sz="2400" b="1" u="sng" dirty="0" smtClean="0">
                <a:solidFill>
                  <a:srgbClr val="FF0000"/>
                </a:solidFill>
              </a:rPr>
              <a:t>1c</a:t>
            </a:r>
            <a:r>
              <a:rPr lang="en-US" sz="2400" dirty="0" smtClean="0"/>
              <a:t>  -- Does any of this sound like symbolic language to you?</a:t>
            </a:r>
          </a:p>
        </p:txBody>
      </p:sp>
      <p:sp>
        <p:nvSpPr>
          <p:cNvPr id="5" name="Date Placeholder 4"/>
          <p:cNvSpPr>
            <a:spLocks noGrp="1"/>
          </p:cNvSpPr>
          <p:nvPr>
            <p:ph type="dt" idx="10"/>
          </p:nvPr>
        </p:nvSpPr>
        <p:spPr/>
        <p:txBody>
          <a:bodyPr/>
          <a:lstStyle/>
          <a:p>
            <a:pPr>
              <a:defRPr/>
            </a:pPr>
            <a:fld id="{B44CE694-C265-403C-A531-281D0F787207}" type="datetime8">
              <a:rPr lang="en-US" smtClean="0"/>
              <a:pPr>
                <a:defRPr/>
              </a:pPr>
              <a:t>10/1/2020 9:50 PM</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BEE7156-0B7C-43AD-9B60-46F43E4CBCD1}" type="slidenum">
              <a:rPr lang="en-US"/>
              <a:pPr/>
              <a:t>22</a:t>
            </a:fld>
            <a:endParaRPr lang="en-US"/>
          </a:p>
        </p:txBody>
      </p:sp>
      <p:sp>
        <p:nvSpPr>
          <p:cNvPr id="154627" name="Rectangle 2"/>
          <p:cNvSpPr>
            <a:spLocks noGrp="1" noRot="1" noChangeAspect="1" noChangeArrowheads="1" noTextEdit="1"/>
          </p:cNvSpPr>
          <p:nvPr>
            <p:ph type="sldImg"/>
          </p:nvPr>
        </p:nvSpPr>
        <p:spPr>
          <a:xfrm>
            <a:off x="1185863" y="696913"/>
            <a:ext cx="2830512" cy="2122487"/>
          </a:xfrm>
          <a:ln/>
        </p:spPr>
      </p:sp>
      <p:sp>
        <p:nvSpPr>
          <p:cNvPr id="154628" name="Rectangle 3"/>
          <p:cNvSpPr>
            <a:spLocks noGrp="1" noChangeArrowheads="1"/>
          </p:cNvSpPr>
          <p:nvPr>
            <p:ph type="body" idx="1"/>
          </p:nvPr>
        </p:nvSpPr>
        <p:spPr>
          <a:xfrm>
            <a:off x="457624" y="3048000"/>
            <a:ext cx="6095153" cy="5551170"/>
          </a:xfrm>
          <a:noFill/>
          <a:ln/>
        </p:spPr>
        <p:txBody>
          <a:bodyPr/>
          <a:lstStyle/>
          <a:p>
            <a:pPr eaLnBrk="1" hangingPunct="1"/>
            <a:r>
              <a:rPr lang="en-US" sz="2400" dirty="0" smtClean="0"/>
              <a:t>Next, let’s do a comparison of 2 different trees …</a:t>
            </a:r>
          </a:p>
          <a:p>
            <a:pPr eaLnBrk="1" hangingPunct="1"/>
            <a:r>
              <a:rPr lang="en-US" sz="2400" dirty="0" smtClean="0"/>
              <a:t>This is a picture of the tree described in Daniel 4. </a:t>
            </a:r>
          </a:p>
          <a:p>
            <a:pPr eaLnBrk="1" hangingPunct="1">
              <a:lnSpc>
                <a:spcPct val="90000"/>
              </a:lnSpc>
            </a:pPr>
            <a:r>
              <a:rPr lang="en-US" sz="2400" b="1" u="sng" dirty="0" smtClean="0">
                <a:solidFill>
                  <a:srgbClr val="FF0000"/>
                </a:solidFill>
              </a:rPr>
              <a:t>1c</a:t>
            </a:r>
            <a:r>
              <a:rPr lang="en-US" sz="2400" dirty="0" smtClean="0"/>
              <a:t>    Now, here’s a picture of a tree that would be considered a -- symbolic tree.  Would you not agree?</a:t>
            </a:r>
          </a:p>
          <a:p>
            <a:pPr eaLnBrk="1" hangingPunct="1">
              <a:lnSpc>
                <a:spcPct val="90000"/>
              </a:lnSpc>
            </a:pPr>
            <a:r>
              <a:rPr lang="en-US" sz="2400" dirty="0" smtClean="0"/>
              <a:t>In this seminar, Daniel will demonstrate whether the tree of the king’s dream is a symbolic tree or not.</a:t>
            </a:r>
          </a:p>
          <a:p>
            <a:pPr eaLnBrk="1" hangingPunct="1">
              <a:lnSpc>
                <a:spcPct val="90000"/>
              </a:lnSpc>
            </a:pPr>
            <a:endParaRPr lang="en-US" sz="2400" dirty="0" smtClean="0"/>
          </a:p>
          <a:p>
            <a:pPr eaLnBrk="1" hangingPunct="1">
              <a:lnSpc>
                <a:spcPct val="90000"/>
              </a:lnSpc>
            </a:pPr>
            <a:endParaRPr lang="en-US" sz="2400" dirty="0" smtClean="0"/>
          </a:p>
        </p:txBody>
      </p:sp>
      <p:sp>
        <p:nvSpPr>
          <p:cNvPr id="5" name="Date Placeholder 4"/>
          <p:cNvSpPr>
            <a:spLocks noGrp="1"/>
          </p:cNvSpPr>
          <p:nvPr>
            <p:ph type="dt" idx="10"/>
          </p:nvPr>
        </p:nvSpPr>
        <p:spPr/>
        <p:txBody>
          <a:bodyPr/>
          <a:lstStyle/>
          <a:p>
            <a:pPr>
              <a:defRPr/>
            </a:pPr>
            <a:fld id="{9CBB7C3E-6EB7-4D4B-AA83-D0551570C139}" type="datetime8">
              <a:rPr lang="en-US" smtClean="0"/>
              <a:pPr>
                <a:defRPr/>
              </a:pPr>
              <a:t>10/1/2020 9:50 PM</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2525713" cy="1893887"/>
          </a:xfrm>
        </p:spPr>
      </p:sp>
      <p:sp>
        <p:nvSpPr>
          <p:cNvPr id="3" name="Notes Placeholder 2"/>
          <p:cNvSpPr>
            <a:spLocks noGrp="1"/>
          </p:cNvSpPr>
          <p:nvPr>
            <p:ph type="body" idx="1"/>
          </p:nvPr>
        </p:nvSpPr>
        <p:spPr>
          <a:xfrm>
            <a:off x="701040" y="2743200"/>
            <a:ext cx="5608320" cy="5855970"/>
          </a:xfrm>
        </p:spPr>
        <p:txBody>
          <a:bodyPr>
            <a:normAutofit/>
          </a:bodyPr>
          <a:lstStyle/>
          <a:p>
            <a:r>
              <a:rPr lang="en-US" sz="1600" dirty="0" smtClean="0"/>
              <a:t>Before we begin with the first of our 7 points, I just want to tell you something about prophecy</a:t>
            </a:r>
            <a:r>
              <a:rPr lang="en-US" sz="1600" baseline="0" dirty="0" smtClean="0"/>
              <a:t> in general.</a:t>
            </a:r>
          </a:p>
          <a:p>
            <a:endParaRPr lang="en-US" sz="1600" dirty="0" smtClean="0"/>
          </a:p>
          <a:p>
            <a:r>
              <a:rPr lang="en-US" sz="1600" dirty="0" smtClean="0"/>
              <a:t>Prophecy is an exact science just like Math, Chemistry and Physics. </a:t>
            </a:r>
          </a:p>
          <a:p>
            <a:r>
              <a:rPr lang="en-US" sz="1600" dirty="0" smtClean="0"/>
              <a:t>All exact sciences follow rules.  Remember your algebra classes? </a:t>
            </a:r>
          </a:p>
          <a:p>
            <a:r>
              <a:rPr lang="en-US" sz="1600" dirty="0" smtClean="0"/>
              <a:t>Prophecy must follow rules as well. </a:t>
            </a:r>
          </a:p>
          <a:p>
            <a:r>
              <a:rPr lang="en-US" sz="1600" u="sng" dirty="0" smtClean="0"/>
              <a:t>The fancy</a:t>
            </a:r>
            <a:r>
              <a:rPr lang="en-US" sz="1600" u="sng" baseline="0" dirty="0" smtClean="0"/>
              <a:t> name for these rules is the word Hermeneutics</a:t>
            </a:r>
            <a:r>
              <a:rPr lang="en-US" sz="1600" baseline="0" dirty="0" smtClean="0"/>
              <a:t>.</a:t>
            </a:r>
          </a:p>
          <a:p>
            <a:r>
              <a:rPr lang="en-US" sz="2000" b="1" u="sng" baseline="0" dirty="0" smtClean="0">
                <a:solidFill>
                  <a:srgbClr val="FF0000"/>
                </a:solidFill>
              </a:rPr>
              <a:t>1c</a:t>
            </a:r>
            <a:r>
              <a:rPr lang="en-US" sz="1600" baseline="0" dirty="0" smtClean="0"/>
              <a:t>    I’ll be using the term Prophetic Key – a “key” that will unlock understanding.</a:t>
            </a:r>
          </a:p>
          <a:p>
            <a:r>
              <a:rPr lang="en-US" sz="1600" baseline="0" dirty="0" smtClean="0"/>
              <a:t>I’ve listed 30 Prophetic Keys, or Prophetic rules in the Daniel book, and they are numbered.  [like #17:  give example]</a:t>
            </a:r>
          </a:p>
          <a:p>
            <a:r>
              <a:rPr lang="en-US" sz="1600" baseline="0" dirty="0" smtClean="0"/>
              <a:t>They are the basic rules.  </a:t>
            </a:r>
          </a:p>
          <a:p>
            <a:r>
              <a:rPr lang="en-US" sz="1600" baseline="0" dirty="0" smtClean="0"/>
              <a:t>Any new prophetic keys?  Yes there are – and I’ll be reviewing that today – we’ve already covered it in the last presentations.</a:t>
            </a:r>
          </a:p>
          <a:p>
            <a:r>
              <a:rPr lang="en-US" sz="1600" baseline="0" dirty="0" smtClean="0"/>
              <a:t>Now, we’re ready to look at point #1.</a:t>
            </a:r>
            <a:endParaRPr lang="en-US" sz="1600" dirty="0"/>
          </a:p>
        </p:txBody>
      </p:sp>
      <p:sp>
        <p:nvSpPr>
          <p:cNvPr id="4" name="Date Placeholder 3"/>
          <p:cNvSpPr>
            <a:spLocks noGrp="1"/>
          </p:cNvSpPr>
          <p:nvPr>
            <p:ph type="dt" idx="10"/>
          </p:nvPr>
        </p:nvSpPr>
        <p:spPr/>
        <p:txBody>
          <a:bodyPr/>
          <a:lstStyle/>
          <a:p>
            <a:fld id="{A279BB7D-11B9-4376-A7C2-5696E06FE290}" type="datetime8">
              <a:rPr lang="en-US" smtClean="0"/>
              <a:pPr/>
              <a:t>10/1/2020 9:50 PM</a:t>
            </a:fld>
            <a:endParaRPr lang="en-US"/>
          </a:p>
        </p:txBody>
      </p:sp>
      <p:sp>
        <p:nvSpPr>
          <p:cNvPr id="5" name="Slide Number Placeholder 4"/>
          <p:cNvSpPr>
            <a:spLocks noGrp="1"/>
          </p:cNvSpPr>
          <p:nvPr>
            <p:ph type="sldNum" sz="quarter" idx="11"/>
          </p:nvPr>
        </p:nvSpPr>
        <p:spPr/>
        <p:txBody>
          <a:bodyPr/>
          <a:lstStyle/>
          <a:p>
            <a:fld id="{451D02A0-2626-4CFF-AA6A-84653B799638}"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245B78E-24F6-4C00-9635-EBD8FAD3EAA7}" type="slidenum">
              <a:rPr lang="en-US"/>
              <a:pPr/>
              <a:t>24</a:t>
            </a:fld>
            <a:endParaRPr lang="en-US"/>
          </a:p>
        </p:txBody>
      </p:sp>
      <p:sp>
        <p:nvSpPr>
          <p:cNvPr id="155651" name="Rectangle 2"/>
          <p:cNvSpPr>
            <a:spLocks noGrp="1" noRot="1" noChangeAspect="1" noChangeArrowheads="1" noTextEdit="1"/>
          </p:cNvSpPr>
          <p:nvPr>
            <p:ph type="sldImg"/>
          </p:nvPr>
        </p:nvSpPr>
        <p:spPr>
          <a:xfrm>
            <a:off x="1185863" y="696913"/>
            <a:ext cx="2700337" cy="2025650"/>
          </a:xfrm>
          <a:ln/>
        </p:spPr>
      </p:sp>
      <p:sp>
        <p:nvSpPr>
          <p:cNvPr id="155652" name="Rectangle 3"/>
          <p:cNvSpPr>
            <a:spLocks noGrp="1" noChangeArrowheads="1"/>
          </p:cNvSpPr>
          <p:nvPr>
            <p:ph type="body" idx="1"/>
          </p:nvPr>
        </p:nvSpPr>
        <p:spPr>
          <a:xfrm>
            <a:off x="701040" y="3048000"/>
            <a:ext cx="5608320" cy="5551170"/>
          </a:xfrm>
          <a:noFill/>
          <a:ln/>
        </p:spPr>
        <p:txBody>
          <a:bodyPr/>
          <a:lstStyle/>
          <a:p>
            <a:pPr eaLnBrk="1" hangingPunct="1"/>
            <a:r>
              <a:rPr lang="en-US" sz="1800" dirty="0" smtClean="0"/>
              <a:t>The first part we are going to look at is the difference between similes and metaphors. </a:t>
            </a:r>
          </a:p>
          <a:p>
            <a:pPr eaLnBrk="1" hangingPunct="1"/>
            <a:endParaRPr lang="en-US" sz="1800" dirty="0" smtClean="0"/>
          </a:p>
          <a:p>
            <a:pPr eaLnBrk="1" hangingPunct="1"/>
            <a:r>
              <a:rPr lang="en-US" sz="1800" dirty="0" smtClean="0"/>
              <a:t>We need to explain these terms with a very brief English lesson …</a:t>
            </a:r>
          </a:p>
          <a:p>
            <a:pPr eaLnBrk="1" hangingPunct="1"/>
            <a:r>
              <a:rPr lang="en-US" sz="1800" b="1" u="sng" dirty="0" smtClean="0">
                <a:solidFill>
                  <a:srgbClr val="FF0000"/>
                </a:solidFill>
              </a:rPr>
              <a:t>1c</a:t>
            </a:r>
            <a:r>
              <a:rPr lang="en-US" sz="1800" dirty="0" smtClean="0"/>
              <a:t>  Prophetic Keys 21a and 21b are really important.  Basically they say this: </a:t>
            </a:r>
          </a:p>
          <a:p>
            <a:pPr eaLnBrk="1" hangingPunct="1"/>
            <a:r>
              <a:rPr lang="en-US" sz="1800" b="1" i="1" u="sng" dirty="0" smtClean="0"/>
              <a:t>Literal</a:t>
            </a:r>
            <a:r>
              <a:rPr lang="en-US" sz="1800" dirty="0" smtClean="0"/>
              <a:t> </a:t>
            </a:r>
            <a:r>
              <a:rPr lang="en-US" sz="1800" b="1" i="1" u="sng" dirty="0" smtClean="0"/>
              <a:t>language</a:t>
            </a:r>
            <a:r>
              <a:rPr lang="en-US" sz="1800" dirty="0" smtClean="0"/>
              <a:t> MAY use ‘figures of speech’ such as:  </a:t>
            </a:r>
          </a:p>
          <a:p>
            <a:pPr eaLnBrk="1" hangingPunct="1"/>
            <a:r>
              <a:rPr lang="en-US" sz="1800" dirty="0" smtClean="0"/>
              <a:t>	a)  similes</a:t>
            </a:r>
          </a:p>
          <a:p>
            <a:pPr eaLnBrk="1" hangingPunct="1"/>
            <a:r>
              <a:rPr lang="en-US" sz="1800" dirty="0" smtClean="0"/>
              <a:t>	b)  Metaphors</a:t>
            </a:r>
          </a:p>
          <a:p>
            <a:pPr eaLnBrk="1" hangingPunct="1"/>
            <a:endParaRPr lang="en-US" sz="500" dirty="0" smtClean="0"/>
          </a:p>
          <a:p>
            <a:pPr eaLnBrk="1" hangingPunct="1"/>
            <a:r>
              <a:rPr lang="en-US" sz="1800" dirty="0" smtClean="0"/>
              <a:t>Did you know that? </a:t>
            </a:r>
          </a:p>
          <a:p>
            <a:pPr eaLnBrk="1" hangingPunct="1"/>
            <a:endParaRPr lang="en-US" sz="700" dirty="0" smtClean="0"/>
          </a:p>
          <a:p>
            <a:pPr eaLnBrk="1" hangingPunct="1"/>
            <a:r>
              <a:rPr lang="en-US" sz="1800" dirty="0" smtClean="0"/>
              <a:t>Let’s get started on understanding these terms</a:t>
            </a:r>
          </a:p>
        </p:txBody>
      </p:sp>
      <p:sp>
        <p:nvSpPr>
          <p:cNvPr id="5" name="Date Placeholder 4"/>
          <p:cNvSpPr>
            <a:spLocks noGrp="1"/>
          </p:cNvSpPr>
          <p:nvPr>
            <p:ph type="dt" idx="10"/>
          </p:nvPr>
        </p:nvSpPr>
        <p:spPr/>
        <p:txBody>
          <a:bodyPr/>
          <a:lstStyle/>
          <a:p>
            <a:pPr>
              <a:defRPr/>
            </a:pPr>
            <a:fld id="{12739601-F920-431A-B2FF-0FACDB0C37FF}" type="datetime8">
              <a:rPr lang="en-US" smtClean="0"/>
              <a:pPr>
                <a:defRPr/>
              </a:pPr>
              <a:t>10/1/2020 9:50 PM</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3F71EA1-F217-476C-A0E9-2398E5BAA29B}" type="slidenum">
              <a:rPr lang="en-US"/>
              <a:pPr/>
              <a:t>25</a:t>
            </a:fld>
            <a:endParaRPr lang="en-US"/>
          </a:p>
        </p:txBody>
      </p:sp>
      <p:sp>
        <p:nvSpPr>
          <p:cNvPr id="156675" name="Rectangle 2"/>
          <p:cNvSpPr>
            <a:spLocks noGrp="1" noRot="1" noChangeAspect="1" noChangeArrowheads="1" noTextEdit="1"/>
          </p:cNvSpPr>
          <p:nvPr>
            <p:ph type="sldImg"/>
          </p:nvPr>
        </p:nvSpPr>
        <p:spPr>
          <a:xfrm>
            <a:off x="1185863" y="696913"/>
            <a:ext cx="3033712" cy="2274887"/>
          </a:xfrm>
          <a:ln/>
        </p:spPr>
      </p:sp>
      <p:sp>
        <p:nvSpPr>
          <p:cNvPr id="156676" name="Rectangle 3"/>
          <p:cNvSpPr>
            <a:spLocks noGrp="1" noChangeArrowheads="1"/>
          </p:cNvSpPr>
          <p:nvPr>
            <p:ph type="body" idx="1"/>
          </p:nvPr>
        </p:nvSpPr>
        <p:spPr>
          <a:xfrm>
            <a:off x="381354" y="3048000"/>
            <a:ext cx="6247694" cy="5943363"/>
          </a:xfrm>
          <a:noFill/>
          <a:ln/>
        </p:spPr>
        <p:txBody>
          <a:bodyPr/>
          <a:lstStyle/>
          <a:p>
            <a:pPr eaLnBrk="1" hangingPunct="1">
              <a:lnSpc>
                <a:spcPct val="90000"/>
              </a:lnSpc>
            </a:pPr>
            <a:r>
              <a:rPr lang="en-US" sz="2000" dirty="0" smtClean="0"/>
              <a:t>Let’s take a look at similes first … </a:t>
            </a:r>
          </a:p>
          <a:p>
            <a:pPr eaLnBrk="1" hangingPunct="1">
              <a:lnSpc>
                <a:spcPct val="90000"/>
              </a:lnSpc>
            </a:pPr>
            <a:r>
              <a:rPr lang="en-US" sz="2000" dirty="0" smtClean="0"/>
              <a:t>--  Here’s the definition:  Similes are ‘figures of speech’ in which two essentially “unlike” things are compared.  Similes are tools of language which often employ the words, “like” or “as” using a story as an illustration. </a:t>
            </a:r>
          </a:p>
          <a:p>
            <a:pPr eaLnBrk="1" hangingPunct="1">
              <a:lnSpc>
                <a:spcPct val="90000"/>
              </a:lnSpc>
            </a:pPr>
            <a:r>
              <a:rPr lang="en-US" sz="2000" b="1" u="sng" dirty="0" smtClean="0">
                <a:solidFill>
                  <a:srgbClr val="FF0000"/>
                </a:solidFill>
              </a:rPr>
              <a:t>1c</a:t>
            </a:r>
            <a:r>
              <a:rPr lang="en-US" sz="2000" dirty="0" smtClean="0"/>
              <a:t>  Here’s a few examples from Rev 9:7-10 … </a:t>
            </a:r>
          </a:p>
          <a:p>
            <a:pPr eaLnBrk="1" hangingPunct="1">
              <a:lnSpc>
                <a:spcPct val="90000"/>
              </a:lnSpc>
            </a:pPr>
            <a:r>
              <a:rPr lang="en-US" sz="2000" dirty="0" smtClean="0"/>
              <a:t>  locusts were LIKE horses</a:t>
            </a:r>
          </a:p>
          <a:p>
            <a:pPr eaLnBrk="1" hangingPunct="1">
              <a:lnSpc>
                <a:spcPct val="90000"/>
              </a:lnSpc>
            </a:pPr>
            <a:r>
              <a:rPr lang="en-US" sz="2000" dirty="0" smtClean="0"/>
              <a:t>  locust’s hair AS the hair of women</a:t>
            </a:r>
          </a:p>
          <a:p>
            <a:pPr eaLnBrk="1" hangingPunct="1">
              <a:lnSpc>
                <a:spcPct val="90000"/>
              </a:lnSpc>
            </a:pPr>
            <a:r>
              <a:rPr lang="en-US" sz="2000" dirty="0" smtClean="0"/>
              <a:t>  locust’s tails LIKE unto scorpions </a:t>
            </a:r>
          </a:p>
          <a:p>
            <a:pPr eaLnBrk="1" hangingPunct="1">
              <a:lnSpc>
                <a:spcPct val="90000"/>
              </a:lnSpc>
            </a:pPr>
            <a:r>
              <a:rPr lang="en-US" sz="2000" dirty="0" smtClean="0"/>
              <a:t>Do you see any terms or language here that describes something we have not seen on this earth? </a:t>
            </a:r>
          </a:p>
          <a:p>
            <a:pPr eaLnBrk="1" hangingPunct="1">
              <a:lnSpc>
                <a:spcPct val="90000"/>
              </a:lnSpc>
            </a:pPr>
            <a:r>
              <a:rPr lang="en-US" sz="2000" dirty="0" smtClean="0"/>
              <a:t>No, there isn’t – we have locusts, horses, women’s hair, tails and scorpions, don’t we? </a:t>
            </a:r>
          </a:p>
          <a:p>
            <a:pPr eaLnBrk="1" hangingPunct="1">
              <a:lnSpc>
                <a:spcPct val="90000"/>
              </a:lnSpc>
            </a:pPr>
            <a:r>
              <a:rPr lang="en-US" sz="2000" b="1" u="sng" dirty="0" smtClean="0">
                <a:solidFill>
                  <a:srgbClr val="FF0000"/>
                </a:solidFill>
              </a:rPr>
              <a:t>2c</a:t>
            </a:r>
            <a:r>
              <a:rPr lang="en-US" sz="2000" dirty="0" smtClean="0"/>
              <a:t>  Believe it or not, this is literal language – not symbolic language. </a:t>
            </a:r>
          </a:p>
          <a:p>
            <a:pPr eaLnBrk="1" hangingPunct="1">
              <a:lnSpc>
                <a:spcPct val="90000"/>
              </a:lnSpc>
            </a:pPr>
            <a:endParaRPr lang="en-US" sz="1800" dirty="0" smtClean="0"/>
          </a:p>
        </p:txBody>
      </p:sp>
      <p:sp>
        <p:nvSpPr>
          <p:cNvPr id="5" name="Date Placeholder 4"/>
          <p:cNvSpPr>
            <a:spLocks noGrp="1"/>
          </p:cNvSpPr>
          <p:nvPr>
            <p:ph type="dt" idx="10"/>
          </p:nvPr>
        </p:nvSpPr>
        <p:spPr/>
        <p:txBody>
          <a:bodyPr/>
          <a:lstStyle/>
          <a:p>
            <a:pPr>
              <a:defRPr/>
            </a:pPr>
            <a:fld id="{8156EDB4-9958-40B1-8D78-DF2350E278BA}" type="datetime8">
              <a:rPr lang="en-US" smtClean="0"/>
              <a:pPr>
                <a:defRPr/>
              </a:pPr>
              <a:t>10/1/2020 9:50 PM</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61CFF42-DFAF-4870-8329-DC3406BC3CC7}" type="slidenum">
              <a:rPr lang="en-US"/>
              <a:pPr/>
              <a:t>26</a:t>
            </a:fld>
            <a:endParaRPr lang="en-US"/>
          </a:p>
        </p:txBody>
      </p:sp>
      <p:sp>
        <p:nvSpPr>
          <p:cNvPr id="157699" name="Rectangle 2"/>
          <p:cNvSpPr>
            <a:spLocks noGrp="1" noRot="1" noChangeAspect="1" noChangeArrowheads="1" noTextEdit="1"/>
          </p:cNvSpPr>
          <p:nvPr>
            <p:ph type="sldImg"/>
          </p:nvPr>
        </p:nvSpPr>
        <p:spPr>
          <a:xfrm>
            <a:off x="1185863" y="304800"/>
            <a:ext cx="2844800" cy="2133600"/>
          </a:xfrm>
          <a:ln/>
        </p:spPr>
      </p:sp>
      <p:sp>
        <p:nvSpPr>
          <p:cNvPr id="157700" name="Rectangle 3"/>
          <p:cNvSpPr>
            <a:spLocks noGrp="1" noChangeArrowheads="1"/>
          </p:cNvSpPr>
          <p:nvPr>
            <p:ph type="body" idx="1"/>
          </p:nvPr>
        </p:nvSpPr>
        <p:spPr>
          <a:xfrm>
            <a:off x="381354" y="2590801"/>
            <a:ext cx="6247694" cy="6324706"/>
          </a:xfrm>
          <a:noFill/>
          <a:ln/>
        </p:spPr>
        <p:txBody>
          <a:bodyPr/>
          <a:lstStyle/>
          <a:p>
            <a:pPr eaLnBrk="1" hangingPunct="1"/>
            <a:r>
              <a:rPr lang="en-US" sz="2000" dirty="0" smtClean="0"/>
              <a:t>Now, let’s look at what a Metaphor is by definition … </a:t>
            </a:r>
          </a:p>
          <a:p>
            <a:pPr eaLnBrk="1" hangingPunct="1"/>
            <a:r>
              <a:rPr lang="en-US" sz="2000" dirty="0" smtClean="0"/>
              <a:t>--A Metaphor is a word or phrase denoting an idea which </a:t>
            </a:r>
            <a:r>
              <a:rPr lang="en-US" sz="2000" b="1" u="sng" dirty="0" smtClean="0"/>
              <a:t>represents something else</a:t>
            </a:r>
            <a:r>
              <a:rPr lang="en-US" sz="2000" b="1" dirty="0" smtClean="0"/>
              <a:t>.</a:t>
            </a:r>
          </a:p>
          <a:p>
            <a:pPr eaLnBrk="1" hangingPunct="1"/>
            <a:r>
              <a:rPr lang="en-US" sz="2000" b="1" dirty="0" smtClean="0"/>
              <a:t>-- </a:t>
            </a:r>
            <a:r>
              <a:rPr lang="en-US" sz="2000" dirty="0" smtClean="0"/>
              <a:t>For example:   </a:t>
            </a:r>
          </a:p>
          <a:p>
            <a:pPr eaLnBrk="1" hangingPunct="1"/>
            <a:r>
              <a:rPr lang="en-US" sz="2000" b="1" u="sng" dirty="0" smtClean="0">
                <a:solidFill>
                  <a:srgbClr val="FF0000"/>
                </a:solidFill>
              </a:rPr>
              <a:t>1c</a:t>
            </a:r>
            <a:r>
              <a:rPr lang="en-US" sz="2000" dirty="0" smtClean="0"/>
              <a:t>  sometimes for a “grumpy spouse” someone might say:  “He sure was a </a:t>
            </a:r>
            <a:r>
              <a:rPr lang="en-US" sz="2000" i="1" u="sng" dirty="0" smtClean="0"/>
              <a:t>bear</a:t>
            </a:r>
            <a:r>
              <a:rPr lang="en-US" sz="2000" dirty="0" smtClean="0"/>
              <a:t> this morning at the breakfast table. </a:t>
            </a:r>
          </a:p>
          <a:p>
            <a:pPr eaLnBrk="1" hangingPunct="1"/>
            <a:r>
              <a:rPr lang="en-US" sz="2000" dirty="0" smtClean="0"/>
              <a:t> Does that mean the spouse was really a </a:t>
            </a:r>
          </a:p>
          <a:p>
            <a:pPr eaLnBrk="1" hangingPunct="1"/>
            <a:r>
              <a:rPr lang="en-US" sz="2000" b="1" u="sng" dirty="0" smtClean="0">
                <a:solidFill>
                  <a:srgbClr val="FF0000"/>
                </a:solidFill>
              </a:rPr>
              <a:t>2c</a:t>
            </a:r>
            <a:r>
              <a:rPr lang="en-US" sz="2000" dirty="0" smtClean="0"/>
              <a:t> “bear” or --</a:t>
            </a:r>
            <a:r>
              <a:rPr lang="en-US" sz="2000" b="1" dirty="0" smtClean="0"/>
              <a:t> </a:t>
            </a:r>
            <a:r>
              <a:rPr lang="en-US" sz="2000" dirty="0" smtClean="0"/>
              <a:t>just “</a:t>
            </a:r>
            <a:r>
              <a:rPr lang="en-US" sz="2000" b="1" i="1" u="sng" dirty="0" smtClean="0"/>
              <a:t>really</a:t>
            </a:r>
            <a:r>
              <a:rPr lang="en-US" sz="2000" dirty="0" smtClean="0"/>
              <a:t> </a:t>
            </a:r>
            <a:r>
              <a:rPr lang="en-US" sz="2000" b="1" i="1" u="sng" dirty="0" smtClean="0"/>
              <a:t>grumpy</a:t>
            </a:r>
            <a:r>
              <a:rPr lang="en-US" sz="2000" dirty="0" smtClean="0"/>
              <a:t>?”  </a:t>
            </a:r>
          </a:p>
          <a:p>
            <a:pPr eaLnBrk="1" hangingPunct="1"/>
            <a:r>
              <a:rPr lang="en-US" sz="2000" dirty="0" smtClean="0"/>
              <a:t> Yes, we understand, he was just really grumpy! </a:t>
            </a:r>
          </a:p>
          <a:p>
            <a:pPr eaLnBrk="1" hangingPunct="1"/>
            <a:r>
              <a:rPr lang="en-US" sz="2000" dirty="0" smtClean="0"/>
              <a:t>Why?  Because ...  It’s a metaphor!</a:t>
            </a:r>
          </a:p>
        </p:txBody>
      </p:sp>
      <p:sp>
        <p:nvSpPr>
          <p:cNvPr id="5" name="Date Placeholder 4"/>
          <p:cNvSpPr>
            <a:spLocks noGrp="1"/>
          </p:cNvSpPr>
          <p:nvPr>
            <p:ph type="dt" idx="10"/>
          </p:nvPr>
        </p:nvSpPr>
        <p:spPr/>
        <p:txBody>
          <a:bodyPr/>
          <a:lstStyle/>
          <a:p>
            <a:pPr>
              <a:defRPr/>
            </a:pPr>
            <a:fld id="{A1D31278-9D37-4099-9E6A-FABD6090639D}" type="datetime8">
              <a:rPr lang="en-US" smtClean="0"/>
              <a:pPr>
                <a:defRPr/>
              </a:pPr>
              <a:t>10/1/2020 9:50 PM</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BD3789F-8EFB-47F8-8FA6-83722488D9A8}" type="slidenum">
              <a:rPr lang="en-US"/>
              <a:pPr/>
              <a:t>27</a:t>
            </a:fld>
            <a:endParaRPr lang="en-US"/>
          </a:p>
        </p:txBody>
      </p:sp>
      <p:sp>
        <p:nvSpPr>
          <p:cNvPr id="158723" name="Rectangle 2"/>
          <p:cNvSpPr>
            <a:spLocks noGrp="1" noRot="1" noChangeAspect="1" noChangeArrowheads="1" noTextEdit="1"/>
          </p:cNvSpPr>
          <p:nvPr>
            <p:ph type="sldImg"/>
          </p:nvPr>
        </p:nvSpPr>
        <p:spPr>
          <a:xfrm>
            <a:off x="1185863" y="304800"/>
            <a:ext cx="2946400" cy="2209800"/>
          </a:xfrm>
          <a:ln/>
        </p:spPr>
      </p:sp>
      <p:sp>
        <p:nvSpPr>
          <p:cNvPr id="158724" name="Rectangle 3"/>
          <p:cNvSpPr>
            <a:spLocks noGrp="1" noChangeArrowheads="1"/>
          </p:cNvSpPr>
          <p:nvPr>
            <p:ph type="body" idx="1"/>
          </p:nvPr>
        </p:nvSpPr>
        <p:spPr>
          <a:xfrm>
            <a:off x="381354" y="2667001"/>
            <a:ext cx="6247694" cy="6248506"/>
          </a:xfrm>
          <a:noFill/>
          <a:ln/>
        </p:spPr>
        <p:txBody>
          <a:bodyPr/>
          <a:lstStyle/>
          <a:p>
            <a:pPr eaLnBrk="1" hangingPunct="1"/>
            <a:r>
              <a:rPr lang="en-US" sz="2000" dirty="0" smtClean="0"/>
              <a:t>Now, let’s look at some examples from Rev 9:1 -- </a:t>
            </a:r>
          </a:p>
          <a:p>
            <a:pPr eaLnBrk="1" hangingPunct="1">
              <a:lnSpc>
                <a:spcPct val="90000"/>
              </a:lnSpc>
            </a:pPr>
            <a:r>
              <a:rPr lang="en-US" sz="2000" b="1" u="sng" dirty="0" smtClean="0">
                <a:solidFill>
                  <a:srgbClr val="FF0000"/>
                </a:solidFill>
              </a:rPr>
              <a:t>1c</a:t>
            </a:r>
            <a:r>
              <a:rPr lang="en-US" sz="2000" dirty="0" smtClean="0"/>
              <a:t>   I saw a STAR fall from heaven – this denotes a “created being” – not a real star. </a:t>
            </a:r>
          </a:p>
          <a:p>
            <a:pPr eaLnBrk="1" hangingPunct="1">
              <a:lnSpc>
                <a:spcPct val="90000"/>
              </a:lnSpc>
            </a:pPr>
            <a:r>
              <a:rPr lang="en-US" sz="2000" b="1" u="sng" dirty="0" smtClean="0">
                <a:solidFill>
                  <a:srgbClr val="FF0000"/>
                </a:solidFill>
              </a:rPr>
              <a:t>2c</a:t>
            </a:r>
            <a:r>
              <a:rPr lang="en-US" sz="2000" dirty="0" smtClean="0"/>
              <a:t> Other examples … that we may hear everyday are: </a:t>
            </a:r>
          </a:p>
          <a:p>
            <a:pPr eaLnBrk="1" hangingPunct="1">
              <a:lnSpc>
                <a:spcPct val="90000"/>
              </a:lnSpc>
            </a:pPr>
            <a:r>
              <a:rPr lang="en-US" sz="2000" dirty="0" smtClean="0"/>
              <a:t>--  I smell a rat …</a:t>
            </a:r>
          </a:p>
          <a:p>
            <a:pPr eaLnBrk="1" hangingPunct="1">
              <a:lnSpc>
                <a:spcPct val="90000"/>
              </a:lnSpc>
            </a:pPr>
            <a:r>
              <a:rPr lang="en-US" sz="2000" dirty="0" smtClean="0"/>
              <a:t>  There’s a monkey in the woodpile … </a:t>
            </a:r>
          </a:p>
          <a:p>
            <a:pPr eaLnBrk="1" hangingPunct="1">
              <a:lnSpc>
                <a:spcPct val="90000"/>
              </a:lnSpc>
            </a:pPr>
            <a:r>
              <a:rPr lang="en-US" sz="2000" dirty="0" smtClean="0"/>
              <a:t>  or … something smells fishy … I’m sure you’ve heard some of these expressions.</a:t>
            </a:r>
          </a:p>
          <a:p>
            <a:pPr eaLnBrk="1" hangingPunct="1">
              <a:lnSpc>
                <a:spcPct val="90000"/>
              </a:lnSpc>
            </a:pPr>
            <a:r>
              <a:rPr lang="en-US" sz="2000" dirty="0" smtClean="0"/>
              <a:t>-- There usually isn’t a real rat, monkey or fish in the thought. </a:t>
            </a:r>
          </a:p>
          <a:p>
            <a:pPr eaLnBrk="1" hangingPunct="1">
              <a:lnSpc>
                <a:spcPct val="90000"/>
              </a:lnSpc>
            </a:pPr>
            <a:r>
              <a:rPr lang="en-US" sz="2000" dirty="0" smtClean="0"/>
              <a:t>It may not sound like it …</a:t>
            </a:r>
          </a:p>
          <a:p>
            <a:pPr eaLnBrk="1" hangingPunct="1"/>
            <a:r>
              <a:rPr lang="en-US" sz="2000" b="1" u="sng" dirty="0" smtClean="0">
                <a:solidFill>
                  <a:srgbClr val="FF0000"/>
                </a:solidFill>
              </a:rPr>
              <a:t>3c</a:t>
            </a:r>
            <a:r>
              <a:rPr lang="en-US" sz="2000" dirty="0" smtClean="0"/>
              <a:t> … but this is literal language.</a:t>
            </a:r>
            <a:r>
              <a:rPr lang="en-US" sz="1800" dirty="0" smtClean="0"/>
              <a:t> </a:t>
            </a:r>
            <a:endParaRPr lang="en-US" sz="3700" dirty="0" smtClean="0"/>
          </a:p>
        </p:txBody>
      </p:sp>
      <p:sp>
        <p:nvSpPr>
          <p:cNvPr id="5" name="Date Placeholder 4"/>
          <p:cNvSpPr>
            <a:spLocks noGrp="1"/>
          </p:cNvSpPr>
          <p:nvPr>
            <p:ph type="dt" idx="10"/>
          </p:nvPr>
        </p:nvSpPr>
        <p:spPr/>
        <p:txBody>
          <a:bodyPr/>
          <a:lstStyle/>
          <a:p>
            <a:pPr>
              <a:defRPr/>
            </a:pPr>
            <a:fld id="{F8CC5C56-E619-4EF7-A116-8379332DDFFC}" type="datetime8">
              <a:rPr lang="en-US" smtClean="0"/>
              <a:pPr>
                <a:defRPr/>
              </a:pPr>
              <a:t>10/1/2020 9:50 PM</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1836BAF-108D-4136-8D45-356FFC5C1991}" type="slidenum">
              <a:rPr lang="en-US"/>
              <a:pPr/>
              <a:t>28</a:t>
            </a:fld>
            <a:endParaRPr lang="en-US"/>
          </a:p>
        </p:txBody>
      </p:sp>
      <p:sp>
        <p:nvSpPr>
          <p:cNvPr id="159747" name="Rectangle 2"/>
          <p:cNvSpPr>
            <a:spLocks noGrp="1" noRot="1" noChangeAspect="1" noChangeArrowheads="1" noTextEdit="1"/>
          </p:cNvSpPr>
          <p:nvPr>
            <p:ph type="sldImg"/>
          </p:nvPr>
        </p:nvSpPr>
        <p:spPr>
          <a:xfrm>
            <a:off x="685800" y="457200"/>
            <a:ext cx="2932113" cy="2198688"/>
          </a:xfrm>
          <a:ln/>
        </p:spPr>
      </p:sp>
      <p:sp>
        <p:nvSpPr>
          <p:cNvPr id="358403" name="Rectangle 3"/>
          <p:cNvSpPr>
            <a:spLocks noGrp="1" noChangeArrowheads="1"/>
          </p:cNvSpPr>
          <p:nvPr>
            <p:ph type="body" idx="1"/>
          </p:nvPr>
        </p:nvSpPr>
        <p:spPr>
          <a:xfrm>
            <a:off x="381354" y="2819400"/>
            <a:ext cx="6247694" cy="6171963"/>
          </a:xfrm>
        </p:spPr>
        <p:txBody>
          <a:bodyPr/>
          <a:lstStyle/>
          <a:p>
            <a:pPr eaLnBrk="1" hangingPunct="1">
              <a:lnSpc>
                <a:spcPct val="90000"/>
              </a:lnSpc>
              <a:defRPr/>
            </a:pPr>
            <a:r>
              <a:rPr lang="en-US" sz="1800" dirty="0" smtClean="0"/>
              <a:t>Now, let’s look at examples of similes and metaphors in Daniel 4 by reading these selected verses:</a:t>
            </a:r>
            <a:r>
              <a:rPr lang="en-US" sz="2800" dirty="0" smtClean="0"/>
              <a:t> </a:t>
            </a:r>
          </a:p>
          <a:p>
            <a:pPr eaLnBrk="1" hangingPunct="1">
              <a:lnSpc>
                <a:spcPct val="90000"/>
              </a:lnSpc>
              <a:spcAft>
                <a:spcPct val="20000"/>
              </a:spcAft>
              <a:defRPr/>
            </a:pPr>
            <a:r>
              <a:rPr lang="en-US" sz="2400" dirty="0" smtClean="0"/>
              <a:t> </a:t>
            </a:r>
            <a:r>
              <a:rPr lang="en-US" sz="1800" dirty="0" smtClean="0">
                <a:effectLst>
                  <a:outerShdw blurRad="38100" dist="38100" dir="2700000" algn="tl">
                    <a:srgbClr val="C0C0C0"/>
                  </a:outerShdw>
                </a:effectLst>
              </a:rPr>
              <a:t>20</a:t>
            </a:r>
            <a:r>
              <a:rPr lang="en-US" sz="1800" dirty="0" smtClean="0"/>
              <a:t>  </a:t>
            </a:r>
            <a:r>
              <a:rPr lang="en-US" sz="1800" u="sng" dirty="0" smtClean="0">
                <a:effectLst>
                  <a:outerShdw blurRad="38100" dist="38100" dir="2700000" algn="tl">
                    <a:srgbClr val="C0C0C0"/>
                  </a:outerShdw>
                </a:effectLst>
              </a:rPr>
              <a:t>The tree that thou </a:t>
            </a:r>
            <a:r>
              <a:rPr lang="en-US" sz="1800" u="sng" dirty="0" err="1" smtClean="0">
                <a:effectLst>
                  <a:outerShdw blurRad="38100" dist="38100" dir="2700000" algn="tl">
                    <a:srgbClr val="C0C0C0"/>
                  </a:outerShdw>
                </a:effectLst>
              </a:rPr>
              <a:t>sawest</a:t>
            </a:r>
            <a:r>
              <a:rPr lang="en-US" sz="1800" dirty="0" smtClean="0">
                <a:effectLst>
                  <a:outerShdw blurRad="38100" dist="38100" dir="2700000" algn="tl">
                    <a:srgbClr val="C0C0C0"/>
                  </a:outerShdw>
                </a:effectLst>
              </a:rPr>
              <a:t>,</a:t>
            </a:r>
            <a:r>
              <a:rPr lang="en-US" sz="1800" dirty="0" smtClean="0"/>
              <a:t> which grew, and was strong, whose height reached unto the heaven, and the sight thereof to all the earth; </a:t>
            </a:r>
          </a:p>
          <a:p>
            <a:pPr eaLnBrk="1" hangingPunct="1">
              <a:lnSpc>
                <a:spcPct val="90000"/>
              </a:lnSpc>
              <a:spcAft>
                <a:spcPct val="20000"/>
              </a:spcAft>
              <a:defRPr/>
            </a:pPr>
            <a:r>
              <a:rPr lang="en-US" sz="1800" dirty="0" smtClean="0"/>
              <a:t>  </a:t>
            </a:r>
            <a:r>
              <a:rPr lang="en-US" sz="1800" dirty="0" smtClean="0">
                <a:effectLst>
                  <a:outerShdw blurRad="38100" dist="38100" dir="2700000" algn="tl">
                    <a:srgbClr val="C0C0C0"/>
                  </a:outerShdw>
                </a:effectLst>
              </a:rPr>
              <a:t>21</a:t>
            </a:r>
            <a:r>
              <a:rPr lang="en-US" sz="1800" dirty="0" smtClean="0"/>
              <a:t>  Whose leaves were fair, and the fruit thereof much, and in it was meat for all ... </a:t>
            </a:r>
          </a:p>
          <a:p>
            <a:pPr eaLnBrk="1" hangingPunct="1">
              <a:lnSpc>
                <a:spcPct val="90000"/>
              </a:lnSpc>
              <a:spcAft>
                <a:spcPct val="20000"/>
              </a:spcAft>
              <a:defRPr/>
            </a:pPr>
            <a:r>
              <a:rPr lang="en-US" sz="1800" dirty="0" smtClean="0"/>
              <a:t>  </a:t>
            </a:r>
            <a:r>
              <a:rPr lang="en-US" sz="1800" dirty="0" smtClean="0">
                <a:effectLst>
                  <a:outerShdw blurRad="38100" dist="38100" dir="2700000" algn="tl">
                    <a:srgbClr val="C0C0C0"/>
                  </a:outerShdw>
                </a:effectLst>
              </a:rPr>
              <a:t>22</a:t>
            </a:r>
            <a:r>
              <a:rPr lang="en-US" sz="1800" dirty="0" smtClean="0"/>
              <a:t>  </a:t>
            </a:r>
            <a:r>
              <a:rPr lang="en-US" sz="1800" u="sng" dirty="0" smtClean="0">
                <a:effectLst>
                  <a:outerShdw blurRad="38100" dist="38100" dir="2700000" algn="tl">
                    <a:srgbClr val="C0C0C0"/>
                  </a:outerShdw>
                </a:effectLst>
              </a:rPr>
              <a:t>It is thou, O king</a:t>
            </a:r>
            <a:r>
              <a:rPr lang="en-US" sz="1800" dirty="0" smtClean="0">
                <a:effectLst>
                  <a:outerShdw blurRad="38100" dist="38100" dir="2700000" algn="tl">
                    <a:srgbClr val="C0C0C0"/>
                  </a:outerShdw>
                </a:effectLst>
              </a:rPr>
              <a:t> …</a:t>
            </a:r>
          </a:p>
          <a:p>
            <a:pPr eaLnBrk="1" hangingPunct="1">
              <a:lnSpc>
                <a:spcPct val="90000"/>
              </a:lnSpc>
              <a:spcAft>
                <a:spcPct val="20000"/>
              </a:spcAft>
              <a:defRPr/>
            </a:pPr>
            <a:endParaRPr lang="en-US" sz="1800" b="1" u="sng" dirty="0" smtClean="0">
              <a:effectLst>
                <a:outerShdw blurRad="38100" dist="38100" dir="2700000" algn="tl">
                  <a:srgbClr val="C0C0C0"/>
                </a:outerShdw>
              </a:effectLst>
            </a:endParaRPr>
          </a:p>
          <a:p>
            <a:pPr eaLnBrk="1" hangingPunct="1">
              <a:lnSpc>
                <a:spcPct val="90000"/>
              </a:lnSpc>
              <a:spcAft>
                <a:spcPct val="20000"/>
              </a:spcAft>
              <a:defRPr/>
            </a:pPr>
            <a:r>
              <a:rPr lang="en-US" sz="1800" b="1" u="sng" dirty="0" smtClean="0">
                <a:solidFill>
                  <a:srgbClr val="FF0000"/>
                </a:solidFill>
              </a:rPr>
              <a:t>1c</a:t>
            </a:r>
            <a:r>
              <a:rPr lang="en-US" sz="1800" baseline="0" dirty="0" smtClean="0">
                <a:effectLst>
                  <a:outerShdw blurRad="38100" dist="38100" dir="2700000" algn="tl">
                    <a:srgbClr val="C0C0C0"/>
                  </a:outerShdw>
                </a:effectLst>
              </a:rPr>
              <a:t>  </a:t>
            </a:r>
            <a:r>
              <a:rPr lang="en-US" sz="1800" dirty="0" smtClean="0">
                <a:effectLst>
                  <a:outerShdw blurRad="38100" dist="38100" dir="2700000" algn="tl">
                    <a:srgbClr val="C0C0C0"/>
                  </a:outerShdw>
                </a:effectLst>
              </a:rPr>
              <a:t> Daniel’s using a Metaphor when he says: </a:t>
            </a:r>
          </a:p>
          <a:p>
            <a:pPr eaLnBrk="1" hangingPunct="1">
              <a:lnSpc>
                <a:spcPct val="90000"/>
              </a:lnSpc>
              <a:spcAft>
                <a:spcPct val="20000"/>
              </a:spcAft>
              <a:defRPr/>
            </a:pPr>
            <a:r>
              <a:rPr lang="en-US" sz="1800" dirty="0" smtClean="0">
                <a:effectLst>
                  <a:outerShdw blurRad="38100" dist="38100" dir="2700000" algn="tl">
                    <a:srgbClr val="C0C0C0"/>
                  </a:outerShdw>
                </a:effectLst>
              </a:rPr>
              <a:t>-- “the tree that thou </a:t>
            </a:r>
            <a:r>
              <a:rPr lang="en-US" sz="1800" dirty="0" err="1" smtClean="0">
                <a:effectLst>
                  <a:outerShdw blurRad="38100" dist="38100" dir="2700000" algn="tl">
                    <a:srgbClr val="C0C0C0"/>
                  </a:outerShdw>
                </a:effectLst>
              </a:rPr>
              <a:t>sawest</a:t>
            </a:r>
            <a:r>
              <a:rPr lang="en-US" sz="1800" dirty="0" smtClean="0">
                <a:effectLst>
                  <a:outerShdw blurRad="38100" dist="38100" dir="2700000" algn="tl">
                    <a:srgbClr val="C0C0C0"/>
                  </a:outerShdw>
                </a:effectLst>
              </a:rPr>
              <a:t> … it is thou, O king.” [this is a direct application, by the way.]</a:t>
            </a:r>
          </a:p>
          <a:p>
            <a:pPr eaLnBrk="1" hangingPunct="1">
              <a:lnSpc>
                <a:spcPct val="90000"/>
              </a:lnSpc>
              <a:spcAft>
                <a:spcPct val="20000"/>
              </a:spcAft>
              <a:defRPr/>
            </a:pPr>
            <a:r>
              <a:rPr lang="en-US" sz="1800" b="1" u="sng" dirty="0" smtClean="0">
                <a:solidFill>
                  <a:srgbClr val="FF0000"/>
                </a:solidFill>
              </a:rPr>
              <a:t>2c</a:t>
            </a:r>
            <a:r>
              <a:rPr lang="en-US" sz="1800" baseline="0" dirty="0" smtClean="0">
                <a:effectLst>
                  <a:outerShdw blurRad="38100" dist="38100" dir="2700000" algn="tl">
                    <a:srgbClr val="C0C0C0"/>
                  </a:outerShdw>
                </a:effectLst>
              </a:rPr>
              <a:t>  </a:t>
            </a:r>
            <a:r>
              <a:rPr lang="en-US" sz="1800" dirty="0" smtClean="0">
                <a:effectLst>
                  <a:outerShdw blurRad="38100" dist="38100" dir="2700000" algn="tl">
                    <a:srgbClr val="C0C0C0"/>
                  </a:outerShdw>
                </a:effectLst>
              </a:rPr>
              <a:t> Or -- Daniel cold have used similes as well by saying: </a:t>
            </a:r>
          </a:p>
          <a:p>
            <a:pPr eaLnBrk="1" hangingPunct="1">
              <a:lnSpc>
                <a:spcPct val="90000"/>
              </a:lnSpc>
              <a:spcAft>
                <a:spcPct val="20000"/>
              </a:spcAft>
              <a:defRPr/>
            </a:pPr>
            <a:r>
              <a:rPr lang="en-US" sz="1800" dirty="0" smtClean="0">
                <a:effectLst>
                  <a:outerShdw blurRad="38100" dist="38100" dir="2700000" algn="tl">
                    <a:srgbClr val="C0C0C0"/>
                  </a:outerShdw>
                </a:effectLst>
              </a:rPr>
              <a:t>--  1.  You, O king, are </a:t>
            </a:r>
            <a:r>
              <a:rPr lang="en-US" sz="1800" b="1" u="sng" dirty="0" smtClean="0">
                <a:effectLst>
                  <a:outerShdw blurRad="38100" dist="38100" dir="2700000" algn="tl">
                    <a:srgbClr val="C0C0C0"/>
                  </a:outerShdw>
                </a:effectLst>
              </a:rPr>
              <a:t>LIKE</a:t>
            </a:r>
            <a:r>
              <a:rPr lang="en-US" sz="1800" dirty="0" smtClean="0">
                <a:effectLst>
                  <a:outerShdw blurRad="38100" dist="38100" dir="2700000" algn="tl">
                    <a:srgbClr val="C0C0C0"/>
                  </a:outerShdw>
                </a:effectLst>
              </a:rPr>
              <a:t> that great tree.  Or … </a:t>
            </a:r>
          </a:p>
          <a:p>
            <a:pPr eaLnBrk="1" hangingPunct="1">
              <a:lnSpc>
                <a:spcPct val="90000"/>
              </a:lnSpc>
              <a:spcAft>
                <a:spcPct val="20000"/>
              </a:spcAft>
              <a:defRPr/>
            </a:pPr>
            <a:r>
              <a:rPr lang="en-US" sz="1800" dirty="0" smtClean="0">
                <a:effectLst>
                  <a:outerShdw blurRad="38100" dist="38100" dir="2700000" algn="tl">
                    <a:srgbClr val="C0C0C0"/>
                  </a:outerShdw>
                </a:effectLst>
              </a:rPr>
              <a:t>--  2.  You, O king, are </a:t>
            </a:r>
            <a:r>
              <a:rPr lang="en-US" sz="1800" b="1" u="sng" dirty="0" smtClean="0">
                <a:effectLst>
                  <a:outerShdw blurRad="38100" dist="38100" dir="2700000" algn="tl">
                    <a:srgbClr val="C0C0C0"/>
                  </a:outerShdw>
                </a:effectLst>
              </a:rPr>
              <a:t>AS</a:t>
            </a:r>
            <a:r>
              <a:rPr lang="en-US" sz="1800" dirty="0" smtClean="0">
                <a:effectLst>
                  <a:outerShdw blurRad="38100" dist="38100" dir="2700000" algn="tl">
                    <a:srgbClr val="C0C0C0"/>
                  </a:outerShdw>
                </a:effectLst>
              </a:rPr>
              <a:t> that great tree. </a:t>
            </a:r>
          </a:p>
          <a:p>
            <a:pPr eaLnBrk="1" hangingPunct="1">
              <a:lnSpc>
                <a:spcPct val="90000"/>
              </a:lnSpc>
              <a:spcAft>
                <a:spcPct val="20000"/>
              </a:spcAft>
              <a:defRPr/>
            </a:pPr>
            <a:r>
              <a:rPr lang="en-US" sz="1800" b="1" u="sng" dirty="0" smtClean="0">
                <a:solidFill>
                  <a:srgbClr val="FF0000"/>
                </a:solidFill>
              </a:rPr>
              <a:t>3c</a:t>
            </a:r>
            <a:r>
              <a:rPr lang="en-US" sz="1800" dirty="0" smtClean="0">
                <a:effectLst>
                  <a:outerShdw blurRad="38100" dist="38100" dir="2700000" algn="tl">
                    <a:srgbClr val="C0C0C0"/>
                  </a:outerShdw>
                </a:effectLst>
              </a:rPr>
              <a:t>  What Daniel is doing here is using literal language when he compares the king to the great tree.</a:t>
            </a:r>
            <a:endParaRPr lang="en-US" sz="2800" dirty="0" smtClean="0"/>
          </a:p>
          <a:p>
            <a:pPr eaLnBrk="1" hangingPunct="1">
              <a:lnSpc>
                <a:spcPct val="90000"/>
              </a:lnSpc>
              <a:defRPr/>
            </a:pPr>
            <a:endParaRPr lang="en-US" sz="1600" dirty="0" smtClean="0"/>
          </a:p>
          <a:p>
            <a:pPr eaLnBrk="1" hangingPunct="1">
              <a:lnSpc>
                <a:spcPct val="90000"/>
              </a:lnSpc>
              <a:defRPr/>
            </a:pPr>
            <a:endParaRPr lang="en-US" sz="2400" dirty="0" smtClean="0"/>
          </a:p>
          <a:p>
            <a:pPr eaLnBrk="1" hangingPunct="1">
              <a:lnSpc>
                <a:spcPct val="90000"/>
              </a:lnSpc>
              <a:defRPr/>
            </a:pPr>
            <a:endParaRPr lang="en-US" sz="2400" dirty="0" smtClean="0"/>
          </a:p>
        </p:txBody>
      </p:sp>
      <p:sp>
        <p:nvSpPr>
          <p:cNvPr id="5" name="Date Placeholder 4"/>
          <p:cNvSpPr>
            <a:spLocks noGrp="1"/>
          </p:cNvSpPr>
          <p:nvPr>
            <p:ph type="dt" idx="10"/>
          </p:nvPr>
        </p:nvSpPr>
        <p:spPr/>
        <p:txBody>
          <a:bodyPr/>
          <a:lstStyle/>
          <a:p>
            <a:pPr>
              <a:defRPr/>
            </a:pPr>
            <a:fld id="{E678813E-1C66-4811-9510-EEC7C8915D2D}" type="datetime8">
              <a:rPr lang="en-US" smtClean="0"/>
              <a:pPr>
                <a:defRPr/>
              </a:pPr>
              <a:t>10/1/2020 9:50 PM</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4A7931D-D83E-4F38-ACFE-B06B96960F3C}" type="slidenum">
              <a:rPr lang="en-US"/>
              <a:pPr/>
              <a:t>29</a:t>
            </a:fld>
            <a:endParaRPr lang="en-US"/>
          </a:p>
        </p:txBody>
      </p:sp>
      <p:sp>
        <p:nvSpPr>
          <p:cNvPr id="160771" name="Rectangle 2"/>
          <p:cNvSpPr>
            <a:spLocks noGrp="1" noRot="1" noChangeAspect="1" noChangeArrowheads="1" noTextEdit="1"/>
          </p:cNvSpPr>
          <p:nvPr>
            <p:ph type="sldImg"/>
          </p:nvPr>
        </p:nvSpPr>
        <p:spPr>
          <a:xfrm>
            <a:off x="685800" y="381000"/>
            <a:ext cx="2852738" cy="2139950"/>
          </a:xfrm>
          <a:ln/>
        </p:spPr>
      </p:sp>
      <p:sp>
        <p:nvSpPr>
          <p:cNvPr id="160772" name="Rectangle 3"/>
          <p:cNvSpPr>
            <a:spLocks noGrp="1" noChangeArrowheads="1"/>
          </p:cNvSpPr>
          <p:nvPr>
            <p:ph type="body" idx="1"/>
          </p:nvPr>
        </p:nvSpPr>
        <p:spPr>
          <a:xfrm>
            <a:off x="381353" y="2514600"/>
            <a:ext cx="6400236" cy="6250809"/>
          </a:xfrm>
          <a:noFill/>
          <a:ln/>
        </p:spPr>
        <p:txBody>
          <a:bodyPr/>
          <a:lstStyle/>
          <a:p>
            <a:pPr eaLnBrk="1" hangingPunct="1"/>
            <a:r>
              <a:rPr lang="en-US" sz="2000" dirty="0" smtClean="0"/>
              <a:t>Are you ready to conclude this English lesson on similes and metaphors?  </a:t>
            </a:r>
          </a:p>
          <a:p>
            <a:pPr eaLnBrk="1" hangingPunct="1"/>
            <a:r>
              <a:rPr lang="en-US" sz="2000" dirty="0" smtClean="0"/>
              <a:t>               Let’s do a summary then!</a:t>
            </a:r>
          </a:p>
          <a:p>
            <a:pPr eaLnBrk="1" hangingPunct="1"/>
            <a:r>
              <a:rPr lang="en-US" sz="1600" dirty="0" smtClean="0"/>
              <a:t> Similes are comparisons by using words such as </a:t>
            </a:r>
            <a:r>
              <a:rPr lang="en-US" sz="1600" b="1" u="sng" dirty="0" smtClean="0"/>
              <a:t>LIKE</a:t>
            </a:r>
            <a:r>
              <a:rPr lang="en-US" sz="1600" dirty="0" smtClean="0"/>
              <a:t> or </a:t>
            </a:r>
            <a:r>
              <a:rPr lang="en-US" sz="1600" b="1" u="sng" dirty="0" smtClean="0"/>
              <a:t>AS</a:t>
            </a:r>
            <a:r>
              <a:rPr lang="en-US" sz="1600" dirty="0" smtClean="0"/>
              <a:t>.  Metaphors are comparisons by USING PHRASES</a:t>
            </a:r>
            <a:r>
              <a:rPr lang="en-US" sz="2000" dirty="0" smtClean="0"/>
              <a:t>.</a:t>
            </a:r>
          </a:p>
          <a:p>
            <a:pPr eaLnBrk="1" hangingPunct="1"/>
            <a:endParaRPr lang="en-US" sz="500" b="1" u="sng" dirty="0" smtClean="0"/>
          </a:p>
          <a:p>
            <a:pPr eaLnBrk="1" hangingPunct="1"/>
            <a:r>
              <a:rPr lang="en-US" sz="2000" b="1" u="sng" dirty="0" smtClean="0">
                <a:solidFill>
                  <a:srgbClr val="FF0000"/>
                </a:solidFill>
              </a:rPr>
              <a:t>1c</a:t>
            </a:r>
            <a:r>
              <a:rPr lang="en-US" sz="2000" dirty="0" smtClean="0"/>
              <a:t>  Remember:  </a:t>
            </a:r>
            <a:r>
              <a:rPr lang="en-US" sz="1600" dirty="0" smtClean="0"/>
              <a:t>Literal language OFTEN uses similes or metaphors.  </a:t>
            </a:r>
            <a:r>
              <a:rPr lang="en-US" sz="2000" b="1" dirty="0" smtClean="0">
                <a:solidFill>
                  <a:srgbClr val="800080"/>
                </a:solidFill>
              </a:rPr>
              <a:t>Rev 9 is a perfect example of this.  </a:t>
            </a:r>
          </a:p>
          <a:p>
            <a:pPr eaLnBrk="1" hangingPunct="1"/>
            <a:r>
              <a:rPr lang="en-US" sz="2000" b="1" dirty="0" smtClean="0">
                <a:solidFill>
                  <a:srgbClr val="800080"/>
                </a:solidFill>
              </a:rPr>
              <a:t>Compare Rev 16 and see what’s there ...</a:t>
            </a:r>
          </a:p>
          <a:p>
            <a:pPr eaLnBrk="1" hangingPunct="1"/>
            <a:r>
              <a:rPr lang="en-US" sz="2000" b="1" u="sng" dirty="0" smtClean="0">
                <a:solidFill>
                  <a:srgbClr val="FF0000"/>
                </a:solidFill>
              </a:rPr>
              <a:t>2c</a:t>
            </a:r>
            <a:r>
              <a:rPr lang="en-US" sz="2000" dirty="0" smtClean="0"/>
              <a:t> And do remember this prophetic key #19</a:t>
            </a:r>
            <a:r>
              <a:rPr lang="en-US" sz="1400" dirty="0" smtClean="0"/>
              <a:t>:  That Daniel 4 is written in completely literal language.  Therefore it is to be interpreted literally.</a:t>
            </a:r>
            <a:endParaRPr lang="en-US" sz="2000" dirty="0" smtClean="0"/>
          </a:p>
          <a:p>
            <a:pPr eaLnBrk="1" hangingPunct="1"/>
            <a:r>
              <a:rPr lang="en-US" sz="2000" b="1" u="sng" dirty="0" smtClean="0">
                <a:solidFill>
                  <a:srgbClr val="FF0000"/>
                </a:solidFill>
              </a:rPr>
              <a:t>3c</a:t>
            </a:r>
            <a:r>
              <a:rPr lang="en-US" sz="2000" dirty="0" smtClean="0"/>
              <a:t>  What is the conclusion for point #1?  </a:t>
            </a:r>
            <a:r>
              <a:rPr lang="en-US" sz="1600" dirty="0" smtClean="0"/>
              <a:t>The language of this vision is 100% literal!</a:t>
            </a:r>
            <a:endParaRPr lang="en-US" sz="2000" dirty="0" smtClean="0"/>
          </a:p>
          <a:p>
            <a:pPr eaLnBrk="1" hangingPunct="1"/>
            <a:r>
              <a:rPr lang="en-US" sz="2000" b="1" dirty="0" smtClean="0">
                <a:solidFill>
                  <a:srgbClr val="800080"/>
                </a:solidFill>
              </a:rPr>
              <a:t>Note:  There is </a:t>
            </a:r>
            <a:r>
              <a:rPr lang="en-US" sz="2000" b="1" u="sng" dirty="0" smtClean="0">
                <a:solidFill>
                  <a:srgbClr val="800080"/>
                </a:solidFill>
              </a:rPr>
              <a:t>literal language in symbolic</a:t>
            </a:r>
            <a:r>
              <a:rPr lang="en-US" sz="2000" b="1" u="sng" baseline="0" dirty="0" smtClean="0">
                <a:solidFill>
                  <a:srgbClr val="800080"/>
                </a:solidFill>
              </a:rPr>
              <a:t> visions </a:t>
            </a:r>
            <a:r>
              <a:rPr lang="en-US" sz="2000" b="1" baseline="0" dirty="0" smtClean="0">
                <a:solidFill>
                  <a:srgbClr val="800080"/>
                </a:solidFill>
              </a:rPr>
              <a:t>as well to carry the thoughts of the symbols.  </a:t>
            </a:r>
          </a:p>
          <a:p>
            <a:pPr eaLnBrk="1" hangingPunct="1"/>
            <a:r>
              <a:rPr lang="en-US" sz="2000" b="1" baseline="0" dirty="0" smtClean="0">
                <a:solidFill>
                  <a:srgbClr val="0000FF"/>
                </a:solidFill>
              </a:rPr>
              <a:t>But, when there is ONLY literal language, THEN we know everything about the vision must be interpreted literally.  </a:t>
            </a:r>
            <a:endParaRPr lang="en-US" sz="2000" b="1" dirty="0" smtClean="0">
              <a:solidFill>
                <a:srgbClr val="0000FF"/>
              </a:solidFill>
            </a:endParaRPr>
          </a:p>
        </p:txBody>
      </p:sp>
      <p:sp>
        <p:nvSpPr>
          <p:cNvPr id="5" name="Date Placeholder 4"/>
          <p:cNvSpPr>
            <a:spLocks noGrp="1"/>
          </p:cNvSpPr>
          <p:nvPr>
            <p:ph type="dt" idx="10"/>
          </p:nvPr>
        </p:nvSpPr>
        <p:spPr/>
        <p:txBody>
          <a:bodyPr/>
          <a:lstStyle/>
          <a:p>
            <a:pPr>
              <a:defRPr/>
            </a:pPr>
            <a:fld id="{98AE3F2D-68FD-4D1F-BE35-E9C55108E28E}" type="datetime8">
              <a:rPr lang="en-US" smtClean="0"/>
              <a:pPr>
                <a:defRPr/>
              </a:pPr>
              <a:t>10/1/2020 9:50 PM</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54BF244-F5E8-4495-B1A2-AF5B218D6C9A}" type="slidenum">
              <a:rPr lang="en-US"/>
              <a:pPr/>
              <a:t>30</a:t>
            </a:fld>
            <a:endParaRPr lang="en-US"/>
          </a:p>
        </p:txBody>
      </p:sp>
      <p:sp>
        <p:nvSpPr>
          <p:cNvPr id="161795" name="Rectangle 2"/>
          <p:cNvSpPr>
            <a:spLocks noGrp="1" noRot="1" noChangeAspect="1" noChangeArrowheads="1" noTextEdit="1"/>
          </p:cNvSpPr>
          <p:nvPr>
            <p:ph type="sldImg"/>
          </p:nvPr>
        </p:nvSpPr>
        <p:spPr>
          <a:xfrm>
            <a:off x="1185863" y="228600"/>
            <a:ext cx="3251200" cy="2438400"/>
          </a:xfrm>
          <a:ln/>
        </p:spPr>
      </p:sp>
      <p:sp>
        <p:nvSpPr>
          <p:cNvPr id="161796" name="Rectangle 3"/>
          <p:cNvSpPr>
            <a:spLocks noGrp="1" noChangeArrowheads="1"/>
          </p:cNvSpPr>
          <p:nvPr>
            <p:ph type="body" idx="1"/>
          </p:nvPr>
        </p:nvSpPr>
        <p:spPr>
          <a:xfrm>
            <a:off x="457624" y="2743094"/>
            <a:ext cx="6095153" cy="6400906"/>
          </a:xfrm>
          <a:noFill/>
          <a:ln/>
        </p:spPr>
        <p:txBody>
          <a:bodyPr/>
          <a:lstStyle/>
          <a:p>
            <a:pPr eaLnBrk="1" hangingPunct="1"/>
            <a:r>
              <a:rPr lang="en-US" sz="1800" dirty="0" smtClean="0">
                <a:solidFill>
                  <a:srgbClr val="800080"/>
                </a:solidFill>
              </a:rPr>
              <a:t>OK, we’re ready to look at point #2 and how to understand timelines whether they are couched in symbolic language or literal language</a:t>
            </a:r>
            <a:r>
              <a:rPr lang="en-US" sz="1800" dirty="0" smtClean="0"/>
              <a:t>.  </a:t>
            </a:r>
          </a:p>
          <a:p>
            <a:pPr eaLnBrk="1" hangingPunct="1"/>
            <a:r>
              <a:rPr lang="en-US" sz="1800" dirty="0" smtClean="0"/>
              <a:t>There’s a vast difference between these two terms. </a:t>
            </a:r>
          </a:p>
          <a:p>
            <a:pPr eaLnBrk="1" hangingPunct="1"/>
            <a:endParaRPr lang="en-US" sz="800" dirty="0" smtClean="0"/>
          </a:p>
          <a:p>
            <a:pPr eaLnBrk="1" hangingPunct="1"/>
            <a:r>
              <a:rPr lang="en-US" sz="2000" b="1" u="sng" dirty="0" smtClean="0">
                <a:solidFill>
                  <a:srgbClr val="FF0000"/>
                </a:solidFill>
              </a:rPr>
              <a:t>1c</a:t>
            </a:r>
            <a:r>
              <a:rPr lang="en-US" sz="1800" dirty="0" smtClean="0"/>
              <a:t>  First, let’s look at a prophetic rule that is so important.  “The Bible is to be understood in its most obvious (</a:t>
            </a:r>
            <a:r>
              <a:rPr lang="en-US" sz="1800" u="sng" dirty="0" smtClean="0"/>
              <a:t>or literal</a:t>
            </a:r>
            <a:r>
              <a:rPr lang="en-US" sz="1800" dirty="0" smtClean="0"/>
              <a:t>) sense, </a:t>
            </a:r>
            <a:r>
              <a:rPr lang="en-US" sz="1800" b="1" u="sng" dirty="0" smtClean="0"/>
              <a:t>UNLESS</a:t>
            </a:r>
            <a:r>
              <a:rPr lang="en-US" sz="1800" dirty="0" smtClean="0"/>
              <a:t> a figure or symbol is employed.  </a:t>
            </a:r>
          </a:p>
          <a:p>
            <a:pPr eaLnBrk="1" hangingPunct="1"/>
            <a:endParaRPr lang="en-US" sz="1800" b="1" dirty="0" smtClean="0">
              <a:solidFill>
                <a:srgbClr val="800080"/>
              </a:solidFill>
            </a:endParaRPr>
          </a:p>
          <a:p>
            <a:pPr eaLnBrk="1" hangingPunct="1"/>
            <a:r>
              <a:rPr lang="en-US" sz="1800" b="1" dirty="0" smtClean="0">
                <a:solidFill>
                  <a:srgbClr val="800080"/>
                </a:solidFill>
              </a:rPr>
              <a:t>Remember, a symbol is a word picture of something that we don’t normally see on this earth.  </a:t>
            </a:r>
          </a:p>
          <a:p>
            <a:pPr eaLnBrk="1" hangingPunct="1"/>
            <a:endParaRPr lang="en-US" sz="1800" b="1" dirty="0" smtClean="0">
              <a:solidFill>
                <a:srgbClr val="800080"/>
              </a:solidFill>
            </a:endParaRPr>
          </a:p>
          <a:p>
            <a:pPr eaLnBrk="1" hangingPunct="1"/>
            <a:r>
              <a:rPr lang="en-US" sz="1800" b="1" dirty="0" smtClean="0">
                <a:solidFill>
                  <a:srgbClr val="800080"/>
                </a:solidFill>
              </a:rPr>
              <a:t>The </a:t>
            </a:r>
            <a:r>
              <a:rPr lang="en-US" sz="1800" b="1" u="sng" dirty="0" smtClean="0">
                <a:solidFill>
                  <a:srgbClr val="800080"/>
                </a:solidFill>
              </a:rPr>
              <a:t>Bible</a:t>
            </a:r>
            <a:r>
              <a:rPr lang="en-US" sz="1800" b="1" dirty="0" smtClean="0">
                <a:solidFill>
                  <a:srgbClr val="800080"/>
                </a:solidFill>
              </a:rPr>
              <a:t> has to give us a </a:t>
            </a:r>
            <a:r>
              <a:rPr lang="en-US" sz="1800" b="1" u="sng" dirty="0" smtClean="0">
                <a:solidFill>
                  <a:srgbClr val="800080"/>
                </a:solidFill>
              </a:rPr>
              <a:t>start</a:t>
            </a:r>
            <a:r>
              <a:rPr lang="en-US" sz="1800" b="1" dirty="0" smtClean="0">
                <a:solidFill>
                  <a:srgbClr val="800080"/>
                </a:solidFill>
              </a:rPr>
              <a:t> on </a:t>
            </a:r>
            <a:r>
              <a:rPr lang="en-US" sz="1800" b="1" u="sng" dirty="0" smtClean="0">
                <a:solidFill>
                  <a:srgbClr val="800080"/>
                </a:solidFill>
              </a:rPr>
              <a:t>interpreting</a:t>
            </a:r>
            <a:r>
              <a:rPr lang="en-US" sz="1800" b="1" dirty="0" smtClean="0">
                <a:solidFill>
                  <a:srgbClr val="800080"/>
                </a:solidFill>
              </a:rPr>
              <a:t> symbols – </a:t>
            </a:r>
          </a:p>
          <a:p>
            <a:pPr eaLnBrk="1" hangingPunct="1"/>
            <a:endParaRPr lang="en-US" sz="1800" b="1" dirty="0" smtClean="0">
              <a:solidFill>
                <a:srgbClr val="800080"/>
              </a:solidFill>
            </a:endParaRPr>
          </a:p>
          <a:p>
            <a:pPr eaLnBrk="1" hangingPunct="1"/>
            <a:r>
              <a:rPr lang="en-US" sz="1800" b="1" dirty="0" smtClean="0">
                <a:solidFill>
                  <a:srgbClr val="800080"/>
                </a:solidFill>
              </a:rPr>
              <a:t>... once that has been done, </a:t>
            </a:r>
            <a:r>
              <a:rPr lang="en-US" sz="1800" b="1" u="sng" dirty="0" smtClean="0">
                <a:solidFill>
                  <a:srgbClr val="800080"/>
                </a:solidFill>
              </a:rPr>
              <a:t>often history can interpret </a:t>
            </a:r>
            <a:r>
              <a:rPr lang="en-US" sz="1800" b="1" dirty="0" smtClean="0">
                <a:solidFill>
                  <a:srgbClr val="800080"/>
                </a:solidFill>
              </a:rPr>
              <a:t>the next set of symbols.  </a:t>
            </a:r>
          </a:p>
        </p:txBody>
      </p:sp>
      <p:sp>
        <p:nvSpPr>
          <p:cNvPr id="5" name="Date Placeholder 4"/>
          <p:cNvSpPr>
            <a:spLocks noGrp="1"/>
          </p:cNvSpPr>
          <p:nvPr>
            <p:ph type="dt" idx="10"/>
          </p:nvPr>
        </p:nvSpPr>
        <p:spPr/>
        <p:txBody>
          <a:bodyPr/>
          <a:lstStyle/>
          <a:p>
            <a:pPr>
              <a:defRPr/>
            </a:pPr>
            <a:fld id="{9888D146-1BC3-4F71-9BA3-399E37598659}" type="datetime8">
              <a:rPr lang="en-US" smtClean="0"/>
              <a:pPr>
                <a:defRPr/>
              </a:pPr>
              <a:t>10/1/2020 9:50 PM</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xfrm>
            <a:off x="7543800" y="4415790"/>
            <a:ext cx="5608320" cy="4183380"/>
          </a:xfrm>
          <a:noFill/>
          <a:ln/>
        </p:spPr>
        <p:txBody>
          <a:bodyPr/>
          <a:lstStyle/>
          <a:p>
            <a:pPr eaLnBrk="1" hangingPunct="1"/>
            <a:r>
              <a:rPr lang="en-US" sz="1800" dirty="0" smtClean="0"/>
              <a:t>Father as we come before you today – each and every one of us, including those that are dear and far – we petition once again that your presence will enlighten our understanding of yet another new set of concepts from the pen of Daniel. </a:t>
            </a:r>
          </a:p>
          <a:p>
            <a:pPr eaLnBrk="1" hangingPunct="1"/>
            <a:endParaRPr lang="en-US" sz="500" dirty="0" smtClean="0"/>
          </a:p>
          <a:p>
            <a:pPr eaLnBrk="1" hangingPunct="1"/>
            <a:r>
              <a:rPr lang="en-US" sz="1800" dirty="0" smtClean="0"/>
              <a:t>Again, anoint our eyes, ears and understanding to your truths.</a:t>
            </a:r>
          </a:p>
          <a:p>
            <a:pPr eaLnBrk="1" hangingPunct="1"/>
            <a:endParaRPr lang="en-US" sz="400" dirty="0" smtClean="0"/>
          </a:p>
          <a:p>
            <a:pPr eaLnBrk="1" hangingPunct="1"/>
            <a:r>
              <a:rPr lang="en-US" sz="1800" dirty="0" smtClean="0"/>
              <a:t>Fill our cups to the brim so we have many things to share.</a:t>
            </a:r>
          </a:p>
          <a:p>
            <a:pPr eaLnBrk="1" hangingPunct="1"/>
            <a:endParaRPr lang="en-US" sz="500" dirty="0" smtClean="0"/>
          </a:p>
          <a:p>
            <a:pPr eaLnBrk="1" hangingPunct="1"/>
            <a:r>
              <a:rPr lang="en-US" sz="1800" dirty="0" smtClean="0"/>
              <a:t>We pray in your son’s name, AMEN!</a:t>
            </a:r>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27E399-1D48-4417-83A0-DBDCDA3478CE}" type="slidenum">
              <a:rPr lang="en-US"/>
              <a:pPr/>
              <a:t>4</a:t>
            </a:fld>
            <a:endParaRPr lang="en-US"/>
          </a:p>
        </p:txBody>
      </p:sp>
      <p:sp>
        <p:nvSpPr>
          <p:cNvPr id="5" name="Date Placeholder 4"/>
          <p:cNvSpPr>
            <a:spLocks noGrp="1"/>
          </p:cNvSpPr>
          <p:nvPr>
            <p:ph type="dt" idx="10"/>
          </p:nvPr>
        </p:nvSpPr>
        <p:spPr/>
        <p:txBody>
          <a:bodyPr/>
          <a:lstStyle/>
          <a:p>
            <a:pPr>
              <a:defRPr/>
            </a:pPr>
            <a:fld id="{A66658E9-4BD3-498E-8F36-7307E3A7C53A}" type="datetime8">
              <a:rPr lang="en-US" smtClean="0"/>
              <a:pPr>
                <a:defRPr/>
              </a:pPr>
              <a:t>10/1/2020 9:50 PM</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20BBC48-7E1D-4B5F-BC1B-B28053559BA7}" type="slidenum">
              <a:rPr lang="en-US"/>
              <a:pPr/>
              <a:t>31</a:t>
            </a:fld>
            <a:endParaRPr lang="en-US"/>
          </a:p>
        </p:txBody>
      </p:sp>
      <p:sp>
        <p:nvSpPr>
          <p:cNvPr id="162819" name="Rectangle 2"/>
          <p:cNvSpPr>
            <a:spLocks noGrp="1" noRot="1" noChangeAspect="1" noChangeArrowheads="1" noTextEdit="1"/>
          </p:cNvSpPr>
          <p:nvPr>
            <p:ph type="sldImg"/>
          </p:nvPr>
        </p:nvSpPr>
        <p:spPr>
          <a:xfrm>
            <a:off x="1185863" y="696913"/>
            <a:ext cx="2830512" cy="2122487"/>
          </a:xfrm>
          <a:ln/>
        </p:spPr>
      </p:sp>
      <p:sp>
        <p:nvSpPr>
          <p:cNvPr id="162820" name="Rectangle 3"/>
          <p:cNvSpPr>
            <a:spLocks noGrp="1" noChangeArrowheads="1"/>
          </p:cNvSpPr>
          <p:nvPr>
            <p:ph type="body" idx="1"/>
          </p:nvPr>
        </p:nvSpPr>
        <p:spPr>
          <a:xfrm>
            <a:off x="305082" y="2971800"/>
            <a:ext cx="6400236" cy="6019563"/>
          </a:xfrm>
          <a:noFill/>
          <a:ln/>
        </p:spPr>
        <p:txBody>
          <a:bodyPr/>
          <a:lstStyle/>
          <a:p>
            <a:pPr eaLnBrk="1" hangingPunct="1">
              <a:lnSpc>
                <a:spcPct val="90000"/>
              </a:lnSpc>
            </a:pPr>
            <a:r>
              <a:rPr lang="en-US" sz="2000" dirty="0" smtClean="0"/>
              <a:t>If the king really did dream of a symbolic tree, maybe it would have looked like this: </a:t>
            </a:r>
          </a:p>
          <a:p>
            <a:pPr eaLnBrk="1" hangingPunct="1">
              <a:lnSpc>
                <a:spcPct val="90000"/>
              </a:lnSpc>
            </a:pPr>
            <a:r>
              <a:rPr lang="en-US" sz="2000" b="1" u="sng" dirty="0" smtClean="0">
                <a:solidFill>
                  <a:srgbClr val="FF0000"/>
                </a:solidFill>
              </a:rPr>
              <a:t>1c</a:t>
            </a:r>
            <a:r>
              <a:rPr lang="en-US" sz="2000" dirty="0" smtClean="0"/>
              <a:t>  Maybe the trunk would have been purple with scales and eyes instead of bark.</a:t>
            </a:r>
          </a:p>
          <a:p>
            <a:pPr eaLnBrk="1" hangingPunct="1">
              <a:lnSpc>
                <a:spcPct val="90000"/>
              </a:lnSpc>
            </a:pPr>
            <a:r>
              <a:rPr lang="en-US" sz="2000" dirty="0" smtClean="0"/>
              <a:t>  Maybe the branches would have had an unusual formation</a:t>
            </a:r>
          </a:p>
          <a:p>
            <a:pPr eaLnBrk="1" hangingPunct="1">
              <a:lnSpc>
                <a:spcPct val="90000"/>
              </a:lnSpc>
            </a:pPr>
            <a:r>
              <a:rPr lang="en-US" sz="2000" dirty="0" smtClean="0"/>
              <a:t>  Could the tree have had wings instead of leaves?</a:t>
            </a:r>
          </a:p>
          <a:p>
            <a:pPr eaLnBrk="1" hangingPunct="1">
              <a:lnSpc>
                <a:spcPct val="90000"/>
              </a:lnSpc>
            </a:pPr>
            <a:r>
              <a:rPr lang="en-US" sz="2000" dirty="0" smtClean="0"/>
              <a:t>  Would you agree, that a tree described in this way would have been considered symbolic?</a:t>
            </a:r>
          </a:p>
          <a:p>
            <a:pPr eaLnBrk="1" hangingPunct="1">
              <a:lnSpc>
                <a:spcPct val="90000"/>
              </a:lnSpc>
            </a:pPr>
            <a:r>
              <a:rPr lang="en-US" sz="2000" b="1" u="sng" dirty="0" smtClean="0">
                <a:solidFill>
                  <a:srgbClr val="FF0000"/>
                </a:solidFill>
              </a:rPr>
              <a:t>2c</a:t>
            </a:r>
            <a:r>
              <a:rPr lang="en-US" sz="2000" dirty="0" smtClean="0"/>
              <a:t>  In that case:  1)  Daniel would have needed a divine interpreter bringing him the interpretation through a personal vision or dream. </a:t>
            </a:r>
          </a:p>
          <a:p>
            <a:pPr eaLnBrk="1" hangingPunct="1">
              <a:lnSpc>
                <a:spcPct val="90000"/>
              </a:lnSpc>
            </a:pPr>
            <a:r>
              <a:rPr lang="en-US" sz="2000" dirty="0" smtClean="0"/>
              <a:t>  Or … Gabriel would have been commissioned to give Daniel understanding of a symbolic tree such as this. </a:t>
            </a:r>
          </a:p>
          <a:p>
            <a:pPr eaLnBrk="1" hangingPunct="1">
              <a:lnSpc>
                <a:spcPct val="90000"/>
              </a:lnSpc>
            </a:pPr>
            <a:r>
              <a:rPr lang="en-US" sz="2000" dirty="0" smtClean="0"/>
              <a:t>That leads us to the next question … </a:t>
            </a:r>
          </a:p>
          <a:p>
            <a:pPr eaLnBrk="1" hangingPunct="1">
              <a:lnSpc>
                <a:spcPct val="90000"/>
              </a:lnSpc>
            </a:pPr>
            <a:endParaRPr lang="en-US" sz="1800" dirty="0" smtClean="0"/>
          </a:p>
        </p:txBody>
      </p:sp>
      <p:sp>
        <p:nvSpPr>
          <p:cNvPr id="5" name="Date Placeholder 4"/>
          <p:cNvSpPr>
            <a:spLocks noGrp="1"/>
          </p:cNvSpPr>
          <p:nvPr>
            <p:ph type="dt" idx="10"/>
          </p:nvPr>
        </p:nvSpPr>
        <p:spPr/>
        <p:txBody>
          <a:bodyPr/>
          <a:lstStyle/>
          <a:p>
            <a:pPr>
              <a:defRPr/>
            </a:pPr>
            <a:fld id="{DC3AFD6D-D13B-4B1C-8DE5-B826F96DCFD2}" type="datetime8">
              <a:rPr lang="en-US" smtClean="0"/>
              <a:pPr>
                <a:defRPr/>
              </a:pPr>
              <a:t>10/1/2020 9:50 PM</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2E62CB4-907C-4039-8319-D594658BCE2F}" type="slidenum">
              <a:rPr lang="en-US"/>
              <a:pPr/>
              <a:t>32</a:t>
            </a:fld>
            <a:endParaRPr lang="en-US"/>
          </a:p>
        </p:txBody>
      </p:sp>
      <p:sp>
        <p:nvSpPr>
          <p:cNvPr id="163843" name="Rectangle 2"/>
          <p:cNvSpPr>
            <a:spLocks noGrp="1" noRot="1" noChangeAspect="1" noChangeArrowheads="1" noTextEdit="1"/>
          </p:cNvSpPr>
          <p:nvPr>
            <p:ph type="sldImg"/>
          </p:nvPr>
        </p:nvSpPr>
        <p:spPr>
          <a:xfrm>
            <a:off x="1185863" y="696913"/>
            <a:ext cx="3462337" cy="2597150"/>
          </a:xfrm>
          <a:ln/>
        </p:spPr>
      </p:sp>
      <p:sp>
        <p:nvSpPr>
          <p:cNvPr id="163844" name="Rectangle 3"/>
          <p:cNvSpPr>
            <a:spLocks noGrp="1" noChangeArrowheads="1"/>
          </p:cNvSpPr>
          <p:nvPr>
            <p:ph type="body" idx="1"/>
          </p:nvPr>
        </p:nvSpPr>
        <p:spPr>
          <a:xfrm>
            <a:off x="381354" y="3352800"/>
            <a:ext cx="6247694" cy="5638563"/>
          </a:xfrm>
          <a:noFill/>
          <a:ln/>
        </p:spPr>
        <p:txBody>
          <a:bodyPr/>
          <a:lstStyle/>
          <a:p>
            <a:pPr eaLnBrk="1" hangingPunct="1"/>
            <a:r>
              <a:rPr lang="en-US" sz="2200" dirty="0" smtClean="0"/>
              <a:t>If you had a chance to read all the verses in Daniel 4, I wonder if you can answer this question? </a:t>
            </a:r>
          </a:p>
          <a:p>
            <a:pPr eaLnBrk="1" hangingPunct="1"/>
            <a:r>
              <a:rPr lang="en-US" sz="2200" dirty="0" smtClean="0"/>
              <a:t>Does Daniel have an interpreter for this vision?  </a:t>
            </a:r>
          </a:p>
          <a:p>
            <a:pPr eaLnBrk="1" hangingPunct="1">
              <a:lnSpc>
                <a:spcPct val="90000"/>
              </a:lnSpc>
            </a:pPr>
            <a:r>
              <a:rPr lang="en-US" sz="2200" b="1" u="sng" dirty="0" smtClean="0">
                <a:solidFill>
                  <a:srgbClr val="FF0000"/>
                </a:solidFill>
              </a:rPr>
              <a:t>1c</a:t>
            </a:r>
            <a:r>
              <a:rPr lang="en-US" sz="2200" dirty="0" smtClean="0"/>
              <a:t> … The answer is NO … there is no interpreter given to Daniel for this vision.  Let’s remember 2 rules …</a:t>
            </a:r>
          </a:p>
          <a:p>
            <a:pPr eaLnBrk="1" hangingPunct="1">
              <a:lnSpc>
                <a:spcPct val="90000"/>
              </a:lnSpc>
            </a:pPr>
            <a:r>
              <a:rPr lang="en-US" sz="2200" b="1" u="sng" dirty="0" smtClean="0">
                <a:solidFill>
                  <a:srgbClr val="FF0000"/>
                </a:solidFill>
              </a:rPr>
              <a:t>2c</a:t>
            </a:r>
            <a:r>
              <a:rPr lang="en-US" sz="2200" dirty="0" smtClean="0"/>
              <a:t> … Rule #1:  For a </a:t>
            </a:r>
            <a:r>
              <a:rPr lang="en-US" sz="2200" b="1" i="1" u="sng" dirty="0" smtClean="0"/>
              <a:t>symbolic vision</a:t>
            </a:r>
            <a:r>
              <a:rPr lang="en-US" sz="2200" dirty="0" smtClean="0"/>
              <a:t>, Daniel NEEDS an interpreter.</a:t>
            </a:r>
          </a:p>
          <a:p>
            <a:pPr eaLnBrk="1" hangingPunct="1">
              <a:lnSpc>
                <a:spcPct val="90000"/>
              </a:lnSpc>
            </a:pPr>
            <a:r>
              <a:rPr lang="en-US" sz="2200" b="1" u="sng" dirty="0" smtClean="0">
                <a:solidFill>
                  <a:srgbClr val="FF0000"/>
                </a:solidFill>
              </a:rPr>
              <a:t>3c</a:t>
            </a:r>
            <a:r>
              <a:rPr lang="en-US" sz="2200" dirty="0" smtClean="0"/>
              <a:t> … Rule #2:  For a </a:t>
            </a:r>
            <a:r>
              <a:rPr lang="en-US" sz="2200" b="1" i="1" u="sng" dirty="0" smtClean="0"/>
              <a:t>literal vision</a:t>
            </a:r>
            <a:r>
              <a:rPr lang="en-US" sz="2200" b="1" i="1" dirty="0" smtClean="0"/>
              <a:t>,</a:t>
            </a:r>
            <a:r>
              <a:rPr lang="en-US" sz="2200" dirty="0" smtClean="0"/>
              <a:t> Daniel DOES NOT NEED an interpreter.  </a:t>
            </a:r>
          </a:p>
          <a:p>
            <a:pPr eaLnBrk="1" hangingPunct="1">
              <a:lnSpc>
                <a:spcPct val="90000"/>
              </a:lnSpc>
            </a:pPr>
            <a:r>
              <a:rPr lang="en-US" sz="2200" dirty="0" smtClean="0"/>
              <a:t>In the next few slides maybe we can figure out why …</a:t>
            </a:r>
          </a:p>
          <a:p>
            <a:pPr eaLnBrk="1" hangingPunct="1"/>
            <a:endParaRPr lang="en-US" sz="2400" dirty="0" smtClean="0"/>
          </a:p>
        </p:txBody>
      </p:sp>
      <p:sp>
        <p:nvSpPr>
          <p:cNvPr id="5" name="Date Placeholder 4"/>
          <p:cNvSpPr>
            <a:spLocks noGrp="1"/>
          </p:cNvSpPr>
          <p:nvPr>
            <p:ph type="dt" idx="10"/>
          </p:nvPr>
        </p:nvSpPr>
        <p:spPr/>
        <p:txBody>
          <a:bodyPr/>
          <a:lstStyle/>
          <a:p>
            <a:pPr>
              <a:defRPr/>
            </a:pPr>
            <a:fld id="{272BD83B-4856-4804-AE28-82A7F244A6AB}" type="datetime8">
              <a:rPr lang="en-US" smtClean="0"/>
              <a:pPr>
                <a:defRPr/>
              </a:pPr>
              <a:t>10/1/2020 9:50 PM</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8126C25-11B2-473B-ABA9-7C1AD93AD9D3}" type="slidenum">
              <a:rPr lang="en-US"/>
              <a:pPr/>
              <a:t>33</a:t>
            </a:fld>
            <a:endParaRPr lang="en-US"/>
          </a:p>
        </p:txBody>
      </p:sp>
      <p:sp>
        <p:nvSpPr>
          <p:cNvPr id="164867" name="Rectangle 2"/>
          <p:cNvSpPr>
            <a:spLocks noGrp="1" noRot="1" noChangeAspect="1" noChangeArrowheads="1" noTextEdit="1"/>
          </p:cNvSpPr>
          <p:nvPr>
            <p:ph type="sldImg"/>
          </p:nvPr>
        </p:nvSpPr>
        <p:spPr>
          <a:xfrm>
            <a:off x="914400" y="327025"/>
            <a:ext cx="2509838" cy="1882775"/>
          </a:xfrm>
          <a:ln/>
        </p:spPr>
      </p:sp>
      <p:sp>
        <p:nvSpPr>
          <p:cNvPr id="164868" name="Rectangle 3"/>
          <p:cNvSpPr>
            <a:spLocks noGrp="1" noChangeArrowheads="1"/>
          </p:cNvSpPr>
          <p:nvPr>
            <p:ph type="body" idx="1"/>
          </p:nvPr>
        </p:nvSpPr>
        <p:spPr>
          <a:xfrm>
            <a:off x="610165" y="2362200"/>
            <a:ext cx="5790071" cy="6477451"/>
          </a:xfrm>
          <a:noFill/>
          <a:ln/>
        </p:spPr>
        <p:txBody>
          <a:bodyPr/>
          <a:lstStyle/>
          <a:p>
            <a:pPr eaLnBrk="1" hangingPunct="1"/>
            <a:r>
              <a:rPr lang="en-US" sz="1600" dirty="0" smtClean="0"/>
              <a:t>Daniel, Ezekiel &amp; Jeremiah were commissioned to reveal Heaven’s purpose to men and to elicit cooperation with it.  This divine plan was in the “best interest” of God’s people, even if they didn’t think so!</a:t>
            </a:r>
          </a:p>
          <a:p>
            <a:pPr eaLnBrk="1" hangingPunct="1"/>
            <a:r>
              <a:rPr lang="en-US" sz="1600" b="1" u="sng" dirty="0" smtClean="0">
                <a:solidFill>
                  <a:srgbClr val="FF0000"/>
                </a:solidFill>
              </a:rPr>
              <a:t>1c</a:t>
            </a:r>
            <a:r>
              <a:rPr lang="en-US" sz="1600" dirty="0" smtClean="0"/>
              <a:t>  Daniel … was: </a:t>
            </a:r>
            <a:r>
              <a:rPr lang="en-US" sz="1400" b="1" dirty="0" smtClean="0"/>
              <a:t>Exiled  to Babylon in 606 BC – He was Heaven’s ordained ambassador to the court of the king – to make known God’s divine will – and -- secure cooperation on behalf of God’s people.  </a:t>
            </a:r>
            <a:r>
              <a:rPr lang="en-US" sz="1400" dirty="0" smtClean="0"/>
              <a:t>It was quite a huge task!</a:t>
            </a:r>
          </a:p>
          <a:p>
            <a:pPr eaLnBrk="1" hangingPunct="1"/>
            <a:endParaRPr lang="en-US" sz="800" dirty="0" smtClean="0"/>
          </a:p>
          <a:p>
            <a:pPr eaLnBrk="1" hangingPunct="1"/>
            <a:r>
              <a:rPr lang="en-US" sz="1600" b="1" u="sng" dirty="0" smtClean="0">
                <a:solidFill>
                  <a:srgbClr val="FF0000"/>
                </a:solidFill>
              </a:rPr>
              <a:t>2c</a:t>
            </a:r>
            <a:r>
              <a:rPr lang="en-US" sz="1600" dirty="0" smtClean="0"/>
              <a:t>  Ezekiel … was:</a:t>
            </a:r>
            <a:r>
              <a:rPr lang="en-US" sz="1050" dirty="0" smtClean="0"/>
              <a:t>  </a:t>
            </a:r>
            <a:r>
              <a:rPr lang="en-US" sz="1600" b="1" dirty="0" smtClean="0"/>
              <a:t>Exiled to Babylon in 597 BC – </a:t>
            </a:r>
            <a:r>
              <a:rPr lang="en-US" sz="1600" dirty="0" smtClean="0"/>
              <a:t>almost 10 years after Daniel</a:t>
            </a:r>
            <a:r>
              <a:rPr lang="en-US" sz="1600" b="1" dirty="0" smtClean="0"/>
              <a:t>.  He had the same message as Jeremiah, but for those already in Babylonian captivity.</a:t>
            </a:r>
          </a:p>
          <a:p>
            <a:pPr eaLnBrk="1" hangingPunct="1"/>
            <a:endParaRPr lang="en-US" sz="700" dirty="0" smtClean="0"/>
          </a:p>
          <a:p>
            <a:pPr eaLnBrk="1" hangingPunct="1"/>
            <a:r>
              <a:rPr lang="en-US" sz="1600" b="1" u="sng" dirty="0" smtClean="0">
                <a:solidFill>
                  <a:srgbClr val="FF0000"/>
                </a:solidFill>
              </a:rPr>
              <a:t>3c</a:t>
            </a:r>
            <a:r>
              <a:rPr lang="en-US" sz="1600" dirty="0" smtClean="0"/>
              <a:t>   Jeremiah, known as the weeping prophet … </a:t>
            </a:r>
            <a:r>
              <a:rPr lang="en-US" sz="1600" b="1" dirty="0" smtClean="0"/>
              <a:t>Remained with the Jews who were left in Judea.  Remember, he eventually ended up  in Egypt</a:t>
            </a:r>
            <a:r>
              <a:rPr lang="en-US" sz="1050" b="1" dirty="0" smtClean="0"/>
              <a:t> – </a:t>
            </a:r>
            <a:r>
              <a:rPr lang="en-US" sz="1600" dirty="0" smtClean="0"/>
              <a:t>against his will and God’s will.  All 3 of these prophets had the same message… </a:t>
            </a:r>
          </a:p>
          <a:p>
            <a:pPr eaLnBrk="1" hangingPunct="1"/>
            <a:r>
              <a:rPr lang="en-US" sz="1600" b="1" u="sng" dirty="0" smtClean="0">
                <a:solidFill>
                  <a:srgbClr val="FF0000"/>
                </a:solidFill>
              </a:rPr>
              <a:t>4c</a:t>
            </a:r>
            <a:r>
              <a:rPr lang="en-US" sz="1600" dirty="0" smtClean="0"/>
              <a:t>   … “</a:t>
            </a:r>
            <a:r>
              <a:rPr lang="en-US" sz="1600" b="1" dirty="0" smtClean="0"/>
              <a:t>Accept your condition of exile.  You must submit to the king of Babylon for 70 years.”</a:t>
            </a:r>
            <a:endParaRPr lang="en-US" sz="1600" dirty="0" smtClean="0"/>
          </a:p>
          <a:p>
            <a:pPr eaLnBrk="1" hangingPunct="1"/>
            <a:endParaRPr lang="en-US" sz="700" dirty="0" smtClean="0"/>
          </a:p>
          <a:p>
            <a:pPr eaLnBrk="1" hangingPunct="1"/>
            <a:r>
              <a:rPr lang="en-US" sz="1600" dirty="0" smtClean="0"/>
              <a:t>And remember:  God’s people had to contend with false prophets that said they would never be carried off to Babylon.  We may have to contend with similar events in the near future.</a:t>
            </a:r>
          </a:p>
          <a:p>
            <a:pPr eaLnBrk="1" hangingPunct="1"/>
            <a:endParaRPr lang="en-US" sz="1400" dirty="0" smtClean="0"/>
          </a:p>
        </p:txBody>
      </p:sp>
      <p:sp>
        <p:nvSpPr>
          <p:cNvPr id="5" name="Date Placeholder 4"/>
          <p:cNvSpPr>
            <a:spLocks noGrp="1"/>
          </p:cNvSpPr>
          <p:nvPr>
            <p:ph type="dt" idx="10"/>
          </p:nvPr>
        </p:nvSpPr>
        <p:spPr/>
        <p:txBody>
          <a:bodyPr/>
          <a:lstStyle/>
          <a:p>
            <a:pPr>
              <a:defRPr/>
            </a:pPr>
            <a:fld id="{5332BE67-7B07-4F60-B107-9D910DA7327A}" type="datetime8">
              <a:rPr lang="en-US" smtClean="0"/>
              <a:pPr>
                <a:defRPr/>
              </a:pPr>
              <a:t>10/1/2020 9:50 PM</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05B00E0-1DF4-49B0-80D3-65EBC574F5DC}" type="slidenum">
              <a:rPr lang="en-US"/>
              <a:pPr/>
              <a:t>34</a:t>
            </a:fld>
            <a:endParaRPr lang="en-US"/>
          </a:p>
        </p:txBody>
      </p:sp>
      <p:sp>
        <p:nvSpPr>
          <p:cNvPr id="165891" name="Rectangle 2"/>
          <p:cNvSpPr>
            <a:spLocks noGrp="1" noRot="1" noChangeAspect="1" noChangeArrowheads="1" noTextEdit="1"/>
          </p:cNvSpPr>
          <p:nvPr>
            <p:ph type="sldImg"/>
          </p:nvPr>
        </p:nvSpPr>
        <p:spPr>
          <a:xfrm>
            <a:off x="1185863" y="228600"/>
            <a:ext cx="2713037" cy="2035175"/>
          </a:xfrm>
          <a:ln/>
        </p:spPr>
      </p:sp>
      <p:sp>
        <p:nvSpPr>
          <p:cNvPr id="165892" name="Rectangle 3"/>
          <p:cNvSpPr>
            <a:spLocks noGrp="1" noChangeArrowheads="1"/>
          </p:cNvSpPr>
          <p:nvPr>
            <p:ph type="body" idx="1"/>
          </p:nvPr>
        </p:nvSpPr>
        <p:spPr>
          <a:xfrm>
            <a:off x="457624" y="2362200"/>
            <a:ext cx="6095153" cy="6477451"/>
          </a:xfrm>
          <a:noFill/>
          <a:ln/>
        </p:spPr>
        <p:txBody>
          <a:bodyPr/>
          <a:lstStyle/>
          <a:p>
            <a:pPr eaLnBrk="1" hangingPunct="1">
              <a:lnSpc>
                <a:spcPct val="90000"/>
              </a:lnSpc>
            </a:pPr>
            <a:r>
              <a:rPr lang="en-US" sz="2000" dirty="0" smtClean="0"/>
              <a:t>Now, Daniel &amp; Ezekiel were Contemporaries in Babylon.</a:t>
            </a:r>
          </a:p>
          <a:p>
            <a:pPr eaLnBrk="1" hangingPunct="1">
              <a:lnSpc>
                <a:spcPct val="90000"/>
              </a:lnSpc>
            </a:pPr>
            <a:r>
              <a:rPr lang="en-US" sz="2000" dirty="0" smtClean="0"/>
              <a:t>If we put some facts in order, this will assist us in understanding this vision … </a:t>
            </a:r>
          </a:p>
          <a:p>
            <a:pPr eaLnBrk="1" hangingPunct="1">
              <a:lnSpc>
                <a:spcPct val="90000"/>
              </a:lnSpc>
            </a:pPr>
            <a:r>
              <a:rPr lang="en-US" sz="2000" dirty="0" smtClean="0"/>
              <a:t> We just mentioned that Daniel exiled in 606 BC</a:t>
            </a:r>
          </a:p>
          <a:p>
            <a:pPr eaLnBrk="1" hangingPunct="1">
              <a:lnSpc>
                <a:spcPct val="90000"/>
              </a:lnSpc>
            </a:pPr>
            <a:r>
              <a:rPr lang="en-US" sz="2000" dirty="0" smtClean="0"/>
              <a:t> Ezekiel followed in 597 BC</a:t>
            </a:r>
          </a:p>
          <a:p>
            <a:pPr eaLnBrk="1" hangingPunct="1">
              <a:lnSpc>
                <a:spcPct val="90000"/>
              </a:lnSpc>
            </a:pPr>
            <a:r>
              <a:rPr lang="en-US" sz="2000" b="1" u="sng" dirty="0" smtClean="0">
                <a:solidFill>
                  <a:srgbClr val="0000FF"/>
                </a:solidFill>
              </a:rPr>
              <a:t>1c</a:t>
            </a:r>
            <a:r>
              <a:rPr lang="en-US" sz="2000" dirty="0" smtClean="0"/>
              <a:t>   </a:t>
            </a:r>
            <a:r>
              <a:rPr lang="en-US" sz="2000" dirty="0" err="1" smtClean="0"/>
              <a:t>Eze</a:t>
            </a:r>
            <a:r>
              <a:rPr lang="en-US" sz="2000" dirty="0" smtClean="0"/>
              <a:t> 17 was written in approx 594 BC </a:t>
            </a:r>
            <a:r>
              <a:rPr lang="en-US" sz="2000" b="1" dirty="0" smtClean="0">
                <a:solidFill>
                  <a:srgbClr val="FF0000"/>
                </a:solidFill>
              </a:rPr>
              <a:t>(this chapter compares King </a:t>
            </a:r>
            <a:r>
              <a:rPr lang="en-US" sz="2000" b="1" dirty="0" err="1" smtClean="0">
                <a:solidFill>
                  <a:srgbClr val="FF0000"/>
                </a:solidFill>
              </a:rPr>
              <a:t>Jehoichin</a:t>
            </a:r>
            <a:r>
              <a:rPr lang="en-US" sz="2000" b="1" dirty="0" smtClean="0">
                <a:solidFill>
                  <a:srgbClr val="FF0000"/>
                </a:solidFill>
              </a:rPr>
              <a:t> to the “top of a cedar tree.”)</a:t>
            </a:r>
          </a:p>
          <a:p>
            <a:pPr eaLnBrk="1" hangingPunct="1">
              <a:lnSpc>
                <a:spcPct val="90000"/>
              </a:lnSpc>
            </a:pPr>
            <a:r>
              <a:rPr lang="en-US" sz="2000" dirty="0" smtClean="0"/>
              <a:t> </a:t>
            </a:r>
            <a:r>
              <a:rPr lang="en-US" sz="2000" dirty="0" err="1" smtClean="0"/>
              <a:t>Eze</a:t>
            </a:r>
            <a:r>
              <a:rPr lang="en-US" sz="2000" dirty="0" smtClean="0"/>
              <a:t> 31-32 was written approx 588 BC (here </a:t>
            </a:r>
            <a:r>
              <a:rPr lang="en-US" sz="2000" b="1" dirty="0" smtClean="0">
                <a:solidFill>
                  <a:srgbClr val="FF0000"/>
                </a:solidFill>
              </a:rPr>
              <a:t>Pharaoh of Egypt is compared to a “cedar tree in Lebanon</a:t>
            </a:r>
            <a:r>
              <a:rPr lang="en-US" sz="2000" dirty="0" smtClean="0"/>
              <a:t>.”) </a:t>
            </a:r>
          </a:p>
          <a:p>
            <a:pPr eaLnBrk="1" hangingPunct="1">
              <a:lnSpc>
                <a:spcPct val="90000"/>
              </a:lnSpc>
            </a:pPr>
            <a:r>
              <a:rPr lang="en-US" sz="2000" b="1" u="sng" dirty="0" smtClean="0">
                <a:solidFill>
                  <a:srgbClr val="0000FF"/>
                </a:solidFill>
              </a:rPr>
              <a:t>2c</a:t>
            </a:r>
            <a:r>
              <a:rPr lang="en-US" sz="2000" baseline="0" dirty="0" smtClean="0"/>
              <a:t>  </a:t>
            </a:r>
            <a:r>
              <a:rPr lang="en-US" sz="2000" dirty="0" smtClean="0"/>
              <a:t> 569 BC: is the approx date of Neb dream of the tree.  So, you can see that …</a:t>
            </a:r>
          </a:p>
          <a:p>
            <a:pPr eaLnBrk="1" hangingPunct="1">
              <a:lnSpc>
                <a:spcPct val="90000"/>
              </a:lnSpc>
            </a:pPr>
            <a:r>
              <a:rPr lang="en-US" sz="2000" dirty="0" smtClean="0"/>
              <a:t> </a:t>
            </a:r>
            <a:r>
              <a:rPr lang="en-US" sz="2000" b="1" dirty="0" smtClean="0">
                <a:solidFill>
                  <a:srgbClr val="FF0000"/>
                </a:solidFill>
              </a:rPr>
              <a:t>Daniel had access to Ezekiel’s prophecies about 20 years in advance of the king Neb’s dream.  </a:t>
            </a:r>
          </a:p>
          <a:p>
            <a:pPr eaLnBrk="1" hangingPunct="1">
              <a:lnSpc>
                <a:spcPct val="90000"/>
              </a:lnSpc>
            </a:pPr>
            <a:r>
              <a:rPr lang="en-US" sz="2000" dirty="0" smtClean="0"/>
              <a:t>But, what does that mean?  Let’s take a closer look at Ezekiel’s prophecies.</a:t>
            </a:r>
          </a:p>
        </p:txBody>
      </p:sp>
      <p:sp>
        <p:nvSpPr>
          <p:cNvPr id="5" name="Date Placeholder 4"/>
          <p:cNvSpPr>
            <a:spLocks noGrp="1"/>
          </p:cNvSpPr>
          <p:nvPr>
            <p:ph type="dt" idx="10"/>
          </p:nvPr>
        </p:nvSpPr>
        <p:spPr/>
        <p:txBody>
          <a:bodyPr/>
          <a:lstStyle/>
          <a:p>
            <a:pPr>
              <a:defRPr/>
            </a:pPr>
            <a:fld id="{166712FA-FDEE-4B48-A46E-D8185D20650A}" type="datetime8">
              <a:rPr lang="en-US" smtClean="0"/>
              <a:pPr>
                <a:defRPr/>
              </a:pPr>
              <a:t>10/1/2020 9:50 PM</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A63581-9736-48BC-B7FE-139CD400DBF0}" type="slidenum">
              <a:rPr lang="en-US"/>
              <a:pPr/>
              <a:t>35</a:t>
            </a:fld>
            <a:endParaRPr lang="en-US"/>
          </a:p>
        </p:txBody>
      </p:sp>
      <p:sp>
        <p:nvSpPr>
          <p:cNvPr id="166915" name="Rectangle 2"/>
          <p:cNvSpPr>
            <a:spLocks noGrp="1" noRot="1" noChangeAspect="1" noChangeArrowheads="1" noTextEdit="1"/>
          </p:cNvSpPr>
          <p:nvPr>
            <p:ph type="sldImg"/>
          </p:nvPr>
        </p:nvSpPr>
        <p:spPr>
          <a:xfrm>
            <a:off x="1185863" y="247650"/>
            <a:ext cx="3124200" cy="2343150"/>
          </a:xfrm>
          <a:ln/>
        </p:spPr>
      </p:sp>
      <p:sp>
        <p:nvSpPr>
          <p:cNvPr id="374787" name="Rectangle 3"/>
          <p:cNvSpPr>
            <a:spLocks noGrp="1" noChangeArrowheads="1"/>
          </p:cNvSpPr>
          <p:nvPr>
            <p:ph type="body" idx="1"/>
          </p:nvPr>
        </p:nvSpPr>
        <p:spPr>
          <a:xfrm>
            <a:off x="381354" y="2514837"/>
            <a:ext cx="6247694" cy="6857763"/>
          </a:xfrm>
        </p:spPr>
        <p:txBody>
          <a:bodyPr/>
          <a:lstStyle/>
          <a:p>
            <a:pPr eaLnBrk="1" hangingPunct="1">
              <a:defRPr/>
            </a:pPr>
            <a:r>
              <a:rPr lang="en-US" sz="1800" dirty="0" smtClean="0"/>
              <a:t>Many years previous to the Babylonian captivity, Ezekiel was instructed to give prophecies concerning Assyria and Egypt.  These two nations were compared to “trees.”  </a:t>
            </a:r>
          </a:p>
          <a:p>
            <a:pPr eaLnBrk="1" hangingPunct="1">
              <a:defRPr/>
            </a:pPr>
            <a:r>
              <a:rPr lang="en-US" sz="1800" dirty="0" smtClean="0"/>
              <a:t>Let’s look at some prophetic facts:  </a:t>
            </a:r>
          </a:p>
          <a:p>
            <a:pPr eaLnBrk="1" hangingPunct="1">
              <a:defRPr/>
            </a:pPr>
            <a:r>
              <a:rPr lang="en-US" sz="1800" b="1" u="sng" dirty="0" smtClean="0">
                <a:solidFill>
                  <a:srgbClr val="0000FF"/>
                </a:solidFill>
              </a:rPr>
              <a:t>1c</a:t>
            </a:r>
            <a:r>
              <a:rPr lang="en-US" sz="1800" dirty="0" smtClean="0"/>
              <a:t>  </a:t>
            </a:r>
            <a:r>
              <a:rPr lang="en-US" sz="1800" b="1" u="sng" dirty="0" smtClean="0"/>
              <a:t>First prophetic Fact</a:t>
            </a:r>
            <a:r>
              <a:rPr lang="en-US" sz="1800" dirty="0" smtClean="0"/>
              <a:t>:  </a:t>
            </a:r>
            <a:r>
              <a:rPr lang="en-US" sz="1600" dirty="0" smtClean="0"/>
              <a:t>Assyria had at one time surpassed Egypt  in power and prominence.   But, it had not been able to escape divine destruction</a:t>
            </a:r>
            <a:r>
              <a:rPr lang="en-US" sz="1800" dirty="0" smtClean="0"/>
              <a:t>.</a:t>
            </a:r>
            <a:r>
              <a:rPr lang="en-US" sz="1800" dirty="0" smtClean="0">
                <a:solidFill>
                  <a:srgbClr val="FF0000"/>
                </a:solidFill>
              </a:rPr>
              <a:t>  Remember Sennacherib, the Assyrian leader, not only reproached and blasphemed God, but he also threatened Israel with destruction.  At that point it was only a short time when the angel of the Lord struck dead 185,000 men of his army in one night.  He ended up returning with a shamed face to his own land.  </a:t>
            </a:r>
            <a:r>
              <a:rPr lang="en-US" sz="1400" dirty="0" smtClean="0">
                <a:solidFill>
                  <a:srgbClr val="FF0000"/>
                </a:solidFill>
              </a:rPr>
              <a:t>2 Kings 19:35; 2 </a:t>
            </a:r>
            <a:r>
              <a:rPr lang="en-US" sz="1400" dirty="0" err="1" smtClean="0">
                <a:solidFill>
                  <a:srgbClr val="FF0000"/>
                </a:solidFill>
              </a:rPr>
              <a:t>Chron</a:t>
            </a:r>
            <a:r>
              <a:rPr lang="en-US" sz="1400" dirty="0" smtClean="0">
                <a:solidFill>
                  <a:srgbClr val="FF0000"/>
                </a:solidFill>
              </a:rPr>
              <a:t> 32:21  GC 512 (Nov 11/10)</a:t>
            </a:r>
            <a:endParaRPr lang="en-US" sz="1800" dirty="0" smtClean="0"/>
          </a:p>
          <a:p>
            <a:pPr eaLnBrk="1" hangingPunct="1">
              <a:defRPr/>
            </a:pPr>
            <a:r>
              <a:rPr lang="en-US" sz="1800" b="1" u="sng" dirty="0" smtClean="0">
                <a:solidFill>
                  <a:srgbClr val="0000FF"/>
                </a:solidFill>
              </a:rPr>
              <a:t>2c</a:t>
            </a:r>
            <a:r>
              <a:rPr lang="en-US" sz="1800" dirty="0" smtClean="0"/>
              <a:t>  Ezekiel’s chapters warn the Pharaoh of Egypt that his fate would be the same as the Assyrian nation, </a:t>
            </a:r>
            <a:r>
              <a:rPr lang="en-US" sz="1800" u="sng" dirty="0" smtClean="0">
                <a:effectLst>
                  <a:outerShdw blurRad="38100" dist="38100" dir="2700000" algn="tl">
                    <a:srgbClr val="C0C0C0"/>
                  </a:outerShdw>
                </a:effectLst>
              </a:rPr>
              <a:t>if</a:t>
            </a:r>
            <a:r>
              <a:rPr lang="en-US" sz="1800" dirty="0" smtClean="0"/>
              <a:t> he did not change his ways. </a:t>
            </a:r>
          </a:p>
          <a:p>
            <a:pPr eaLnBrk="1" hangingPunct="1">
              <a:defRPr/>
            </a:pPr>
            <a:r>
              <a:rPr lang="en-US" sz="1800" b="1" u="sng" dirty="0" smtClean="0">
                <a:solidFill>
                  <a:srgbClr val="0000FF"/>
                </a:solidFill>
              </a:rPr>
              <a:t>3c</a:t>
            </a:r>
            <a:r>
              <a:rPr lang="en-US" sz="1800" dirty="0" smtClean="0"/>
              <a:t>  YES -- Many decades before, Ezekiel had already predicted the fate of Egypt’s Pharaoh, comparing him to a tree.  Let’s read what he wrote:  </a:t>
            </a:r>
            <a:r>
              <a:rPr lang="en-US" sz="1600" dirty="0" smtClean="0"/>
              <a:t>Yet you too [Pharaoh], will be </a:t>
            </a:r>
            <a:r>
              <a:rPr lang="en-US" sz="1600" u="sng" dirty="0" smtClean="0">
                <a:effectLst>
                  <a:outerShdw blurRad="38100" dist="38100" dir="2700000" algn="tl">
                    <a:srgbClr val="C0C0C0"/>
                  </a:outerShdw>
                </a:effectLst>
              </a:rPr>
              <a:t>brought down with the trees</a:t>
            </a:r>
            <a:r>
              <a:rPr lang="en-US" sz="1600" dirty="0" smtClean="0"/>
              <a:t> …  to the earth below; you will lie among … those killed by the sword.  This is what the Sovereign Lord says [to Pharaoh]:  “The sword of the king of Babylon will come against you.”</a:t>
            </a:r>
            <a:endParaRPr lang="en-US" sz="1800" dirty="0" smtClean="0"/>
          </a:p>
        </p:txBody>
      </p:sp>
      <p:sp>
        <p:nvSpPr>
          <p:cNvPr id="5" name="Date Placeholder 4"/>
          <p:cNvSpPr>
            <a:spLocks noGrp="1"/>
          </p:cNvSpPr>
          <p:nvPr>
            <p:ph type="dt" idx="10"/>
          </p:nvPr>
        </p:nvSpPr>
        <p:spPr/>
        <p:txBody>
          <a:bodyPr/>
          <a:lstStyle/>
          <a:p>
            <a:pPr>
              <a:defRPr/>
            </a:pPr>
            <a:fld id="{94DA4ED2-25C6-4D90-8310-7F2A932EA30E}" type="datetime8">
              <a:rPr lang="en-US" smtClean="0"/>
              <a:pPr>
                <a:defRPr/>
              </a:pPr>
              <a:t>10/1/2020 9:50 PM</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C9E8C07-72A4-4CAC-8F71-F73D79BED8F1}" type="slidenum">
              <a:rPr lang="en-US"/>
              <a:pPr/>
              <a:t>36</a:t>
            </a:fld>
            <a:endParaRPr lang="en-US"/>
          </a:p>
        </p:txBody>
      </p:sp>
      <p:sp>
        <p:nvSpPr>
          <p:cNvPr id="167939" name="Rectangle 2"/>
          <p:cNvSpPr>
            <a:spLocks noGrp="1" noRot="1" noChangeAspect="1" noChangeArrowheads="1" noTextEdit="1"/>
          </p:cNvSpPr>
          <p:nvPr>
            <p:ph type="sldImg"/>
          </p:nvPr>
        </p:nvSpPr>
        <p:spPr>
          <a:xfrm>
            <a:off x="1185863" y="479425"/>
            <a:ext cx="2916237" cy="2187575"/>
          </a:xfrm>
          <a:ln/>
        </p:spPr>
      </p:sp>
      <p:sp>
        <p:nvSpPr>
          <p:cNvPr id="376835" name="Rectangle 3"/>
          <p:cNvSpPr>
            <a:spLocks noGrp="1" noChangeArrowheads="1"/>
          </p:cNvSpPr>
          <p:nvPr>
            <p:ph type="body" idx="1"/>
          </p:nvPr>
        </p:nvSpPr>
        <p:spPr>
          <a:xfrm>
            <a:off x="381354" y="2743200"/>
            <a:ext cx="6247694" cy="6172306"/>
          </a:xfrm>
        </p:spPr>
        <p:txBody>
          <a:bodyPr/>
          <a:lstStyle/>
          <a:p>
            <a:pPr eaLnBrk="1" hangingPunct="1">
              <a:defRPr/>
            </a:pPr>
            <a:r>
              <a:rPr lang="en-US" sz="2000" b="1" dirty="0" smtClean="0">
                <a:solidFill>
                  <a:srgbClr val="FF0000"/>
                </a:solidFill>
              </a:rPr>
              <a:t>  What was Ezekiel’s prophetic warning:  </a:t>
            </a:r>
            <a:r>
              <a:rPr lang="en-US" sz="1800" dirty="0" smtClean="0"/>
              <a:t>Pharaoh was reminded of Assyria’s fate.  </a:t>
            </a:r>
            <a:r>
              <a:rPr lang="en-US" sz="1800" u="sng" dirty="0" smtClean="0">
                <a:effectLst>
                  <a:outerShdw blurRad="38100" dist="38100" dir="2700000" algn="tl">
                    <a:srgbClr val="C0C0C0"/>
                  </a:outerShdw>
                </a:effectLst>
              </a:rPr>
              <a:t>IF</a:t>
            </a:r>
            <a:r>
              <a:rPr lang="en-US" sz="1800" dirty="0" smtClean="0"/>
              <a:t> Egypt does not turn from its   wicked ways, judgment will come against her, just as it had against Assyria. </a:t>
            </a:r>
            <a:endParaRPr lang="en-US" sz="2000" dirty="0" smtClean="0"/>
          </a:p>
          <a:p>
            <a:pPr eaLnBrk="1" hangingPunct="1">
              <a:defRPr/>
            </a:pPr>
            <a:endParaRPr lang="en-US" sz="500" dirty="0" smtClean="0"/>
          </a:p>
          <a:p>
            <a:pPr eaLnBrk="1" hangingPunct="1">
              <a:defRPr/>
            </a:pPr>
            <a:r>
              <a:rPr lang="en-US" sz="2000" b="1" u="sng" dirty="0" smtClean="0">
                <a:solidFill>
                  <a:srgbClr val="0000FF"/>
                </a:solidFill>
              </a:rPr>
              <a:t>1c</a:t>
            </a:r>
            <a:r>
              <a:rPr lang="en-US" sz="2000" dirty="0" smtClean="0"/>
              <a:t>  </a:t>
            </a:r>
            <a:r>
              <a:rPr lang="en-US" sz="2000" b="1" dirty="0" smtClean="0">
                <a:solidFill>
                  <a:srgbClr val="FF0000"/>
                </a:solidFill>
              </a:rPr>
              <a:t>And, what was the historical fulfillment:</a:t>
            </a:r>
            <a:r>
              <a:rPr lang="en-US" sz="2000" dirty="0" smtClean="0"/>
              <a:t>  Once Egypt came under Babylonian rule, she never achieved her former glorious status in the world. </a:t>
            </a:r>
          </a:p>
          <a:p>
            <a:pPr eaLnBrk="1" hangingPunct="1">
              <a:defRPr/>
            </a:pPr>
            <a:r>
              <a:rPr lang="en-US" sz="2000" dirty="0" smtClean="0"/>
              <a:t>--</a:t>
            </a:r>
            <a:r>
              <a:rPr lang="en-US" sz="2000" b="1" dirty="0" smtClean="0">
                <a:solidFill>
                  <a:srgbClr val="FF0000"/>
                </a:solidFill>
              </a:rPr>
              <a:t>The description of Ezekiel’s prophetic tree’s is very similar to the vision given to King Nebuchadnezzar in Daniel 4, isn’t it?</a:t>
            </a:r>
          </a:p>
          <a:p>
            <a:pPr eaLnBrk="1" hangingPunct="1">
              <a:defRPr/>
            </a:pPr>
            <a:endParaRPr lang="en-US" sz="500" dirty="0" smtClean="0"/>
          </a:p>
          <a:p>
            <a:pPr eaLnBrk="1" hangingPunct="1">
              <a:defRPr/>
            </a:pPr>
            <a:r>
              <a:rPr lang="en-US" sz="2000" b="1" u="sng" dirty="0" smtClean="0"/>
              <a:t>2c</a:t>
            </a:r>
            <a:r>
              <a:rPr lang="en-US" sz="2000" dirty="0" smtClean="0"/>
              <a:t>  Daniel witnessed this fulfillment of prophecy.  </a:t>
            </a:r>
          </a:p>
          <a:p>
            <a:pPr eaLnBrk="1" hangingPunct="1">
              <a:defRPr/>
            </a:pPr>
            <a:r>
              <a:rPr lang="en-US" sz="2000" b="1" dirty="0" smtClean="0">
                <a:solidFill>
                  <a:srgbClr val="FF0000"/>
                </a:solidFill>
              </a:rPr>
              <a:t>Is it any wonder he knew </a:t>
            </a:r>
            <a:r>
              <a:rPr lang="en-US" sz="2000" b="1" u="sng" dirty="0" smtClean="0">
                <a:solidFill>
                  <a:srgbClr val="FF0000"/>
                </a:solidFill>
              </a:rPr>
              <a:t>exactly</a:t>
            </a:r>
            <a:r>
              <a:rPr lang="en-US" sz="2000" b="1" dirty="0" smtClean="0">
                <a:solidFill>
                  <a:srgbClr val="FF0000"/>
                </a:solidFill>
              </a:rPr>
              <a:t> what King Nebuchadnezzar’s dream meant?</a:t>
            </a:r>
          </a:p>
          <a:p>
            <a:pPr eaLnBrk="1" hangingPunct="1">
              <a:defRPr/>
            </a:pPr>
            <a:endParaRPr lang="en-US" sz="2000" dirty="0" smtClean="0"/>
          </a:p>
        </p:txBody>
      </p:sp>
      <p:sp>
        <p:nvSpPr>
          <p:cNvPr id="5" name="Date Placeholder 4"/>
          <p:cNvSpPr>
            <a:spLocks noGrp="1"/>
          </p:cNvSpPr>
          <p:nvPr>
            <p:ph type="dt" idx="10"/>
          </p:nvPr>
        </p:nvSpPr>
        <p:spPr/>
        <p:txBody>
          <a:bodyPr/>
          <a:lstStyle/>
          <a:p>
            <a:pPr>
              <a:defRPr/>
            </a:pPr>
            <a:fld id="{8F725795-BA1C-4535-BA00-EF6382BB5C40}" type="datetime8">
              <a:rPr lang="en-US" smtClean="0"/>
              <a:pPr>
                <a:defRPr/>
              </a:pPr>
              <a:t>10/1/2020 9:50 PM</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D071FF4-ED31-4434-ACFE-ACF6BE433483}" type="slidenum">
              <a:rPr lang="en-US"/>
              <a:pPr/>
              <a:t>37</a:t>
            </a:fld>
            <a:endParaRPr lang="en-US"/>
          </a:p>
        </p:txBody>
      </p:sp>
      <p:sp>
        <p:nvSpPr>
          <p:cNvPr id="168963" name="Rectangle 2"/>
          <p:cNvSpPr>
            <a:spLocks noGrp="1" noRot="1" noChangeAspect="1" noChangeArrowheads="1" noTextEdit="1"/>
          </p:cNvSpPr>
          <p:nvPr>
            <p:ph type="sldImg"/>
          </p:nvPr>
        </p:nvSpPr>
        <p:spPr>
          <a:xfrm>
            <a:off x="1185863" y="696913"/>
            <a:ext cx="3081337" cy="2311400"/>
          </a:xfrm>
          <a:ln/>
        </p:spPr>
      </p:sp>
      <p:sp>
        <p:nvSpPr>
          <p:cNvPr id="168964" name="Rectangle 3"/>
          <p:cNvSpPr>
            <a:spLocks noGrp="1" noChangeArrowheads="1"/>
          </p:cNvSpPr>
          <p:nvPr>
            <p:ph type="body" idx="1"/>
          </p:nvPr>
        </p:nvSpPr>
        <p:spPr>
          <a:xfrm>
            <a:off x="381354" y="3200400"/>
            <a:ext cx="6247694" cy="5715106"/>
          </a:xfrm>
          <a:noFill/>
          <a:ln/>
        </p:spPr>
        <p:txBody>
          <a:bodyPr/>
          <a:lstStyle/>
          <a:p>
            <a:pPr eaLnBrk="1" hangingPunct="1"/>
            <a:r>
              <a:rPr lang="en-US" sz="2000" dirty="0" smtClean="0"/>
              <a:t>Remember – at the time King Nebuchadnezzar had this dream of the tree being cut down:  Daniel </a:t>
            </a:r>
            <a:r>
              <a:rPr lang="en-US" sz="2000" b="1" i="1" u="sng" dirty="0" smtClean="0"/>
              <a:t>already had access to Ezekiel’s prophecies for over 20 years</a:t>
            </a:r>
            <a:r>
              <a:rPr lang="en-US" sz="2000" dirty="0" smtClean="0"/>
              <a:t>!</a:t>
            </a:r>
          </a:p>
          <a:p>
            <a:pPr eaLnBrk="1" hangingPunct="1"/>
            <a:r>
              <a:rPr lang="en-US" sz="2000" b="1" u="sng" dirty="0" smtClean="0">
                <a:solidFill>
                  <a:srgbClr val="0000FF"/>
                </a:solidFill>
              </a:rPr>
              <a:t>1c</a:t>
            </a:r>
            <a:r>
              <a:rPr lang="en-US" sz="2000" dirty="0" smtClean="0"/>
              <a:t>  The fulfillment of </a:t>
            </a:r>
            <a:r>
              <a:rPr lang="en-US" sz="2000" b="1" u="sng" dirty="0" smtClean="0"/>
              <a:t>Ezekiel’s</a:t>
            </a:r>
            <a:r>
              <a:rPr lang="en-US" sz="2000" dirty="0" smtClean="0"/>
              <a:t> prophecies also provided the interpretation for the dream of King Nebuchadnezzar.</a:t>
            </a:r>
          </a:p>
          <a:p>
            <a:pPr eaLnBrk="1" hangingPunct="1"/>
            <a:r>
              <a:rPr lang="en-US" sz="2000" b="1" u="sng" dirty="0" smtClean="0">
                <a:solidFill>
                  <a:srgbClr val="0000FF"/>
                </a:solidFill>
              </a:rPr>
              <a:t>2c</a:t>
            </a:r>
            <a:r>
              <a:rPr lang="en-US" sz="2000" dirty="0" smtClean="0"/>
              <a:t>  Daniel </a:t>
            </a:r>
            <a:r>
              <a:rPr lang="en-US" sz="2000" u="sng" dirty="0" smtClean="0"/>
              <a:t>immediately</a:t>
            </a:r>
            <a:r>
              <a:rPr lang="en-US" sz="2000" dirty="0" smtClean="0"/>
              <a:t> knew what the dream meant.</a:t>
            </a:r>
          </a:p>
          <a:p>
            <a:pPr eaLnBrk="1" hangingPunct="1"/>
            <a:r>
              <a:rPr lang="en-US" sz="2000" b="1" u="sng" dirty="0" smtClean="0">
                <a:solidFill>
                  <a:srgbClr val="0000FF"/>
                </a:solidFill>
              </a:rPr>
              <a:t>3c</a:t>
            </a:r>
            <a:r>
              <a:rPr lang="en-US" sz="2000" dirty="0" smtClean="0"/>
              <a:t> However:  Daniel … was astonished for one hour, and his thoughts troubled him. – we find that in Dan 4:19 … </a:t>
            </a:r>
          </a:p>
          <a:p>
            <a:pPr eaLnBrk="1" hangingPunct="1"/>
            <a:r>
              <a:rPr lang="en-US" sz="2000" b="1" u="sng" dirty="0" smtClean="0">
                <a:solidFill>
                  <a:srgbClr val="0000FF"/>
                </a:solidFill>
              </a:rPr>
              <a:t>4c</a:t>
            </a:r>
            <a:r>
              <a:rPr lang="en-US" sz="2000" dirty="0" smtClean="0"/>
              <a:t>  The Strong’s definition of “</a:t>
            </a:r>
            <a:r>
              <a:rPr lang="en-US" sz="2000" dirty="0" err="1" smtClean="0"/>
              <a:t>astonied</a:t>
            </a:r>
            <a:r>
              <a:rPr lang="en-US" sz="2000" dirty="0" smtClean="0"/>
              <a:t>” is “to be stunned; amazed; overwhelmed.” </a:t>
            </a:r>
          </a:p>
          <a:p>
            <a:pPr eaLnBrk="1" hangingPunct="1"/>
            <a:r>
              <a:rPr lang="en-US" sz="2000" b="1" dirty="0" smtClean="0">
                <a:solidFill>
                  <a:srgbClr val="FF0000"/>
                </a:solidFill>
              </a:rPr>
              <a:t>Daniel knew very well what the dream meant, he just didn’t want to be the one to give the bad news to the king.  Would you?</a:t>
            </a:r>
          </a:p>
        </p:txBody>
      </p:sp>
      <p:sp>
        <p:nvSpPr>
          <p:cNvPr id="5" name="Date Placeholder 4"/>
          <p:cNvSpPr>
            <a:spLocks noGrp="1"/>
          </p:cNvSpPr>
          <p:nvPr>
            <p:ph type="dt" idx="10"/>
          </p:nvPr>
        </p:nvSpPr>
        <p:spPr/>
        <p:txBody>
          <a:bodyPr/>
          <a:lstStyle/>
          <a:p>
            <a:pPr>
              <a:defRPr/>
            </a:pPr>
            <a:fld id="{D1DE3174-81D5-4871-B7B1-585A5A9370B3}" type="datetime8">
              <a:rPr lang="en-US" smtClean="0"/>
              <a:pPr>
                <a:defRPr/>
              </a:pPr>
              <a:t>10/1/2020 9:50 PM</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412334B-C20F-4D15-A56B-42EF8BC5187B}" type="slidenum">
              <a:rPr lang="en-US"/>
              <a:pPr/>
              <a:t>38</a:t>
            </a:fld>
            <a:endParaRPr lang="en-US"/>
          </a:p>
        </p:txBody>
      </p:sp>
      <p:sp>
        <p:nvSpPr>
          <p:cNvPr id="169987" name="Rectangle 2"/>
          <p:cNvSpPr>
            <a:spLocks noGrp="1" noRot="1" noChangeAspect="1" noChangeArrowheads="1" noTextEdit="1"/>
          </p:cNvSpPr>
          <p:nvPr>
            <p:ph type="sldImg"/>
          </p:nvPr>
        </p:nvSpPr>
        <p:spPr>
          <a:xfrm>
            <a:off x="1185863" y="696913"/>
            <a:ext cx="2700337" cy="2025650"/>
          </a:xfrm>
          <a:ln/>
        </p:spPr>
      </p:sp>
      <p:sp>
        <p:nvSpPr>
          <p:cNvPr id="169988" name="Rectangle 3"/>
          <p:cNvSpPr>
            <a:spLocks noGrp="1" noChangeArrowheads="1"/>
          </p:cNvSpPr>
          <p:nvPr>
            <p:ph type="body" idx="1"/>
          </p:nvPr>
        </p:nvSpPr>
        <p:spPr>
          <a:xfrm>
            <a:off x="381000" y="2971800"/>
            <a:ext cx="6248400" cy="6096000"/>
          </a:xfrm>
          <a:noFill/>
          <a:ln/>
        </p:spPr>
        <p:txBody>
          <a:bodyPr/>
          <a:lstStyle/>
          <a:p>
            <a:pPr eaLnBrk="1" hangingPunct="1">
              <a:lnSpc>
                <a:spcPct val="90000"/>
              </a:lnSpc>
            </a:pPr>
            <a:r>
              <a:rPr lang="en-US" sz="1800" b="1" dirty="0" smtClean="0">
                <a:solidFill>
                  <a:srgbClr val="FF0000"/>
                </a:solidFill>
              </a:rPr>
              <a:t>When the king relayed the dream, why was Daniel was so stunned for one literal hour?</a:t>
            </a:r>
          </a:p>
          <a:p>
            <a:pPr eaLnBrk="1" hangingPunct="1">
              <a:lnSpc>
                <a:spcPct val="90000"/>
              </a:lnSpc>
            </a:pPr>
            <a:r>
              <a:rPr lang="en-US" sz="1800" b="1" u="sng" dirty="0" smtClean="0">
                <a:solidFill>
                  <a:srgbClr val="0000FF"/>
                </a:solidFill>
              </a:rPr>
              <a:t>1c</a:t>
            </a:r>
            <a:r>
              <a:rPr lang="en-US" sz="1800" b="1" dirty="0" smtClean="0"/>
              <a:t>  </a:t>
            </a:r>
            <a:r>
              <a:rPr lang="en-US" sz="1800" dirty="0" smtClean="0">
                <a:solidFill>
                  <a:srgbClr val="FF0000"/>
                </a:solidFill>
              </a:rPr>
              <a:t>We read:  </a:t>
            </a:r>
            <a:r>
              <a:rPr lang="en-US" sz="1800" b="0" dirty="0" smtClean="0"/>
              <a:t>He was so fixed in thought and profound silence about the meaning of this dream, UNTIL the king addressed  him. </a:t>
            </a:r>
          </a:p>
          <a:p>
            <a:pPr eaLnBrk="1" hangingPunct="1">
              <a:lnSpc>
                <a:spcPct val="90000"/>
              </a:lnSpc>
            </a:pPr>
            <a:r>
              <a:rPr lang="en-US" sz="1800" b="0" dirty="0" smtClean="0"/>
              <a:t>  </a:t>
            </a:r>
            <a:r>
              <a:rPr lang="en-US" sz="1800" b="1" dirty="0" smtClean="0">
                <a:solidFill>
                  <a:srgbClr val="FF0000"/>
                </a:solidFill>
              </a:rPr>
              <a:t>Because Daniel was well acquainted with Ezekiel’s prophecies (comparing kings and pharaoh’s to trees), he immediately knew </a:t>
            </a:r>
            <a:r>
              <a:rPr lang="en-US" sz="1800" b="1" u="none" dirty="0" smtClean="0">
                <a:solidFill>
                  <a:srgbClr val="FF0000"/>
                </a:solidFill>
              </a:rPr>
              <a:t>the</a:t>
            </a:r>
            <a:r>
              <a:rPr lang="en-US" sz="1800" b="1" dirty="0" smtClean="0">
                <a:solidFill>
                  <a:srgbClr val="FF0000"/>
                </a:solidFill>
              </a:rPr>
              <a:t> fearful consequences of this dream concerning King Neb. </a:t>
            </a:r>
          </a:p>
          <a:p>
            <a:pPr eaLnBrk="1" hangingPunct="1">
              <a:lnSpc>
                <a:spcPct val="90000"/>
              </a:lnSpc>
            </a:pPr>
            <a:r>
              <a:rPr lang="en-US" sz="1800" b="1" u="sng" dirty="0" smtClean="0">
                <a:solidFill>
                  <a:srgbClr val="0000FF"/>
                </a:solidFill>
              </a:rPr>
              <a:t>2c</a:t>
            </a:r>
            <a:r>
              <a:rPr lang="en-US" sz="1800" b="0" dirty="0" smtClean="0"/>
              <a:t>  Daniel also knew the danger of revealing bad news to the king ~ another death decree.  </a:t>
            </a:r>
            <a:r>
              <a:rPr lang="en-US" sz="1800" b="1" dirty="0" smtClean="0">
                <a:solidFill>
                  <a:srgbClr val="FF0000"/>
                </a:solidFill>
              </a:rPr>
              <a:t>(In those days you just didn’t do that!) </a:t>
            </a:r>
          </a:p>
          <a:p>
            <a:pPr eaLnBrk="1" hangingPunct="1">
              <a:lnSpc>
                <a:spcPct val="90000"/>
              </a:lnSpc>
            </a:pPr>
            <a:r>
              <a:rPr lang="en-US" sz="1800" b="0" dirty="0" smtClean="0"/>
              <a:t>  The king assured Daniel he was safe, no matter what, </a:t>
            </a:r>
            <a:r>
              <a:rPr lang="en-US" sz="1800" b="1" dirty="0" smtClean="0">
                <a:solidFill>
                  <a:srgbClr val="FF0000"/>
                </a:solidFill>
              </a:rPr>
              <a:t>because by this time he had a special regard for this captive Jew.</a:t>
            </a:r>
          </a:p>
          <a:p>
            <a:pPr eaLnBrk="1" hangingPunct="1">
              <a:lnSpc>
                <a:spcPct val="90000"/>
              </a:lnSpc>
            </a:pPr>
            <a:r>
              <a:rPr lang="en-US" sz="1800" b="1" u="sng" dirty="0" smtClean="0">
                <a:solidFill>
                  <a:srgbClr val="0000FF"/>
                </a:solidFill>
              </a:rPr>
              <a:t>3c</a:t>
            </a:r>
            <a:r>
              <a:rPr lang="en-US" sz="1800" b="0" dirty="0" smtClean="0"/>
              <a:t>  Out of courtesy and respect to the king, Daniel replied … “My Lord, the dream be to them that hate thee, and the interpretation to </a:t>
            </a:r>
            <a:r>
              <a:rPr lang="en-US" sz="1800" b="0" dirty="0" err="1" smtClean="0"/>
              <a:t>thine</a:t>
            </a:r>
            <a:r>
              <a:rPr lang="en-US" sz="1800" b="0" dirty="0" smtClean="0"/>
              <a:t> enemies.” </a:t>
            </a:r>
          </a:p>
          <a:p>
            <a:pPr eaLnBrk="1" hangingPunct="1">
              <a:lnSpc>
                <a:spcPct val="90000"/>
              </a:lnSpc>
            </a:pPr>
            <a:r>
              <a:rPr lang="en-US" sz="1800" b="0" dirty="0" smtClean="0"/>
              <a:t> </a:t>
            </a:r>
            <a:r>
              <a:rPr lang="en-US" sz="1800" b="1" dirty="0" smtClean="0">
                <a:solidFill>
                  <a:srgbClr val="FF0000"/>
                </a:solidFill>
              </a:rPr>
              <a:t>-- Now, let’s take a closer look at some of the </a:t>
            </a:r>
            <a:r>
              <a:rPr lang="en-US" sz="1800" b="1" dirty="0" err="1" smtClean="0">
                <a:solidFill>
                  <a:srgbClr val="FF0000"/>
                </a:solidFill>
              </a:rPr>
              <a:t>vs</a:t>
            </a:r>
            <a:r>
              <a:rPr lang="en-US" sz="1800" b="1" dirty="0" smtClean="0">
                <a:solidFill>
                  <a:srgbClr val="FF0000"/>
                </a:solidFill>
              </a:rPr>
              <a:t> in chapter 4 and see how Daniel understood the application for the king.</a:t>
            </a:r>
          </a:p>
          <a:p>
            <a:pPr eaLnBrk="1" hangingPunct="1">
              <a:lnSpc>
                <a:spcPct val="90000"/>
              </a:lnSpc>
            </a:pPr>
            <a:endParaRPr lang="en-US" sz="2900" dirty="0" smtClean="0"/>
          </a:p>
        </p:txBody>
      </p:sp>
      <p:sp>
        <p:nvSpPr>
          <p:cNvPr id="5" name="Date Placeholder 4"/>
          <p:cNvSpPr>
            <a:spLocks noGrp="1"/>
          </p:cNvSpPr>
          <p:nvPr>
            <p:ph type="dt" idx="10"/>
          </p:nvPr>
        </p:nvSpPr>
        <p:spPr/>
        <p:txBody>
          <a:bodyPr/>
          <a:lstStyle/>
          <a:p>
            <a:pPr>
              <a:defRPr/>
            </a:pPr>
            <a:fld id="{E67C166F-CE79-471B-85BB-575536A3C7BA}" type="datetime8">
              <a:rPr lang="en-US" smtClean="0"/>
              <a:pPr>
                <a:defRPr/>
              </a:pPr>
              <a:t>10/1/2020 9:50 PM</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C005D15-B5A0-4DBD-B992-44971DDAADE4}" type="slidenum">
              <a:rPr lang="en-US"/>
              <a:pPr/>
              <a:t>39</a:t>
            </a:fld>
            <a:endParaRPr lang="en-US"/>
          </a:p>
        </p:txBody>
      </p:sp>
      <p:sp>
        <p:nvSpPr>
          <p:cNvPr id="171011" name="Rectangle 2"/>
          <p:cNvSpPr>
            <a:spLocks noGrp="1" noRot="1" noChangeAspect="1" noChangeArrowheads="1" noTextEdit="1"/>
          </p:cNvSpPr>
          <p:nvPr>
            <p:ph type="sldImg"/>
          </p:nvPr>
        </p:nvSpPr>
        <p:spPr>
          <a:xfrm>
            <a:off x="1185863" y="479425"/>
            <a:ext cx="2776537" cy="2082800"/>
          </a:xfrm>
          <a:ln/>
        </p:spPr>
      </p:sp>
      <p:sp>
        <p:nvSpPr>
          <p:cNvPr id="382979" name="Rectangle 3"/>
          <p:cNvSpPr>
            <a:spLocks noGrp="1" noChangeArrowheads="1"/>
          </p:cNvSpPr>
          <p:nvPr>
            <p:ph type="body" idx="1"/>
          </p:nvPr>
        </p:nvSpPr>
        <p:spPr>
          <a:xfrm>
            <a:off x="381354" y="2590800"/>
            <a:ext cx="6247694" cy="6171962"/>
          </a:xfrm>
        </p:spPr>
        <p:txBody>
          <a:bodyPr/>
          <a:lstStyle/>
          <a:p>
            <a:pPr eaLnBrk="1" hangingPunct="1">
              <a:lnSpc>
                <a:spcPct val="90000"/>
              </a:lnSpc>
              <a:defRPr/>
            </a:pPr>
            <a:r>
              <a:rPr lang="en-US" sz="1600" dirty="0" smtClean="0"/>
              <a:t>Let’s start at verse 11 to see how it is applied to King Nebuchadnezzar:  We’ll look at a phrase at a time … </a:t>
            </a:r>
          </a:p>
          <a:p>
            <a:pPr eaLnBrk="1" hangingPunct="1">
              <a:lnSpc>
                <a:spcPct val="80000"/>
              </a:lnSpc>
              <a:spcAft>
                <a:spcPct val="25000"/>
              </a:spcAft>
              <a:defRPr/>
            </a:pPr>
            <a:r>
              <a:rPr lang="en-US" sz="1600" b="1" dirty="0" smtClean="0">
                <a:effectLst>
                  <a:outerShdw blurRad="38100" dist="38100" dir="2700000" algn="tl">
                    <a:srgbClr val="C0C0C0"/>
                  </a:outerShdw>
                </a:effectLst>
              </a:rPr>
              <a:t>--11a  The tree grew …</a:t>
            </a:r>
            <a:r>
              <a:rPr lang="en-US" sz="1600" dirty="0" smtClean="0">
                <a:effectLst>
                  <a:outerShdw blurRad="38100" dist="38100" dir="2700000" algn="tl">
                    <a:srgbClr val="C0C0C0"/>
                  </a:outerShdw>
                </a:effectLst>
              </a:rPr>
              <a:t> meaning …</a:t>
            </a:r>
          </a:p>
          <a:p>
            <a:pPr eaLnBrk="1" hangingPunct="1">
              <a:lnSpc>
                <a:spcPct val="80000"/>
              </a:lnSpc>
              <a:spcAft>
                <a:spcPct val="25000"/>
              </a:spcAft>
              <a:defRPr/>
            </a:pPr>
            <a:r>
              <a:rPr lang="en-US" sz="1600" b="1" u="sng" dirty="0" smtClean="0">
                <a:solidFill>
                  <a:srgbClr val="0000FF"/>
                </a:solidFill>
              </a:rPr>
              <a:t>1c</a:t>
            </a:r>
            <a:r>
              <a:rPr lang="en-US" sz="1600" dirty="0" smtClean="0">
                <a:effectLst>
                  <a:outerShdw blurRad="38100" dist="38100" dir="2700000" algn="tl">
                    <a:srgbClr val="C0C0C0"/>
                  </a:outerShdw>
                </a:effectLst>
              </a:rPr>
              <a:t>   </a:t>
            </a:r>
            <a:r>
              <a:rPr lang="en-US" sz="1600" dirty="0" smtClean="0"/>
              <a:t>Nebuchadnezzar’s kingdom was glorious; known to all ~ becoming more glorious over the years.  </a:t>
            </a:r>
            <a:r>
              <a:rPr lang="en-US" sz="1600" b="1" dirty="0" smtClean="0">
                <a:solidFill>
                  <a:srgbClr val="FF0000"/>
                </a:solidFill>
              </a:rPr>
              <a:t>Do any of you recall the hanging gardens that he built, considered to be one of the 7 wonders of the world? </a:t>
            </a:r>
          </a:p>
          <a:p>
            <a:pPr eaLnBrk="1" hangingPunct="1">
              <a:lnSpc>
                <a:spcPct val="80000"/>
              </a:lnSpc>
              <a:spcAft>
                <a:spcPct val="25000"/>
              </a:spcAft>
              <a:defRPr/>
            </a:pPr>
            <a:r>
              <a:rPr lang="en-US" sz="1600" dirty="0" smtClean="0">
                <a:effectLst>
                  <a:outerShdw blurRad="38100" dist="38100" dir="2700000" algn="tl">
                    <a:srgbClr val="C0C0C0"/>
                  </a:outerShdw>
                </a:effectLst>
              </a:rPr>
              <a:t>--The next phrase tell us [</a:t>
            </a:r>
            <a:r>
              <a:rPr lang="en-US" sz="1600" b="1" dirty="0" smtClean="0">
                <a:effectLst>
                  <a:outerShdw blurRad="38100" dist="38100" dir="2700000" algn="tl">
                    <a:srgbClr val="C0C0C0"/>
                  </a:outerShdw>
                </a:effectLst>
              </a:rPr>
              <a:t>11b]  … [and] </a:t>
            </a:r>
            <a:r>
              <a:rPr lang="en-US" sz="1600" dirty="0" smtClean="0">
                <a:effectLst>
                  <a:outerShdw blurRad="38100" dist="38100" dir="2700000" algn="tl">
                    <a:srgbClr val="C0C0C0"/>
                  </a:outerShdw>
                </a:effectLst>
              </a:rPr>
              <a:t>the tree</a:t>
            </a:r>
            <a:r>
              <a:rPr lang="en-US" sz="1600" b="1" dirty="0" smtClean="0">
                <a:effectLst>
                  <a:outerShdw blurRad="38100" dist="38100" dir="2700000" algn="tl">
                    <a:srgbClr val="C0C0C0"/>
                  </a:outerShdw>
                </a:effectLst>
              </a:rPr>
              <a:t> was strong …</a:t>
            </a:r>
            <a:r>
              <a:rPr lang="en-US" sz="1600" b="1" dirty="0" smtClean="0"/>
              <a:t> </a:t>
            </a:r>
          </a:p>
          <a:p>
            <a:pPr eaLnBrk="1" hangingPunct="1">
              <a:lnSpc>
                <a:spcPct val="80000"/>
              </a:lnSpc>
              <a:spcAft>
                <a:spcPct val="25000"/>
              </a:spcAft>
              <a:defRPr/>
            </a:pPr>
            <a:r>
              <a:rPr lang="en-US" sz="1600" b="1" u="sng" dirty="0" smtClean="0">
                <a:solidFill>
                  <a:srgbClr val="0000FF"/>
                </a:solidFill>
              </a:rPr>
              <a:t>2c</a:t>
            </a:r>
            <a:r>
              <a:rPr lang="en-US" sz="1600" dirty="0" smtClean="0">
                <a:effectLst>
                  <a:outerShdw blurRad="38100" dist="38100" dir="2700000" algn="tl">
                    <a:srgbClr val="C0C0C0"/>
                  </a:outerShdw>
                </a:effectLst>
              </a:rPr>
              <a:t>   </a:t>
            </a:r>
            <a:r>
              <a:rPr lang="en-US" sz="1600" dirty="0" smtClean="0"/>
              <a:t>As the tree was well-proportioned in height, mass and foliage, so Babylon was proportioned in wealth, military strength and social status.  Military strength could refer to the trunk, firmly fixed in the earth providing safety from any enemy. </a:t>
            </a:r>
          </a:p>
          <a:p>
            <a:pPr eaLnBrk="1" hangingPunct="1">
              <a:lnSpc>
                <a:spcPct val="80000"/>
              </a:lnSpc>
              <a:spcAft>
                <a:spcPct val="25000"/>
              </a:spcAft>
              <a:defRPr/>
            </a:pPr>
            <a:r>
              <a:rPr lang="en-US" sz="1600" dirty="0" smtClean="0">
                <a:effectLst>
                  <a:outerShdw blurRad="38100" dist="38100" dir="2700000" algn="tl">
                    <a:srgbClr val="C0C0C0"/>
                  </a:outerShdw>
                </a:effectLst>
              </a:rPr>
              <a:t>--Continuing on, the verse reads:  </a:t>
            </a:r>
            <a:r>
              <a:rPr lang="en-US" sz="1600" b="1" dirty="0" smtClean="0">
                <a:effectLst>
                  <a:outerShdw blurRad="38100" dist="38100" dir="2700000" algn="tl">
                    <a:srgbClr val="C0C0C0"/>
                  </a:outerShdw>
                </a:effectLst>
              </a:rPr>
              <a:t>11c  … and the height thereof reached unto heaven … </a:t>
            </a:r>
            <a:r>
              <a:rPr lang="en-US" sz="1600" dirty="0" smtClean="0">
                <a:effectLst>
                  <a:outerShdw blurRad="38100" dist="38100" dir="2700000" algn="tl">
                    <a:srgbClr val="C0C0C0"/>
                  </a:outerShdw>
                </a:effectLst>
              </a:rPr>
              <a:t>meaning … </a:t>
            </a:r>
            <a:endParaRPr lang="en-US" sz="1600" b="1" dirty="0" smtClean="0">
              <a:effectLst>
                <a:outerShdw blurRad="38100" dist="38100" dir="2700000" algn="tl">
                  <a:srgbClr val="C0C0C0"/>
                </a:outerShdw>
              </a:effectLst>
            </a:endParaRPr>
          </a:p>
          <a:p>
            <a:pPr eaLnBrk="1" hangingPunct="1">
              <a:lnSpc>
                <a:spcPct val="80000"/>
              </a:lnSpc>
              <a:spcAft>
                <a:spcPct val="25000"/>
              </a:spcAft>
              <a:defRPr/>
            </a:pPr>
            <a:r>
              <a:rPr lang="en-US" sz="1600" b="1" u="sng" dirty="0" smtClean="0">
                <a:solidFill>
                  <a:srgbClr val="0000FF"/>
                </a:solidFill>
              </a:rPr>
              <a:t>3c</a:t>
            </a:r>
            <a:r>
              <a:rPr lang="en-US" sz="1600" dirty="0" smtClean="0">
                <a:effectLst>
                  <a:outerShdw blurRad="38100" dist="38100" dir="2700000" algn="tl">
                    <a:srgbClr val="C0C0C0"/>
                  </a:outerShdw>
                </a:effectLst>
              </a:rPr>
              <a:t>   </a:t>
            </a:r>
            <a:r>
              <a:rPr lang="en-US" sz="1600" dirty="0" smtClean="0"/>
              <a:t>This kingdom extended in every direction. </a:t>
            </a:r>
            <a:endParaRPr lang="en-US" sz="900" dirty="0" smtClean="0"/>
          </a:p>
          <a:p>
            <a:pPr eaLnBrk="1" hangingPunct="1">
              <a:lnSpc>
                <a:spcPct val="80000"/>
              </a:lnSpc>
              <a:spcAft>
                <a:spcPct val="25000"/>
              </a:spcAft>
              <a:defRPr/>
            </a:pPr>
            <a:r>
              <a:rPr lang="en-US" sz="1600" dirty="0" smtClean="0">
                <a:effectLst>
                  <a:outerShdw blurRad="38100" dist="38100" dir="2700000" algn="tl">
                    <a:srgbClr val="C0C0C0"/>
                  </a:outerShdw>
                </a:effectLst>
              </a:rPr>
              <a:t>--And finally the verse reads:  </a:t>
            </a:r>
            <a:r>
              <a:rPr lang="en-US" sz="1600" b="1" dirty="0" smtClean="0">
                <a:effectLst>
                  <a:outerShdw blurRad="38100" dist="38100" dir="2700000" algn="tl">
                    <a:srgbClr val="C0C0C0"/>
                  </a:outerShdw>
                </a:effectLst>
              </a:rPr>
              <a:t>11d  … and the sight thereof to the end of all the earth. </a:t>
            </a:r>
            <a:r>
              <a:rPr lang="en-US" sz="1600" dirty="0" smtClean="0">
                <a:effectLst>
                  <a:outerShdw blurRad="38100" dist="38100" dir="2700000" algn="tl">
                    <a:srgbClr val="C0C0C0"/>
                  </a:outerShdw>
                </a:effectLst>
              </a:rPr>
              <a:t>Meaning … </a:t>
            </a:r>
            <a:endParaRPr lang="en-US" sz="1600" b="1" dirty="0" smtClean="0">
              <a:effectLst>
                <a:outerShdw blurRad="38100" dist="38100" dir="2700000" algn="tl">
                  <a:srgbClr val="C0C0C0"/>
                </a:outerShdw>
              </a:effectLst>
            </a:endParaRPr>
          </a:p>
          <a:p>
            <a:pPr eaLnBrk="1" hangingPunct="1">
              <a:lnSpc>
                <a:spcPct val="80000"/>
              </a:lnSpc>
              <a:spcAft>
                <a:spcPct val="25000"/>
              </a:spcAft>
              <a:defRPr/>
            </a:pPr>
            <a:r>
              <a:rPr lang="en-US" sz="1600" b="1" u="sng" dirty="0" smtClean="0">
                <a:solidFill>
                  <a:srgbClr val="0000FF"/>
                </a:solidFill>
              </a:rPr>
              <a:t>4c</a:t>
            </a:r>
            <a:r>
              <a:rPr lang="en-US" sz="1600" dirty="0" smtClean="0">
                <a:effectLst>
                  <a:outerShdw blurRad="38100" dist="38100" dir="2700000" algn="tl">
                    <a:srgbClr val="C0C0C0"/>
                  </a:outerShdw>
                </a:effectLst>
              </a:rPr>
              <a:t>   </a:t>
            </a:r>
            <a:r>
              <a:rPr lang="en-US" sz="1600" dirty="0" smtClean="0"/>
              <a:t>This kingdom was so conspicuous that it was known everywhere.  Nebuchadnezzar was a sovereign that had universal sway; all men would be subject to him </a:t>
            </a:r>
            <a:r>
              <a:rPr lang="en-US" sz="1600" b="1" dirty="0" smtClean="0">
                <a:solidFill>
                  <a:srgbClr val="FF0000"/>
                </a:solidFill>
              </a:rPr>
              <a:t>just as the previous prophecies of Ezekiel and Jeremiah had foretold.</a:t>
            </a:r>
            <a:r>
              <a:rPr lang="en-US" sz="900" b="1" dirty="0" smtClean="0">
                <a:solidFill>
                  <a:srgbClr val="FF0000"/>
                </a:solidFill>
              </a:rPr>
              <a:t> </a:t>
            </a:r>
          </a:p>
          <a:p>
            <a:pPr eaLnBrk="1" hangingPunct="1">
              <a:lnSpc>
                <a:spcPct val="90000"/>
              </a:lnSpc>
              <a:defRPr/>
            </a:pPr>
            <a:endParaRPr lang="en-US" sz="1050" dirty="0" smtClean="0"/>
          </a:p>
          <a:p>
            <a:pPr eaLnBrk="1" hangingPunct="1">
              <a:lnSpc>
                <a:spcPct val="80000"/>
              </a:lnSpc>
              <a:defRPr/>
            </a:pPr>
            <a:endParaRPr lang="en-US" sz="1000" dirty="0" smtClean="0"/>
          </a:p>
        </p:txBody>
      </p:sp>
      <p:sp>
        <p:nvSpPr>
          <p:cNvPr id="5" name="Date Placeholder 4"/>
          <p:cNvSpPr>
            <a:spLocks noGrp="1"/>
          </p:cNvSpPr>
          <p:nvPr>
            <p:ph type="dt" idx="10"/>
          </p:nvPr>
        </p:nvSpPr>
        <p:spPr/>
        <p:txBody>
          <a:bodyPr/>
          <a:lstStyle/>
          <a:p>
            <a:pPr>
              <a:defRPr/>
            </a:pPr>
            <a:fld id="{253A26AC-DD24-4E37-AC72-D684003241D4}" type="datetime8">
              <a:rPr lang="en-US" smtClean="0"/>
              <a:pPr>
                <a:defRPr/>
              </a:pPr>
              <a:t>10/1/2020 9:50 PM</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183D71E-F307-42D9-ADAD-A75EB8C922EF}" type="slidenum">
              <a:rPr lang="en-US"/>
              <a:pPr/>
              <a:t>40</a:t>
            </a:fld>
            <a:endParaRPr lang="en-US"/>
          </a:p>
        </p:txBody>
      </p:sp>
      <p:sp>
        <p:nvSpPr>
          <p:cNvPr id="172035" name="Rectangle 2"/>
          <p:cNvSpPr>
            <a:spLocks noGrp="1" noRot="1" noChangeAspect="1" noChangeArrowheads="1" noTextEdit="1"/>
          </p:cNvSpPr>
          <p:nvPr>
            <p:ph type="sldImg"/>
          </p:nvPr>
        </p:nvSpPr>
        <p:spPr>
          <a:xfrm>
            <a:off x="685800" y="228600"/>
            <a:ext cx="2525713" cy="1893888"/>
          </a:xfrm>
          <a:ln/>
        </p:spPr>
      </p:sp>
      <p:sp>
        <p:nvSpPr>
          <p:cNvPr id="385027" name="Rectangle 3"/>
          <p:cNvSpPr>
            <a:spLocks noGrp="1" noChangeArrowheads="1"/>
          </p:cNvSpPr>
          <p:nvPr>
            <p:ph type="body" idx="1"/>
          </p:nvPr>
        </p:nvSpPr>
        <p:spPr>
          <a:xfrm>
            <a:off x="305082" y="2209800"/>
            <a:ext cx="6400236" cy="7010400"/>
          </a:xfrm>
        </p:spPr>
        <p:txBody>
          <a:bodyPr/>
          <a:lstStyle/>
          <a:p>
            <a:pPr eaLnBrk="1" hangingPunct="1">
              <a:defRPr/>
            </a:pPr>
            <a:r>
              <a:rPr lang="en-US" dirty="0" smtClean="0">
                <a:effectLst>
                  <a:outerShdw blurRad="38100" dist="38100" dir="2700000" algn="tl">
                    <a:srgbClr val="C0C0C0"/>
                  </a:outerShdw>
                </a:effectLst>
              </a:rPr>
              <a:t>Verse 12 has more information about the king … </a:t>
            </a:r>
          </a:p>
          <a:p>
            <a:pPr eaLnBrk="1" hangingPunct="1">
              <a:spcAft>
                <a:spcPct val="15000"/>
              </a:spcAft>
              <a:defRPr/>
            </a:pPr>
            <a:r>
              <a:rPr lang="en-US" sz="1600" b="1" dirty="0" smtClean="0">
                <a:effectLst>
                  <a:outerShdw blurRad="38100" dist="38100" dir="2700000" algn="tl">
                    <a:srgbClr val="C0C0C0"/>
                  </a:outerShdw>
                </a:effectLst>
              </a:rPr>
              <a:t>--12a  The leaves thereof were fair … </a:t>
            </a:r>
            <a:r>
              <a:rPr lang="en-US" sz="1600" dirty="0" smtClean="0">
                <a:effectLst>
                  <a:outerShdw blurRad="38100" dist="38100" dir="2700000" algn="tl">
                    <a:srgbClr val="C0C0C0"/>
                  </a:outerShdw>
                </a:effectLst>
              </a:rPr>
              <a:t>meaning … </a:t>
            </a:r>
            <a:endParaRPr lang="en-US" sz="1600" b="1" dirty="0" smtClean="0">
              <a:effectLst>
                <a:outerShdw blurRad="38100" dist="38100" dir="2700000" algn="tl">
                  <a:srgbClr val="C0C0C0"/>
                </a:outerShdw>
              </a:effectLst>
            </a:endParaRPr>
          </a:p>
          <a:p>
            <a:pPr eaLnBrk="1" hangingPunct="1">
              <a:spcAft>
                <a:spcPct val="15000"/>
              </a:spcAft>
              <a:defRPr/>
            </a:pPr>
            <a:r>
              <a:rPr lang="en-US" sz="1600" b="1" u="sng" dirty="0" smtClean="0">
                <a:solidFill>
                  <a:srgbClr val="0000FF"/>
                </a:solidFill>
                <a:effectLst>
                  <a:outerShdw blurRad="38100" dist="38100" dir="2700000" algn="tl">
                    <a:srgbClr val="C0C0C0"/>
                  </a:outerShdw>
                </a:effectLst>
              </a:rPr>
              <a:t>1c</a:t>
            </a:r>
            <a:r>
              <a:rPr lang="en-US" sz="1600" dirty="0" smtClean="0">
                <a:effectLst>
                  <a:outerShdw blurRad="38100" dist="38100" dir="2700000" algn="tl">
                    <a:srgbClr val="C0C0C0"/>
                  </a:outerShdw>
                </a:effectLst>
              </a:rPr>
              <a:t>   </a:t>
            </a:r>
            <a:r>
              <a:rPr lang="en-US" sz="1600" b="0" dirty="0" smtClean="0"/>
              <a:t>Babylon was in the prime of its growth and life; there were no signs of decay in this kingdom ~ only vigorous and healthy growth resembling a monarch in his glory. </a:t>
            </a:r>
          </a:p>
          <a:p>
            <a:pPr eaLnBrk="1" hangingPunct="1">
              <a:spcAft>
                <a:spcPct val="15000"/>
              </a:spcAft>
              <a:defRPr/>
            </a:pPr>
            <a:r>
              <a:rPr lang="en-US" sz="1600" b="1" dirty="0" smtClean="0">
                <a:effectLst>
                  <a:outerShdw blurRad="38100" dist="38100" dir="2700000" algn="tl">
                    <a:srgbClr val="C0C0C0"/>
                  </a:outerShdw>
                </a:effectLst>
              </a:rPr>
              <a:t>--12b  … and the fruit thereof much …       </a:t>
            </a:r>
            <a:endParaRPr lang="en-US" sz="1600" dirty="0" smtClean="0"/>
          </a:p>
          <a:p>
            <a:pPr eaLnBrk="1" hangingPunct="1">
              <a:spcAft>
                <a:spcPct val="15000"/>
              </a:spcAft>
              <a:defRPr/>
            </a:pPr>
            <a:r>
              <a:rPr lang="en-US" sz="1600" b="1" u="sng" dirty="0" smtClean="0">
                <a:solidFill>
                  <a:srgbClr val="0000FF"/>
                </a:solidFill>
                <a:effectLst>
                  <a:outerShdw blurRad="38100" dist="38100" dir="2700000" algn="tl">
                    <a:srgbClr val="C0C0C0"/>
                  </a:outerShdw>
                </a:effectLst>
              </a:rPr>
              <a:t>2c</a:t>
            </a:r>
            <a:r>
              <a:rPr lang="en-US" sz="1600" baseline="0" dirty="0" smtClean="0">
                <a:effectLst>
                  <a:outerShdw blurRad="38100" dist="38100" dir="2700000" algn="tl">
                    <a:srgbClr val="C0C0C0"/>
                  </a:outerShdw>
                </a:effectLst>
              </a:rPr>
              <a:t>  </a:t>
            </a:r>
            <a:r>
              <a:rPr lang="en-US" sz="1600" dirty="0" smtClean="0">
                <a:effectLst>
                  <a:outerShdw blurRad="38100" dist="38100" dir="2700000" algn="tl">
                    <a:srgbClr val="C0C0C0"/>
                  </a:outerShdw>
                </a:effectLst>
              </a:rPr>
              <a:t> </a:t>
            </a:r>
            <a:r>
              <a:rPr lang="en-US" sz="1600" b="0" dirty="0" smtClean="0"/>
              <a:t>Babylon was full of goodness, life and vitality. </a:t>
            </a:r>
            <a:r>
              <a:rPr lang="en-US" sz="1600" dirty="0" smtClean="0"/>
              <a:t>There were many benefits for all citizens.</a:t>
            </a:r>
            <a:endParaRPr lang="en-US" sz="1000" b="1" dirty="0" smtClean="0"/>
          </a:p>
          <a:p>
            <a:pPr eaLnBrk="1" hangingPunct="1">
              <a:spcAft>
                <a:spcPct val="15000"/>
              </a:spcAft>
              <a:defRPr/>
            </a:pPr>
            <a:r>
              <a:rPr lang="en-US" sz="1600" b="1" dirty="0" smtClean="0">
                <a:effectLst>
                  <a:outerShdw blurRad="38100" dist="38100" dir="2700000" algn="tl">
                    <a:srgbClr val="C0C0C0"/>
                  </a:outerShdw>
                </a:effectLst>
              </a:rPr>
              <a:t>--12c  … and in it was meat for all … </a:t>
            </a:r>
          </a:p>
          <a:p>
            <a:pPr eaLnBrk="1" hangingPunct="1">
              <a:spcAft>
                <a:spcPct val="15000"/>
              </a:spcAft>
              <a:defRPr/>
            </a:pPr>
            <a:r>
              <a:rPr lang="en-US" sz="1600" b="1" u="sng" dirty="0" smtClean="0">
                <a:solidFill>
                  <a:srgbClr val="0000FF"/>
                </a:solidFill>
                <a:effectLst>
                  <a:outerShdw blurRad="38100" dist="38100" dir="2700000" algn="tl">
                    <a:srgbClr val="C0C0C0"/>
                  </a:outerShdw>
                </a:effectLst>
              </a:rPr>
              <a:t>3c</a:t>
            </a:r>
            <a:r>
              <a:rPr lang="en-US" sz="1600" baseline="0" dirty="0" smtClean="0">
                <a:effectLst>
                  <a:outerShdw blurRad="38100" dist="38100" dir="2700000" algn="tl">
                    <a:srgbClr val="C0C0C0"/>
                  </a:outerShdw>
                </a:effectLst>
              </a:rPr>
              <a:t>  </a:t>
            </a:r>
            <a:r>
              <a:rPr lang="en-US" sz="1600" dirty="0" smtClean="0">
                <a:effectLst>
                  <a:outerShdw blurRad="38100" dist="38100" dir="2700000" algn="tl">
                    <a:srgbClr val="C0C0C0"/>
                  </a:outerShdw>
                </a:effectLst>
              </a:rPr>
              <a:t> </a:t>
            </a:r>
            <a:r>
              <a:rPr lang="en-US" sz="1600" b="0" dirty="0" smtClean="0"/>
              <a:t>Food for all:  This indicates the dependence of the multitudes upon the king to provide food and liberal favors.  </a:t>
            </a:r>
            <a:r>
              <a:rPr lang="en-US" sz="1600" b="1" dirty="0" smtClean="0">
                <a:solidFill>
                  <a:srgbClr val="FF0000"/>
                </a:solidFill>
              </a:rPr>
              <a:t>It is written that Babylon had enough food supply within its walls for 7 years, and of course with the Euphrates river running through the midst of it – there was food and water for all for a long time. </a:t>
            </a:r>
          </a:p>
          <a:p>
            <a:pPr eaLnBrk="1" hangingPunct="1">
              <a:spcAft>
                <a:spcPct val="15000"/>
              </a:spcAft>
              <a:defRPr/>
            </a:pPr>
            <a:r>
              <a:rPr lang="en-US" sz="1600" b="1" dirty="0" smtClean="0">
                <a:effectLst>
                  <a:outerShdw blurRad="38100" dist="38100" dir="2700000" algn="tl">
                    <a:srgbClr val="C0C0C0"/>
                  </a:outerShdw>
                </a:effectLst>
              </a:rPr>
              <a:t>--12d  … the beasts of the field had shadow under it …</a:t>
            </a:r>
            <a:r>
              <a:rPr lang="en-US" sz="1600" b="1" dirty="0" smtClean="0"/>
              <a:t> </a:t>
            </a:r>
            <a:r>
              <a:rPr lang="en-US" sz="1600" b="1" dirty="0" smtClean="0">
                <a:effectLst>
                  <a:outerShdw blurRad="38100" dist="38100" dir="2700000" algn="tl">
                    <a:srgbClr val="C0C0C0"/>
                  </a:outerShdw>
                </a:effectLst>
              </a:rPr>
              <a:t>the fowls in the heaven dwelt in the boughs …</a:t>
            </a:r>
            <a:r>
              <a:rPr lang="en-US" sz="1600" b="1" dirty="0" smtClean="0"/>
              <a:t> </a:t>
            </a:r>
          </a:p>
          <a:p>
            <a:pPr eaLnBrk="1" hangingPunct="1">
              <a:spcAft>
                <a:spcPct val="15000"/>
              </a:spcAft>
              <a:defRPr/>
            </a:pPr>
            <a:r>
              <a:rPr lang="en-US" sz="1600" b="1" u="sng" dirty="0" smtClean="0">
                <a:solidFill>
                  <a:srgbClr val="0000FF"/>
                </a:solidFill>
                <a:effectLst>
                  <a:outerShdw blurRad="38100" dist="38100" dir="2700000" algn="tl">
                    <a:srgbClr val="C0C0C0"/>
                  </a:outerShdw>
                </a:effectLst>
              </a:rPr>
              <a:t>4c</a:t>
            </a:r>
            <a:r>
              <a:rPr lang="en-US" sz="1600" baseline="0" dirty="0" smtClean="0">
                <a:effectLst>
                  <a:outerShdw blurRad="38100" dist="38100" dir="2700000" algn="tl">
                    <a:srgbClr val="C0C0C0"/>
                  </a:outerShdw>
                </a:effectLst>
              </a:rPr>
              <a:t>  </a:t>
            </a:r>
            <a:r>
              <a:rPr lang="en-US" sz="1600" dirty="0" smtClean="0">
                <a:effectLst>
                  <a:outerShdw blurRad="38100" dist="38100" dir="2700000" algn="tl">
                    <a:srgbClr val="C0C0C0"/>
                  </a:outerShdw>
                </a:effectLst>
              </a:rPr>
              <a:t> </a:t>
            </a:r>
            <a:r>
              <a:rPr lang="en-US" sz="1600" b="0" dirty="0" smtClean="0"/>
              <a:t>The shade represented the blessings of protection and peace; care for the widows, fatherless and poor.  </a:t>
            </a:r>
            <a:r>
              <a:rPr lang="en-US" sz="1600" b="1" dirty="0" smtClean="0">
                <a:solidFill>
                  <a:srgbClr val="FF0000"/>
                </a:solidFill>
              </a:rPr>
              <a:t>Being known as the Golden City, Babylon had a tremendous amount of wealth.  There was no difficulty to provide for everyone!</a:t>
            </a:r>
            <a:endParaRPr lang="en-US" sz="600" b="1" dirty="0" smtClean="0">
              <a:solidFill>
                <a:srgbClr val="FF0000"/>
              </a:solidFill>
            </a:endParaRPr>
          </a:p>
          <a:p>
            <a:pPr eaLnBrk="1" hangingPunct="1">
              <a:spcAft>
                <a:spcPct val="15000"/>
              </a:spcAft>
              <a:defRPr/>
            </a:pPr>
            <a:r>
              <a:rPr lang="en-US" sz="1600" b="1" dirty="0" smtClean="0">
                <a:effectLst>
                  <a:outerShdw blurRad="38100" dist="38100" dir="2700000" algn="tl">
                    <a:srgbClr val="C0C0C0"/>
                  </a:outerShdw>
                </a:effectLst>
              </a:rPr>
              <a:t>--12f  … all flesh was fed of it.</a:t>
            </a:r>
            <a:r>
              <a:rPr lang="en-US" sz="1600" b="1" dirty="0" smtClean="0"/>
              <a:t>  … </a:t>
            </a:r>
            <a:r>
              <a:rPr lang="en-US" sz="1600" dirty="0" smtClean="0"/>
              <a:t>meaning</a:t>
            </a:r>
            <a:r>
              <a:rPr lang="en-US" sz="1600" b="1" dirty="0" smtClean="0"/>
              <a:t> … </a:t>
            </a:r>
          </a:p>
          <a:p>
            <a:pPr eaLnBrk="1" hangingPunct="1">
              <a:spcAft>
                <a:spcPct val="15000"/>
              </a:spcAft>
              <a:defRPr/>
            </a:pPr>
            <a:r>
              <a:rPr lang="en-US" sz="1600" b="1" u="sng" dirty="0" smtClean="0">
                <a:solidFill>
                  <a:srgbClr val="0000FF"/>
                </a:solidFill>
                <a:effectLst>
                  <a:outerShdw blurRad="38100" dist="38100" dir="2700000" algn="tl">
                    <a:srgbClr val="C0C0C0"/>
                  </a:outerShdw>
                </a:effectLst>
              </a:rPr>
              <a:t>5c</a:t>
            </a:r>
            <a:r>
              <a:rPr lang="en-US" sz="1600" baseline="0" dirty="0" smtClean="0">
                <a:effectLst>
                  <a:outerShdw blurRad="38100" dist="38100" dir="2700000" algn="tl">
                    <a:srgbClr val="C0C0C0"/>
                  </a:outerShdw>
                </a:effectLst>
              </a:rPr>
              <a:t>  </a:t>
            </a:r>
            <a:r>
              <a:rPr lang="en-US" sz="1600" b="0" dirty="0" smtClean="0"/>
              <a:t>The king is likened to the tree.  Therefore, he was to furnish protection, shelter, and food for all the citizens.</a:t>
            </a:r>
            <a:r>
              <a:rPr lang="en-US" sz="1100" b="0" dirty="0" smtClean="0"/>
              <a:t>  </a:t>
            </a:r>
          </a:p>
          <a:p>
            <a:pPr eaLnBrk="1" hangingPunct="1">
              <a:defRPr/>
            </a:pPr>
            <a:endParaRPr lang="en-US" sz="300" dirty="0" smtClean="0"/>
          </a:p>
        </p:txBody>
      </p:sp>
      <p:sp>
        <p:nvSpPr>
          <p:cNvPr id="5" name="Date Placeholder 4"/>
          <p:cNvSpPr>
            <a:spLocks noGrp="1"/>
          </p:cNvSpPr>
          <p:nvPr>
            <p:ph type="dt" idx="10"/>
          </p:nvPr>
        </p:nvSpPr>
        <p:spPr/>
        <p:txBody>
          <a:bodyPr/>
          <a:lstStyle/>
          <a:p>
            <a:pPr>
              <a:defRPr/>
            </a:pPr>
            <a:fld id="{150CCB85-3127-4945-A430-99217EF8E8B3}" type="datetime8">
              <a:rPr lang="en-US" smtClean="0"/>
              <a:pPr>
                <a:defRPr/>
              </a:pPr>
              <a:t>10/1/2020 9:50 PM</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pPr eaLnBrk="1" hangingPunct="1"/>
            <a:r>
              <a:rPr lang="en-US" sz="1800" b="1" dirty="0" smtClean="0">
                <a:solidFill>
                  <a:srgbClr val="FF0000"/>
                </a:solidFill>
              </a:rPr>
              <a:t>Perhaps you are wondering how Dan chapter 4 declares anything about how Dan 12 ends. </a:t>
            </a:r>
          </a:p>
          <a:p>
            <a:pPr eaLnBrk="1" hangingPunct="1"/>
            <a:endParaRPr lang="en-US" sz="1800" dirty="0" smtClean="0"/>
          </a:p>
          <a:p>
            <a:pPr eaLnBrk="1" hangingPunct="1"/>
            <a:r>
              <a:rPr lang="en-US" sz="1800" dirty="0" smtClean="0"/>
              <a:t>Before we delve into a new part of our study, let’s read our text together:</a:t>
            </a:r>
          </a:p>
          <a:p>
            <a:pPr eaLnBrk="1" hangingPunct="1"/>
            <a:r>
              <a:rPr lang="en-US" sz="1800" dirty="0" smtClean="0"/>
              <a:t>-- [read]</a:t>
            </a:r>
          </a:p>
          <a:p>
            <a:pPr eaLnBrk="1" hangingPunct="1"/>
            <a:endParaRPr lang="en-US" sz="1800" dirty="0" smtClean="0"/>
          </a:p>
          <a:p>
            <a:pPr eaLnBrk="1" hangingPunct="1"/>
            <a:r>
              <a:rPr lang="en-US" sz="1800" dirty="0" smtClean="0"/>
              <a:t>Now, let’s see how this works.  </a:t>
            </a:r>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4DBB40-4570-433C-9628-1FBD9C178BF2}" type="slidenum">
              <a:rPr lang="en-US"/>
              <a:pPr/>
              <a:t>5</a:t>
            </a:fld>
            <a:endParaRPr lang="en-US"/>
          </a:p>
        </p:txBody>
      </p:sp>
      <p:sp>
        <p:nvSpPr>
          <p:cNvPr id="5" name="Date Placeholder 4"/>
          <p:cNvSpPr>
            <a:spLocks noGrp="1"/>
          </p:cNvSpPr>
          <p:nvPr>
            <p:ph type="dt" idx="10"/>
          </p:nvPr>
        </p:nvSpPr>
        <p:spPr/>
        <p:txBody>
          <a:bodyPr/>
          <a:lstStyle/>
          <a:p>
            <a:pPr>
              <a:defRPr/>
            </a:pPr>
            <a:fld id="{0E0265FA-BD3F-4583-B848-E98087E98583}" type="datetime8">
              <a:rPr lang="en-US" smtClean="0"/>
              <a:pPr>
                <a:defRPr/>
              </a:pPr>
              <a:t>10/1/2020 9:50 PM</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C05AEF1-BF02-43E3-ADC1-AB1E72CC0B19}" type="slidenum">
              <a:rPr lang="en-US"/>
              <a:pPr/>
              <a:t>41</a:t>
            </a:fld>
            <a:endParaRPr lang="en-US"/>
          </a:p>
        </p:txBody>
      </p:sp>
      <p:sp>
        <p:nvSpPr>
          <p:cNvPr id="173059" name="Rectangle 2"/>
          <p:cNvSpPr>
            <a:spLocks noGrp="1" noRot="1" noChangeAspect="1" noChangeArrowheads="1" noTextEdit="1"/>
          </p:cNvSpPr>
          <p:nvPr>
            <p:ph type="sldImg"/>
          </p:nvPr>
        </p:nvSpPr>
        <p:spPr>
          <a:xfrm>
            <a:off x="1185863" y="696913"/>
            <a:ext cx="2728912" cy="2046287"/>
          </a:xfrm>
          <a:ln/>
        </p:spPr>
      </p:sp>
      <p:sp>
        <p:nvSpPr>
          <p:cNvPr id="387075" name="Rectangle 3"/>
          <p:cNvSpPr>
            <a:spLocks noGrp="1" noChangeArrowheads="1"/>
          </p:cNvSpPr>
          <p:nvPr>
            <p:ph type="body" idx="1"/>
          </p:nvPr>
        </p:nvSpPr>
        <p:spPr>
          <a:xfrm>
            <a:off x="701040" y="2895600"/>
            <a:ext cx="5608320" cy="5703570"/>
          </a:xfrm>
        </p:spPr>
        <p:txBody>
          <a:bodyPr/>
          <a:lstStyle/>
          <a:p>
            <a:pPr eaLnBrk="1" hangingPunct="1">
              <a:defRPr/>
            </a:pPr>
            <a:r>
              <a:rPr lang="en-US" sz="2800" dirty="0" smtClean="0"/>
              <a:t>Verse 13 tells us what happens next … </a:t>
            </a:r>
          </a:p>
          <a:p>
            <a:pPr eaLnBrk="1" hangingPunct="1">
              <a:defRPr/>
            </a:pPr>
            <a:endParaRPr lang="en-US" sz="700" dirty="0" smtClean="0"/>
          </a:p>
          <a:p>
            <a:pPr eaLnBrk="1" hangingPunct="1">
              <a:defRPr/>
            </a:pPr>
            <a:r>
              <a:rPr lang="en-US" sz="2000" b="1" dirty="0" smtClean="0">
                <a:effectLst>
                  <a:outerShdw blurRad="38100" dist="38100" dir="2700000" algn="tl">
                    <a:srgbClr val="C0C0C0"/>
                  </a:outerShdw>
                </a:effectLst>
              </a:rPr>
              <a:t>13a  … and behold, a watcher and an holy one came down from heaven …</a:t>
            </a:r>
          </a:p>
          <a:p>
            <a:pPr eaLnBrk="1" hangingPunct="1">
              <a:defRPr/>
            </a:pPr>
            <a:endParaRPr lang="en-US" sz="2000" b="1" dirty="0" smtClean="0">
              <a:effectLst>
                <a:outerShdw blurRad="38100" dist="38100" dir="2700000" algn="tl">
                  <a:srgbClr val="C0C0C0"/>
                </a:outerShdw>
              </a:effectLst>
            </a:endParaRPr>
          </a:p>
          <a:p>
            <a:pPr eaLnBrk="1" hangingPunct="1">
              <a:defRPr/>
            </a:pPr>
            <a:r>
              <a:rPr lang="en-US" sz="1800" b="1" u="sng" dirty="0" smtClean="0">
                <a:solidFill>
                  <a:srgbClr val="0000FF"/>
                </a:solidFill>
              </a:rPr>
              <a:t>1c</a:t>
            </a:r>
            <a:r>
              <a:rPr lang="en-US" sz="1800" b="1" dirty="0" smtClean="0"/>
              <a:t>   </a:t>
            </a:r>
            <a:r>
              <a:rPr lang="en-US" sz="1800" b="0" dirty="0" smtClean="0"/>
              <a:t>The character of the watcher was that of a “holy one” from heaven. </a:t>
            </a:r>
          </a:p>
          <a:p>
            <a:pPr eaLnBrk="1" hangingPunct="1">
              <a:defRPr/>
            </a:pPr>
            <a:endParaRPr lang="en-US" sz="1800" b="1" dirty="0" smtClean="0"/>
          </a:p>
          <a:p>
            <a:pPr eaLnBrk="1" hangingPunct="1">
              <a:defRPr/>
            </a:pPr>
            <a:r>
              <a:rPr lang="en-US" sz="1800" b="1" u="sng" dirty="0" smtClean="0">
                <a:solidFill>
                  <a:srgbClr val="0000FF"/>
                </a:solidFill>
              </a:rPr>
              <a:t>2c</a:t>
            </a:r>
            <a:r>
              <a:rPr lang="en-US" sz="1800" b="1" dirty="0" smtClean="0"/>
              <a:t>   </a:t>
            </a:r>
            <a:r>
              <a:rPr lang="en-US" sz="1800" dirty="0" smtClean="0"/>
              <a:t>As recorded in Ps 103:20, the Holy Watcher obeyed the word of the Lord:  “Bless the Lord, ye his angels, that </a:t>
            </a:r>
            <a:r>
              <a:rPr lang="en-US" sz="1800" dirty="0" err="1" smtClean="0"/>
              <a:t>excell</a:t>
            </a:r>
            <a:r>
              <a:rPr lang="en-US" sz="1800" dirty="0" smtClean="0"/>
              <a:t> in strength, that </a:t>
            </a:r>
            <a:r>
              <a:rPr lang="en-US" sz="1800" u="sng" dirty="0" smtClean="0"/>
              <a:t>do his commandments</a:t>
            </a:r>
            <a:r>
              <a:rPr lang="en-US" sz="1800" dirty="0" smtClean="0"/>
              <a:t>, hearkening unto the voice of his word.”</a:t>
            </a:r>
            <a:endParaRPr lang="en-US" sz="1800" b="1" dirty="0" smtClean="0"/>
          </a:p>
          <a:p>
            <a:pPr eaLnBrk="1" hangingPunct="1">
              <a:defRPr/>
            </a:pPr>
            <a:endParaRPr lang="en-US" sz="2000" dirty="0" smtClean="0"/>
          </a:p>
        </p:txBody>
      </p:sp>
      <p:sp>
        <p:nvSpPr>
          <p:cNvPr id="5" name="Date Placeholder 4"/>
          <p:cNvSpPr>
            <a:spLocks noGrp="1"/>
          </p:cNvSpPr>
          <p:nvPr>
            <p:ph type="dt" idx="10"/>
          </p:nvPr>
        </p:nvSpPr>
        <p:spPr/>
        <p:txBody>
          <a:bodyPr/>
          <a:lstStyle/>
          <a:p>
            <a:pPr>
              <a:defRPr/>
            </a:pPr>
            <a:fld id="{D47CA20B-E140-4B15-BBD6-D185E8E33CF0}" type="datetime8">
              <a:rPr lang="en-US" smtClean="0"/>
              <a:pPr>
                <a:defRPr/>
              </a:pPr>
              <a:t>10/1/2020 9:50 PM</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2D2D5AB-43C1-47C4-A1CA-5095136A623F}" type="slidenum">
              <a:rPr lang="en-US"/>
              <a:pPr/>
              <a:t>42</a:t>
            </a:fld>
            <a:endParaRPr lang="en-US"/>
          </a:p>
        </p:txBody>
      </p:sp>
      <p:sp>
        <p:nvSpPr>
          <p:cNvPr id="174083" name="Rectangle 2"/>
          <p:cNvSpPr>
            <a:spLocks noGrp="1" noRot="1" noChangeAspect="1" noChangeArrowheads="1" noTextEdit="1"/>
          </p:cNvSpPr>
          <p:nvPr>
            <p:ph type="sldImg"/>
          </p:nvPr>
        </p:nvSpPr>
        <p:spPr>
          <a:xfrm>
            <a:off x="838200" y="457200"/>
            <a:ext cx="2525713" cy="1893888"/>
          </a:xfrm>
          <a:ln/>
        </p:spPr>
      </p:sp>
      <p:sp>
        <p:nvSpPr>
          <p:cNvPr id="389123" name="Rectangle 3"/>
          <p:cNvSpPr>
            <a:spLocks noGrp="1" noChangeArrowheads="1"/>
          </p:cNvSpPr>
          <p:nvPr>
            <p:ph type="body" idx="1"/>
          </p:nvPr>
        </p:nvSpPr>
        <p:spPr>
          <a:xfrm>
            <a:off x="701040" y="2438400"/>
            <a:ext cx="5608320" cy="6160770"/>
          </a:xfrm>
        </p:spPr>
        <p:txBody>
          <a:bodyPr/>
          <a:lstStyle/>
          <a:p>
            <a:pPr eaLnBrk="1" hangingPunct="1">
              <a:defRPr/>
            </a:pPr>
            <a:r>
              <a:rPr lang="en-US" sz="2000" dirty="0" smtClean="0"/>
              <a:t>Verse 14 continues … </a:t>
            </a:r>
          </a:p>
          <a:p>
            <a:pPr eaLnBrk="1" hangingPunct="1">
              <a:spcAft>
                <a:spcPct val="20000"/>
              </a:spcAft>
              <a:defRPr/>
            </a:pPr>
            <a:r>
              <a:rPr lang="en-US" sz="2000" b="1" dirty="0" smtClean="0">
                <a:effectLst>
                  <a:outerShdw blurRad="38100" dist="38100" dir="2700000" algn="tl">
                    <a:srgbClr val="C0C0C0"/>
                  </a:outerShdw>
                </a:effectLst>
              </a:rPr>
              <a:t>14a  … Hew down the tree …</a:t>
            </a:r>
            <a:r>
              <a:rPr lang="en-US" sz="2000" b="1" dirty="0" smtClean="0"/>
              <a:t> </a:t>
            </a:r>
          </a:p>
          <a:p>
            <a:pPr eaLnBrk="1" hangingPunct="1">
              <a:spcAft>
                <a:spcPct val="20000"/>
              </a:spcAft>
              <a:defRPr/>
            </a:pPr>
            <a:r>
              <a:rPr lang="en-US" sz="2000" b="1" u="sng" dirty="0" smtClean="0">
                <a:solidFill>
                  <a:srgbClr val="0000FF"/>
                </a:solidFill>
              </a:rPr>
              <a:t>1c</a:t>
            </a:r>
            <a:r>
              <a:rPr lang="en-US" sz="2000" b="1" dirty="0" smtClean="0"/>
              <a:t>   </a:t>
            </a:r>
            <a:r>
              <a:rPr lang="en-US" sz="2000" b="0" dirty="0" smtClean="0"/>
              <a:t>Divine orders are given to the “watcher” to take the king off his throne.</a:t>
            </a:r>
          </a:p>
          <a:p>
            <a:pPr eaLnBrk="1" hangingPunct="1">
              <a:spcAft>
                <a:spcPct val="20000"/>
              </a:spcAft>
              <a:defRPr/>
            </a:pPr>
            <a:r>
              <a:rPr lang="en-US" sz="2000" b="1" dirty="0" smtClean="0">
                <a:solidFill>
                  <a:srgbClr val="FF0000"/>
                </a:solidFill>
              </a:rPr>
              <a:t>Why?  Because the king’s pride came before the care of his subjects.</a:t>
            </a:r>
          </a:p>
          <a:p>
            <a:pPr eaLnBrk="1" hangingPunct="1">
              <a:spcAft>
                <a:spcPct val="20000"/>
              </a:spcAft>
              <a:defRPr/>
            </a:pPr>
            <a:endParaRPr lang="en-US" sz="600" dirty="0" smtClean="0"/>
          </a:p>
          <a:p>
            <a:pPr eaLnBrk="1" hangingPunct="1">
              <a:spcAft>
                <a:spcPct val="20000"/>
              </a:spcAft>
              <a:defRPr/>
            </a:pPr>
            <a:r>
              <a:rPr lang="en-US" sz="2000" b="1" dirty="0" smtClean="0">
                <a:effectLst>
                  <a:outerShdw blurRad="38100" dist="38100" dir="2700000" algn="tl">
                    <a:srgbClr val="C0C0C0"/>
                  </a:outerShdw>
                </a:effectLst>
              </a:rPr>
              <a:t>14b  … cut off his branches, shake off his leaves, and scatter his fruit: let the beasts get away from under it, and the fowls from his branches.</a:t>
            </a:r>
            <a:endParaRPr lang="en-US" sz="2000" dirty="0" smtClean="0">
              <a:effectLst>
                <a:outerShdw blurRad="38100" dist="38100" dir="2700000" algn="tl">
                  <a:srgbClr val="C0C0C0"/>
                </a:outerShdw>
              </a:effectLst>
            </a:endParaRPr>
          </a:p>
          <a:p>
            <a:pPr eaLnBrk="1" hangingPunct="1">
              <a:spcAft>
                <a:spcPct val="20000"/>
              </a:spcAft>
              <a:defRPr/>
            </a:pPr>
            <a:r>
              <a:rPr lang="en-US" sz="2000" b="1" u="sng" dirty="0" smtClean="0">
                <a:solidFill>
                  <a:srgbClr val="0000FF"/>
                </a:solidFill>
              </a:rPr>
              <a:t>2c</a:t>
            </a:r>
            <a:r>
              <a:rPr lang="en-US" sz="2000" b="1" dirty="0" smtClean="0"/>
              <a:t>   </a:t>
            </a:r>
            <a:r>
              <a:rPr lang="en-US" sz="2000" b="0" u="sng" dirty="0" smtClean="0"/>
              <a:t>The king (and kingdom) were to be utterly stripped of all glory and beauty.  Calamity, humiliation and desolation were imminent.  The glory of the kingdom is at stake; the subjects are at a loss without their leader.</a:t>
            </a:r>
          </a:p>
          <a:p>
            <a:pPr eaLnBrk="1" hangingPunct="1">
              <a:spcAft>
                <a:spcPct val="20000"/>
              </a:spcAft>
              <a:defRPr/>
            </a:pPr>
            <a:endParaRPr lang="en-US" sz="1000" b="1" dirty="0" smtClean="0"/>
          </a:p>
          <a:p>
            <a:pPr eaLnBrk="1" hangingPunct="1">
              <a:spcAft>
                <a:spcPct val="20000"/>
              </a:spcAft>
              <a:defRPr/>
            </a:pPr>
            <a:r>
              <a:rPr lang="en-US" sz="2000" dirty="0" smtClean="0"/>
              <a:t>Let’s move on to verse 15 now. </a:t>
            </a:r>
          </a:p>
        </p:txBody>
      </p:sp>
      <p:sp>
        <p:nvSpPr>
          <p:cNvPr id="5" name="Date Placeholder 4"/>
          <p:cNvSpPr>
            <a:spLocks noGrp="1"/>
          </p:cNvSpPr>
          <p:nvPr>
            <p:ph type="dt" idx="10"/>
          </p:nvPr>
        </p:nvSpPr>
        <p:spPr/>
        <p:txBody>
          <a:bodyPr/>
          <a:lstStyle/>
          <a:p>
            <a:pPr>
              <a:defRPr/>
            </a:pPr>
            <a:fld id="{79E430F8-A943-477E-B42A-BE1C05FE4F14}" type="datetime8">
              <a:rPr lang="en-US" smtClean="0"/>
              <a:pPr>
                <a:defRPr/>
              </a:pPr>
              <a:t>10/1/2020 9:50 PM</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3E84F98-0990-42D9-AB60-F50FC4C6ECAA}" type="slidenum">
              <a:rPr lang="en-US"/>
              <a:pPr/>
              <a:t>43</a:t>
            </a:fld>
            <a:endParaRPr lang="en-US"/>
          </a:p>
        </p:txBody>
      </p:sp>
      <p:sp>
        <p:nvSpPr>
          <p:cNvPr id="175107" name="Rectangle 2"/>
          <p:cNvSpPr>
            <a:spLocks noGrp="1" noRot="1" noChangeAspect="1" noChangeArrowheads="1" noTextEdit="1"/>
          </p:cNvSpPr>
          <p:nvPr>
            <p:ph type="sldImg"/>
          </p:nvPr>
        </p:nvSpPr>
        <p:spPr>
          <a:xfrm>
            <a:off x="1185863" y="315913"/>
            <a:ext cx="2700337" cy="2025650"/>
          </a:xfrm>
          <a:ln/>
        </p:spPr>
      </p:sp>
      <p:sp>
        <p:nvSpPr>
          <p:cNvPr id="391171" name="Rectangle 3"/>
          <p:cNvSpPr>
            <a:spLocks noGrp="1" noChangeArrowheads="1"/>
          </p:cNvSpPr>
          <p:nvPr>
            <p:ph type="body" idx="1"/>
          </p:nvPr>
        </p:nvSpPr>
        <p:spPr>
          <a:xfrm>
            <a:off x="305082" y="2362200"/>
            <a:ext cx="6400236" cy="6629163"/>
          </a:xfrm>
        </p:spPr>
        <p:txBody>
          <a:bodyPr/>
          <a:lstStyle/>
          <a:p>
            <a:pPr marL="232943" indent="-232943" eaLnBrk="1" hangingPunct="1">
              <a:defRPr/>
            </a:pPr>
            <a:r>
              <a:rPr lang="en-US" sz="1400" dirty="0" smtClean="0"/>
              <a:t>More detail is given in verse 15: telling us to … </a:t>
            </a:r>
          </a:p>
          <a:p>
            <a:pPr marL="232943" indent="-232943" eaLnBrk="1" hangingPunct="1">
              <a:spcAft>
                <a:spcPct val="20000"/>
              </a:spcAft>
              <a:defRPr/>
            </a:pPr>
            <a:r>
              <a:rPr lang="en-US" sz="1400" b="1" dirty="0" smtClean="0">
                <a:effectLst>
                  <a:outerShdw blurRad="38100" dist="38100" dir="2700000" algn="tl">
                    <a:srgbClr val="C0C0C0"/>
                  </a:outerShdw>
                </a:effectLst>
              </a:rPr>
              <a:t>15a  … leave the stump of his roots in the earth  …</a:t>
            </a:r>
            <a:r>
              <a:rPr lang="en-US" sz="1400" b="1" dirty="0" smtClean="0"/>
              <a:t> </a:t>
            </a:r>
          </a:p>
          <a:p>
            <a:pPr marL="232943" indent="-232943" eaLnBrk="1" hangingPunct="1">
              <a:spcAft>
                <a:spcPct val="20000"/>
              </a:spcAft>
              <a:defRPr/>
            </a:pPr>
            <a:r>
              <a:rPr lang="en-US" sz="1400" b="1" u="sng" dirty="0" smtClean="0"/>
              <a:t>1c</a:t>
            </a:r>
            <a:r>
              <a:rPr lang="en-US" sz="1400" b="0" dirty="0" smtClean="0"/>
              <a:t>   Nebuchadnezzar and his kingdom are not completely dead.  In time a new shoot will spring forth, giving life again to the kingdom.  Though the king falls, vitality remains in the root of the kingdom of Babylon.   The king would be restored to his reason and power.  </a:t>
            </a:r>
            <a:r>
              <a:rPr lang="en-US" sz="1400" b="1" dirty="0" smtClean="0">
                <a:solidFill>
                  <a:srgbClr val="FF0000"/>
                </a:solidFill>
              </a:rPr>
              <a:t>Remember:  as the Image in Dan 2 had clay in the feet and toes – the roots of this tree also find footing in the “clay of the earth.”  Eventually all “root kingdoms” will subdivide and mix with the clay of the earth at the end of time.</a:t>
            </a:r>
          </a:p>
          <a:p>
            <a:pPr marL="232943" indent="-232943" eaLnBrk="1" hangingPunct="1">
              <a:spcAft>
                <a:spcPct val="20000"/>
              </a:spcAft>
              <a:defRPr/>
            </a:pPr>
            <a:r>
              <a:rPr lang="en-US" sz="1400" b="1" dirty="0" smtClean="0">
                <a:effectLst>
                  <a:outerShdw blurRad="38100" dist="38100" dir="2700000" algn="tl">
                    <a:srgbClr val="C0C0C0"/>
                  </a:outerShdw>
                </a:effectLst>
              </a:rPr>
              <a:t>15b  … even with a band of iron and brass …</a:t>
            </a:r>
            <a:endParaRPr lang="en-US" sz="1400" dirty="0" smtClean="0">
              <a:effectLst>
                <a:outerShdw blurRad="38100" dist="38100" dir="2700000" algn="tl">
                  <a:srgbClr val="C0C0C0"/>
                </a:outerShdw>
              </a:effectLst>
            </a:endParaRPr>
          </a:p>
          <a:p>
            <a:pPr marL="232943" indent="-232943" eaLnBrk="1" hangingPunct="1">
              <a:spcAft>
                <a:spcPct val="20000"/>
              </a:spcAft>
              <a:defRPr/>
            </a:pPr>
            <a:r>
              <a:rPr lang="en-US" sz="1400" b="1" u="sng" dirty="0" smtClean="0">
                <a:solidFill>
                  <a:srgbClr val="0000FF"/>
                </a:solidFill>
              </a:rPr>
              <a:t>2c</a:t>
            </a:r>
            <a:r>
              <a:rPr lang="en-US" sz="1400" b="1" dirty="0" smtClean="0"/>
              <a:t>    The banding is given to any </a:t>
            </a:r>
            <a:r>
              <a:rPr lang="en-US" sz="1400" b="1" u="sng" dirty="0" smtClean="0">
                <a:effectLst>
                  <a:outerShdw blurRad="38100" dist="38100" dir="2700000" algn="tl">
                    <a:srgbClr val="C0C0C0"/>
                  </a:outerShdw>
                </a:effectLst>
              </a:rPr>
              <a:t>valuable stump</a:t>
            </a:r>
            <a:r>
              <a:rPr lang="en-US" sz="1400" b="1" dirty="0" smtClean="0"/>
              <a:t> to preserve it from being dried out or plowed under.</a:t>
            </a:r>
            <a:r>
              <a:rPr lang="en-US" sz="1400" dirty="0" smtClean="0"/>
              <a:t> </a:t>
            </a:r>
          </a:p>
          <a:p>
            <a:pPr marL="232943" indent="-232943" eaLnBrk="1" hangingPunct="1">
              <a:spcAft>
                <a:spcPct val="20000"/>
              </a:spcAft>
              <a:defRPr/>
            </a:pPr>
            <a:r>
              <a:rPr lang="en-US" sz="1400" b="1" dirty="0" smtClean="0">
                <a:solidFill>
                  <a:srgbClr val="FF0000"/>
                </a:solidFill>
              </a:rPr>
              <a:t>What else?  Well, the binding also gave hope that the stump would retain moisture to spring up again!  When the last of the Babylonian kings were finally cut off, the kingdoms that followed were of Brass (Greece) and Iron, representing Rome.  So, can you see how the roots of Babylon extend to the very end of time?  And just another point here … Iron and Brass also connects to the bronze claws and iron teeth of the 4</a:t>
            </a:r>
            <a:r>
              <a:rPr lang="en-US" sz="1400" b="1" baseline="30000" dirty="0" smtClean="0">
                <a:solidFill>
                  <a:srgbClr val="FF0000"/>
                </a:solidFill>
              </a:rPr>
              <a:t>th</a:t>
            </a:r>
            <a:r>
              <a:rPr lang="en-US" sz="1400" b="1" dirty="0" smtClean="0">
                <a:solidFill>
                  <a:srgbClr val="FF0000"/>
                </a:solidFill>
              </a:rPr>
              <a:t> beast in Daniel 7, representing Rome.  Lot’s of connections to these bands of iron and brass, aren’t there? </a:t>
            </a:r>
            <a:endParaRPr lang="en-US" sz="800" b="1" dirty="0" smtClean="0">
              <a:solidFill>
                <a:srgbClr val="FF0000"/>
              </a:solidFill>
            </a:endParaRPr>
          </a:p>
          <a:p>
            <a:pPr marL="232943" indent="-232943" eaLnBrk="1" hangingPunct="1">
              <a:spcAft>
                <a:spcPct val="20000"/>
              </a:spcAft>
              <a:defRPr/>
            </a:pPr>
            <a:r>
              <a:rPr lang="en-US" sz="1400" b="1" dirty="0" smtClean="0">
                <a:effectLst>
                  <a:outerShdw blurRad="38100" dist="38100" dir="2700000" algn="tl">
                    <a:srgbClr val="C0C0C0"/>
                  </a:outerShdw>
                </a:effectLst>
              </a:rPr>
              <a:t>15c  … in the tender grass of the field; let it be wet with the dew of heaven … meaning … </a:t>
            </a:r>
            <a:endParaRPr lang="en-US" sz="1400" dirty="0" smtClean="0">
              <a:effectLst>
                <a:outerShdw blurRad="38100" dist="38100" dir="2700000" algn="tl">
                  <a:srgbClr val="C0C0C0"/>
                </a:outerShdw>
              </a:effectLst>
            </a:endParaRPr>
          </a:p>
          <a:p>
            <a:pPr marL="232943" indent="-232943" eaLnBrk="1" hangingPunct="1">
              <a:spcAft>
                <a:spcPct val="20000"/>
              </a:spcAft>
              <a:defRPr/>
            </a:pPr>
            <a:r>
              <a:rPr lang="en-US" sz="1400" b="1" u="sng" dirty="0" smtClean="0">
                <a:solidFill>
                  <a:srgbClr val="0000FF"/>
                </a:solidFill>
              </a:rPr>
              <a:t>3c</a:t>
            </a:r>
            <a:r>
              <a:rPr lang="en-US" sz="1400" b="1" dirty="0" smtClean="0"/>
              <a:t>  The king would remain out of doors, excluded from the palace … but </a:t>
            </a:r>
            <a:endParaRPr lang="en-US" sz="2400" b="1" dirty="0" smtClean="0"/>
          </a:p>
          <a:p>
            <a:pPr marL="232943" indent="-232943" eaLnBrk="1" hangingPunct="1">
              <a:spcAft>
                <a:spcPct val="20000"/>
              </a:spcAft>
              <a:defRPr/>
            </a:pPr>
            <a:r>
              <a:rPr lang="en-US" sz="1400" b="1" dirty="0" smtClean="0">
                <a:solidFill>
                  <a:srgbClr val="FF0000"/>
                </a:solidFill>
              </a:rPr>
              <a:t>… during the years, the dew of the Lord’s protection would preserve the king so that he could rule his kingdom when his heart was regenerated with a new understanding of Divine sovereignty.  </a:t>
            </a:r>
            <a:r>
              <a:rPr lang="en-US" sz="2400" b="1" u="sng" dirty="0" smtClean="0">
                <a:solidFill>
                  <a:srgbClr val="7030A0"/>
                </a:solidFill>
              </a:rPr>
              <a:t>4c</a:t>
            </a:r>
            <a:r>
              <a:rPr lang="en-US" sz="1400" dirty="0" smtClean="0"/>
              <a:t>  </a:t>
            </a:r>
            <a:r>
              <a:rPr lang="en-US" sz="1000" dirty="0" smtClean="0"/>
              <a:t>(Word Art in Job 14:7 we read …)</a:t>
            </a:r>
            <a:endParaRPr lang="en-US" sz="2400" dirty="0" smtClean="0"/>
          </a:p>
        </p:txBody>
      </p:sp>
      <p:sp>
        <p:nvSpPr>
          <p:cNvPr id="5" name="Date Placeholder 4"/>
          <p:cNvSpPr>
            <a:spLocks noGrp="1"/>
          </p:cNvSpPr>
          <p:nvPr>
            <p:ph type="dt" idx="10"/>
          </p:nvPr>
        </p:nvSpPr>
        <p:spPr/>
        <p:txBody>
          <a:bodyPr/>
          <a:lstStyle/>
          <a:p>
            <a:pPr>
              <a:defRPr/>
            </a:pPr>
            <a:fld id="{61701D6F-B019-4D99-A8C0-39DDA00C4849}" type="datetime8">
              <a:rPr lang="en-US" smtClean="0"/>
              <a:pPr>
                <a:defRPr/>
              </a:pPr>
              <a:t>10/1/2020 9:50 PM</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01E8345-1069-4B84-AF56-0B41504DAAAF}" type="slidenum">
              <a:rPr lang="en-US"/>
              <a:pPr/>
              <a:t>44</a:t>
            </a:fld>
            <a:endParaRPr lang="en-US"/>
          </a:p>
        </p:txBody>
      </p:sp>
      <p:sp>
        <p:nvSpPr>
          <p:cNvPr id="176131" name="Rectangle 2"/>
          <p:cNvSpPr>
            <a:spLocks noGrp="1" noRot="1" noChangeAspect="1" noChangeArrowheads="1" noTextEdit="1"/>
          </p:cNvSpPr>
          <p:nvPr>
            <p:ph type="sldImg"/>
          </p:nvPr>
        </p:nvSpPr>
        <p:spPr>
          <a:xfrm>
            <a:off x="762000" y="381000"/>
            <a:ext cx="2525713" cy="1893888"/>
          </a:xfrm>
          <a:ln/>
        </p:spPr>
      </p:sp>
      <p:sp>
        <p:nvSpPr>
          <p:cNvPr id="393219" name="Rectangle 3"/>
          <p:cNvSpPr>
            <a:spLocks noGrp="1" noChangeArrowheads="1"/>
          </p:cNvSpPr>
          <p:nvPr>
            <p:ph type="body" idx="1"/>
          </p:nvPr>
        </p:nvSpPr>
        <p:spPr>
          <a:xfrm>
            <a:off x="304800" y="2362200"/>
            <a:ext cx="6400800" cy="6236970"/>
          </a:xfrm>
        </p:spPr>
        <p:txBody>
          <a:bodyPr/>
          <a:lstStyle/>
          <a:p>
            <a:pPr eaLnBrk="1" hangingPunct="1">
              <a:defRPr/>
            </a:pPr>
            <a:r>
              <a:rPr lang="en-US" sz="2000" dirty="0" smtClean="0"/>
              <a:t>Chapter 4 continues with the detail …</a:t>
            </a:r>
            <a:r>
              <a:rPr lang="en-US" sz="1600" dirty="0" smtClean="0"/>
              <a:t> </a:t>
            </a:r>
            <a:endParaRPr lang="en-US" sz="3200" dirty="0" smtClean="0"/>
          </a:p>
          <a:p>
            <a:pPr eaLnBrk="1" hangingPunct="1">
              <a:defRPr/>
            </a:pPr>
            <a:r>
              <a:rPr lang="en-US" sz="2000" b="1" dirty="0" smtClean="0">
                <a:effectLst>
                  <a:outerShdw blurRad="38100" dist="38100" dir="2700000" algn="tl">
                    <a:srgbClr val="C0C0C0"/>
                  </a:outerShdw>
                </a:effectLst>
              </a:rPr>
              <a:t>15d  … let his portion be with the beasts …</a:t>
            </a:r>
            <a:r>
              <a:rPr lang="en-US" sz="2000" b="1" dirty="0" smtClean="0"/>
              <a:t> </a:t>
            </a:r>
            <a:r>
              <a:rPr lang="en-US" sz="2000" dirty="0" smtClean="0"/>
              <a:t>most of us know that this meant to …</a:t>
            </a:r>
            <a:endParaRPr lang="en-US" sz="2000" b="1" dirty="0" smtClean="0"/>
          </a:p>
          <a:p>
            <a:pPr eaLnBrk="1" hangingPunct="1">
              <a:defRPr/>
            </a:pPr>
            <a:r>
              <a:rPr lang="en-US" sz="2000" b="1" u="sng" dirty="0" smtClean="0">
                <a:solidFill>
                  <a:srgbClr val="0000FF"/>
                </a:solidFill>
              </a:rPr>
              <a:t>1c</a:t>
            </a:r>
            <a:r>
              <a:rPr lang="en-US" sz="2000" b="1" dirty="0" smtClean="0"/>
              <a:t>   </a:t>
            </a:r>
            <a:r>
              <a:rPr lang="en-US" sz="2000" b="0" dirty="0" smtClean="0"/>
              <a:t>… and let the king live as the beasts do ~ in the grassy fields.</a:t>
            </a:r>
          </a:p>
          <a:p>
            <a:pPr eaLnBrk="1" hangingPunct="1">
              <a:defRPr/>
            </a:pPr>
            <a:r>
              <a:rPr lang="en-US" sz="2000" b="1" dirty="0" smtClean="0">
                <a:effectLst>
                  <a:outerShdw blurRad="38100" dist="38100" dir="2700000" algn="tl">
                    <a:srgbClr val="C0C0C0"/>
                  </a:outerShdw>
                </a:effectLst>
              </a:rPr>
              <a:t>16a  Let his heart be changed from man’s, and let a beast’s heart be given unto him …</a:t>
            </a:r>
            <a:r>
              <a:rPr lang="en-US" sz="2000" b="1" dirty="0" smtClean="0"/>
              <a:t> </a:t>
            </a:r>
            <a:r>
              <a:rPr lang="en-US" sz="2000" dirty="0" smtClean="0"/>
              <a:t>meaning …</a:t>
            </a:r>
            <a:endParaRPr lang="en-US" sz="2000" b="1" dirty="0" smtClean="0"/>
          </a:p>
          <a:p>
            <a:pPr eaLnBrk="1" hangingPunct="1">
              <a:defRPr/>
            </a:pPr>
            <a:r>
              <a:rPr lang="en-US" sz="2000" b="1" u="sng" dirty="0" smtClean="0">
                <a:solidFill>
                  <a:srgbClr val="0000FF"/>
                </a:solidFill>
              </a:rPr>
              <a:t>2c</a:t>
            </a:r>
            <a:r>
              <a:rPr lang="en-US" sz="2000" b="1" dirty="0" smtClean="0"/>
              <a:t>  </a:t>
            </a:r>
            <a:r>
              <a:rPr lang="en-US" sz="2000" b="0" dirty="0" smtClean="0"/>
              <a:t>The king lives contently in nature as do the beasts.</a:t>
            </a:r>
          </a:p>
          <a:p>
            <a:pPr eaLnBrk="1" hangingPunct="1">
              <a:defRPr/>
            </a:pPr>
            <a:r>
              <a:rPr lang="en-US" sz="2000" b="1" dirty="0" smtClean="0">
                <a:effectLst>
                  <a:outerShdw blurRad="38100" dist="38100" dir="2700000" algn="tl">
                    <a:srgbClr val="C0C0C0"/>
                  </a:outerShdw>
                </a:effectLst>
              </a:rPr>
              <a:t>16b  … let seven times pass over him.</a:t>
            </a:r>
          </a:p>
          <a:p>
            <a:pPr eaLnBrk="1" hangingPunct="1">
              <a:defRPr/>
            </a:pPr>
            <a:r>
              <a:rPr lang="en-US" sz="2000" b="1" u="sng" dirty="0" smtClean="0">
                <a:solidFill>
                  <a:srgbClr val="0000FF"/>
                </a:solidFill>
              </a:rPr>
              <a:t>3c</a:t>
            </a:r>
            <a:r>
              <a:rPr lang="en-US" sz="2000" b="1" dirty="0" smtClean="0"/>
              <a:t>  </a:t>
            </a:r>
            <a:r>
              <a:rPr lang="en-US" sz="2000" b="0" dirty="0" smtClean="0"/>
              <a:t>The king will stay in this “beast-like” condition </a:t>
            </a:r>
            <a:r>
              <a:rPr lang="en-US" sz="2000" b="1" dirty="0" smtClean="0">
                <a:solidFill>
                  <a:srgbClr val="FF0000"/>
                </a:solidFill>
              </a:rPr>
              <a:t>until he is </a:t>
            </a:r>
            <a:r>
              <a:rPr lang="en-US" sz="2000" b="1" u="sng" dirty="0" smtClean="0">
                <a:solidFill>
                  <a:srgbClr val="FF0000"/>
                </a:solidFill>
              </a:rPr>
              <a:t>restored</a:t>
            </a:r>
            <a:r>
              <a:rPr lang="en-US" sz="2000" b="1" dirty="0" smtClean="0">
                <a:solidFill>
                  <a:srgbClr val="FF0000"/>
                </a:solidFill>
              </a:rPr>
              <a:t> after an </a:t>
            </a:r>
            <a:r>
              <a:rPr lang="en-US" sz="2000" b="1" u="sng" dirty="0" smtClean="0">
                <a:solidFill>
                  <a:srgbClr val="FF0000"/>
                </a:solidFill>
              </a:rPr>
              <a:t>appointed period of time</a:t>
            </a:r>
            <a:r>
              <a:rPr lang="en-US" sz="2000" b="1" dirty="0" smtClean="0">
                <a:solidFill>
                  <a:srgbClr val="FF0000"/>
                </a:solidFill>
              </a:rPr>
              <a:t>.</a:t>
            </a:r>
          </a:p>
          <a:p>
            <a:pPr eaLnBrk="1" hangingPunct="1">
              <a:defRPr/>
            </a:pPr>
            <a:r>
              <a:rPr lang="en-US" sz="2000" b="1" u="sng" dirty="0" smtClean="0">
                <a:solidFill>
                  <a:srgbClr val="0000FF"/>
                </a:solidFill>
              </a:rPr>
              <a:t>4c</a:t>
            </a:r>
            <a:r>
              <a:rPr lang="en-US" sz="2000" b="1" dirty="0" smtClean="0"/>
              <a:t>  </a:t>
            </a:r>
            <a:r>
              <a:rPr lang="en-US" sz="2000" dirty="0" smtClean="0"/>
              <a:t>What did Ps 107:40 predict:</a:t>
            </a:r>
            <a:r>
              <a:rPr lang="en-US" sz="2000" b="1" dirty="0" smtClean="0"/>
              <a:t>  “He </a:t>
            </a:r>
            <a:r>
              <a:rPr lang="en-US" sz="2000" b="1" dirty="0" err="1" smtClean="0"/>
              <a:t>causeth</a:t>
            </a:r>
            <a:r>
              <a:rPr lang="en-US" sz="2000" b="1" dirty="0" smtClean="0"/>
              <a:t> them to wander in the wilderness, where there is no way.”  </a:t>
            </a:r>
            <a:r>
              <a:rPr lang="en-US" sz="2000" dirty="0" smtClean="0"/>
              <a:t>Hmm</a:t>
            </a:r>
            <a:r>
              <a:rPr lang="en-US" sz="2000" b="1" dirty="0" smtClean="0"/>
              <a:t>…   </a:t>
            </a:r>
            <a:r>
              <a:rPr lang="en-US" sz="2000" dirty="0" smtClean="0">
                <a:solidFill>
                  <a:srgbClr val="FF0000"/>
                </a:solidFill>
              </a:rPr>
              <a:t>you know, sometimes God just let’s us wander in the wilderness until we wander right back to Him!  He waits for us!</a:t>
            </a:r>
            <a:endParaRPr lang="en-US" sz="2000" b="1" dirty="0" smtClean="0"/>
          </a:p>
          <a:p>
            <a:pPr eaLnBrk="1" hangingPunct="1">
              <a:defRPr/>
            </a:pPr>
            <a:endParaRPr lang="en-US" sz="1800" dirty="0" smtClean="0"/>
          </a:p>
        </p:txBody>
      </p:sp>
      <p:sp>
        <p:nvSpPr>
          <p:cNvPr id="5" name="Date Placeholder 4"/>
          <p:cNvSpPr>
            <a:spLocks noGrp="1"/>
          </p:cNvSpPr>
          <p:nvPr>
            <p:ph type="dt" idx="10"/>
          </p:nvPr>
        </p:nvSpPr>
        <p:spPr/>
        <p:txBody>
          <a:bodyPr/>
          <a:lstStyle/>
          <a:p>
            <a:pPr>
              <a:defRPr/>
            </a:pPr>
            <a:fld id="{C5655491-5725-4207-B151-54D77189264B}" type="datetime8">
              <a:rPr lang="en-US" smtClean="0"/>
              <a:pPr>
                <a:defRPr/>
              </a:pPr>
              <a:t>10/1/2020 9:50 PM</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3AC8EAE-1A10-4438-A8F8-9BA03A004E7C}" type="slidenum">
              <a:rPr lang="en-US"/>
              <a:pPr/>
              <a:t>45</a:t>
            </a:fld>
            <a:endParaRPr lang="en-US"/>
          </a:p>
        </p:txBody>
      </p:sp>
      <p:sp>
        <p:nvSpPr>
          <p:cNvPr id="177155" name="Rectangle 2"/>
          <p:cNvSpPr>
            <a:spLocks noGrp="1" noRot="1" noChangeAspect="1" noChangeArrowheads="1" noTextEdit="1"/>
          </p:cNvSpPr>
          <p:nvPr>
            <p:ph type="sldImg"/>
          </p:nvPr>
        </p:nvSpPr>
        <p:spPr>
          <a:xfrm>
            <a:off x="1185863" y="696913"/>
            <a:ext cx="2728912" cy="2046287"/>
          </a:xfrm>
          <a:ln/>
        </p:spPr>
      </p:sp>
      <p:sp>
        <p:nvSpPr>
          <p:cNvPr id="395267" name="Rectangle 3"/>
          <p:cNvSpPr>
            <a:spLocks noGrp="1" noChangeArrowheads="1"/>
          </p:cNvSpPr>
          <p:nvPr>
            <p:ph type="body" idx="1"/>
          </p:nvPr>
        </p:nvSpPr>
        <p:spPr>
          <a:xfrm>
            <a:off x="701040" y="2971800"/>
            <a:ext cx="5608320" cy="5627370"/>
          </a:xfrm>
        </p:spPr>
        <p:txBody>
          <a:bodyPr/>
          <a:lstStyle/>
          <a:p>
            <a:pPr eaLnBrk="1" hangingPunct="1">
              <a:defRPr/>
            </a:pPr>
            <a:r>
              <a:rPr lang="en-US" sz="2400" dirty="0" smtClean="0"/>
              <a:t>Now, more information about the King in </a:t>
            </a:r>
            <a:r>
              <a:rPr lang="en-US" sz="2400" dirty="0" err="1" smtClean="0"/>
              <a:t>vs</a:t>
            </a:r>
            <a:r>
              <a:rPr lang="en-US" sz="2400" dirty="0" smtClean="0"/>
              <a:t> 33 … This is the last verse we’re going to look at … </a:t>
            </a:r>
          </a:p>
          <a:p>
            <a:pPr eaLnBrk="1" hangingPunct="1">
              <a:lnSpc>
                <a:spcPct val="90000"/>
              </a:lnSpc>
              <a:spcAft>
                <a:spcPct val="25000"/>
              </a:spcAft>
              <a:defRPr/>
            </a:pPr>
            <a:r>
              <a:rPr lang="en-US" sz="2000" b="1" dirty="0" smtClean="0">
                <a:effectLst>
                  <a:outerShdw blurRad="38100" dist="38100" dir="2700000" algn="tl">
                    <a:srgbClr val="C0C0C0"/>
                  </a:outerShdw>
                </a:effectLst>
              </a:rPr>
              <a:t>33a  … hairs were grown </a:t>
            </a:r>
            <a:r>
              <a:rPr lang="en-US" sz="2000" b="1" u="sng" dirty="0" smtClean="0">
                <a:effectLst>
                  <a:outerShdw blurRad="38100" dist="38100" dir="2700000" algn="tl">
                    <a:srgbClr val="C0C0C0"/>
                  </a:outerShdw>
                </a:effectLst>
              </a:rPr>
              <a:t>like</a:t>
            </a:r>
            <a:r>
              <a:rPr lang="en-US" sz="2000" b="1" dirty="0" smtClean="0">
                <a:effectLst>
                  <a:outerShdw blurRad="38100" dist="38100" dir="2700000" algn="tl">
                    <a:srgbClr val="C0C0C0"/>
                  </a:outerShdw>
                </a:effectLst>
              </a:rPr>
              <a:t> eagles’ feathers …</a:t>
            </a:r>
            <a:r>
              <a:rPr lang="en-US" sz="2000" b="1" dirty="0" smtClean="0"/>
              <a:t> </a:t>
            </a:r>
          </a:p>
          <a:p>
            <a:pPr eaLnBrk="1" hangingPunct="1">
              <a:lnSpc>
                <a:spcPct val="90000"/>
              </a:lnSpc>
              <a:spcAft>
                <a:spcPct val="25000"/>
              </a:spcAft>
              <a:defRPr/>
            </a:pPr>
            <a:endParaRPr lang="en-US" sz="2000" b="1" dirty="0" smtClean="0"/>
          </a:p>
          <a:p>
            <a:pPr eaLnBrk="1" hangingPunct="1">
              <a:lnSpc>
                <a:spcPct val="90000"/>
              </a:lnSpc>
              <a:spcAft>
                <a:spcPct val="25000"/>
              </a:spcAft>
              <a:defRPr/>
            </a:pPr>
            <a:r>
              <a:rPr lang="en-US" sz="2000" b="1" u="sng" dirty="0" smtClean="0">
                <a:solidFill>
                  <a:srgbClr val="0000FF"/>
                </a:solidFill>
              </a:rPr>
              <a:t>1c</a:t>
            </a:r>
            <a:r>
              <a:rPr lang="en-US" sz="2000" b="1" dirty="0" smtClean="0"/>
              <a:t>  Just as the eagle is </a:t>
            </a:r>
            <a:r>
              <a:rPr lang="en-US" sz="2000" b="1" dirty="0" smtClean="0">
                <a:effectLst>
                  <a:outerShdw blurRad="38100" dist="38100" dir="2700000" algn="tl">
                    <a:srgbClr val="C0C0C0"/>
                  </a:outerShdw>
                </a:effectLst>
              </a:rPr>
              <a:t>“</a:t>
            </a:r>
            <a:r>
              <a:rPr lang="en-US" sz="2000" b="1" u="sng" dirty="0" smtClean="0">
                <a:effectLst>
                  <a:outerShdw blurRad="38100" dist="38100" dir="2700000" algn="tl">
                    <a:srgbClr val="C0C0C0"/>
                  </a:outerShdw>
                </a:effectLst>
              </a:rPr>
              <a:t>king</a:t>
            </a:r>
            <a:r>
              <a:rPr lang="en-US" sz="2000" b="1" dirty="0" smtClean="0">
                <a:effectLst>
                  <a:outerShdw blurRad="38100" dist="38100" dir="2700000" algn="tl">
                    <a:srgbClr val="C0C0C0"/>
                  </a:outerShdw>
                </a:effectLst>
              </a:rPr>
              <a:t> of the </a:t>
            </a:r>
            <a:r>
              <a:rPr lang="en-US" sz="2000" b="1" u="sng" dirty="0" smtClean="0">
                <a:effectLst>
                  <a:outerShdw blurRad="38100" dist="38100" dir="2700000" algn="tl">
                    <a:srgbClr val="C0C0C0"/>
                  </a:outerShdw>
                </a:effectLst>
              </a:rPr>
              <a:t>birds</a:t>
            </a:r>
            <a:r>
              <a:rPr lang="en-US" sz="2000" b="1" dirty="0" smtClean="0">
                <a:effectLst>
                  <a:outerShdw blurRad="38100" dist="38100" dir="2700000" algn="tl">
                    <a:srgbClr val="C0C0C0"/>
                  </a:outerShdw>
                </a:effectLst>
              </a:rPr>
              <a:t>”</a:t>
            </a:r>
            <a:r>
              <a:rPr lang="en-US" sz="2000" b="1" dirty="0" smtClean="0"/>
              <a:t> ~ so Nebuchadnezzar was still “king of Babylon.”</a:t>
            </a:r>
            <a:endParaRPr lang="en-US" sz="2400" dirty="0" smtClean="0"/>
          </a:p>
          <a:p>
            <a:pPr eaLnBrk="1" hangingPunct="1">
              <a:defRPr/>
            </a:pPr>
            <a:endParaRPr lang="en-US" sz="1050" b="1" dirty="0" smtClean="0"/>
          </a:p>
          <a:p>
            <a:pPr eaLnBrk="1" hangingPunct="1">
              <a:defRPr/>
            </a:pPr>
            <a:r>
              <a:rPr lang="en-US" sz="2000" b="1" u="sng" dirty="0" smtClean="0">
                <a:solidFill>
                  <a:srgbClr val="0000FF"/>
                </a:solidFill>
              </a:rPr>
              <a:t>2c</a:t>
            </a:r>
            <a:r>
              <a:rPr lang="en-US" sz="2000" b="1" dirty="0" smtClean="0"/>
              <a:t>  (Daniel 7 represents Babylon as a “lion” ~ the king of the beasts.)  That’s just an interesting comparison, isn’t it – </a:t>
            </a:r>
            <a:r>
              <a:rPr lang="en-US" sz="2000" dirty="0" smtClean="0"/>
              <a:t>being king of the birds and beasts</a:t>
            </a:r>
            <a:r>
              <a:rPr lang="en-US" sz="2000" b="1" dirty="0" smtClean="0"/>
              <a:t>?</a:t>
            </a:r>
          </a:p>
        </p:txBody>
      </p:sp>
      <p:sp>
        <p:nvSpPr>
          <p:cNvPr id="5" name="Date Placeholder 4"/>
          <p:cNvSpPr>
            <a:spLocks noGrp="1"/>
          </p:cNvSpPr>
          <p:nvPr>
            <p:ph type="dt" idx="10"/>
          </p:nvPr>
        </p:nvSpPr>
        <p:spPr/>
        <p:txBody>
          <a:bodyPr/>
          <a:lstStyle/>
          <a:p>
            <a:pPr>
              <a:defRPr/>
            </a:pPr>
            <a:fld id="{BC1AFE3D-843A-47BE-8A5D-25D1F9421801}" type="datetime8">
              <a:rPr lang="en-US" smtClean="0"/>
              <a:pPr>
                <a:defRPr/>
              </a:pPr>
              <a:t>10/1/2020 9:50 PM</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E6B7947-3377-4FAF-ADA6-1F04E8096F7C}" type="slidenum">
              <a:rPr lang="en-US"/>
              <a:pPr/>
              <a:t>46</a:t>
            </a:fld>
            <a:endParaRPr lang="en-US"/>
          </a:p>
        </p:txBody>
      </p:sp>
      <p:sp>
        <p:nvSpPr>
          <p:cNvPr id="178179" name="Rectangle 2"/>
          <p:cNvSpPr>
            <a:spLocks noGrp="1" noRot="1" noChangeAspect="1" noChangeArrowheads="1" noTextEdit="1"/>
          </p:cNvSpPr>
          <p:nvPr>
            <p:ph type="sldImg"/>
          </p:nvPr>
        </p:nvSpPr>
        <p:spPr>
          <a:xfrm>
            <a:off x="1185863" y="696913"/>
            <a:ext cx="2547937" cy="1911350"/>
          </a:xfrm>
          <a:ln/>
        </p:spPr>
      </p:sp>
      <p:sp>
        <p:nvSpPr>
          <p:cNvPr id="397315" name="Rectangle 3"/>
          <p:cNvSpPr>
            <a:spLocks noGrp="1" noChangeArrowheads="1"/>
          </p:cNvSpPr>
          <p:nvPr>
            <p:ph type="body" idx="1"/>
          </p:nvPr>
        </p:nvSpPr>
        <p:spPr>
          <a:xfrm>
            <a:off x="701040" y="2743200"/>
            <a:ext cx="5608320" cy="5855970"/>
          </a:xfrm>
        </p:spPr>
        <p:txBody>
          <a:bodyPr/>
          <a:lstStyle/>
          <a:p>
            <a:pPr eaLnBrk="1" hangingPunct="1">
              <a:defRPr/>
            </a:pPr>
            <a:r>
              <a:rPr lang="en-US" sz="2000" dirty="0" smtClean="0"/>
              <a:t>What is the conclusion for Point #2 on Daniel 4 – What do you think?  Is the vision written with symbolic language, or </a:t>
            </a:r>
            <a:r>
              <a:rPr lang="en-US" sz="2000" b="1" u="sng" dirty="0" smtClean="0"/>
              <a:t>all literal language</a:t>
            </a:r>
            <a:r>
              <a:rPr lang="en-US" sz="2000" dirty="0" smtClean="0"/>
              <a:t>?</a:t>
            </a:r>
          </a:p>
          <a:p>
            <a:pPr eaLnBrk="1" hangingPunct="1">
              <a:defRPr/>
            </a:pPr>
            <a:endParaRPr lang="en-US" sz="2000" dirty="0" smtClean="0"/>
          </a:p>
          <a:p>
            <a:pPr eaLnBrk="1" hangingPunct="1">
              <a:defRPr/>
            </a:pPr>
            <a:r>
              <a:rPr lang="en-US" sz="2000" dirty="0" smtClean="0"/>
              <a:t>Here is the conclusion of the matter … </a:t>
            </a:r>
          </a:p>
          <a:p>
            <a:pPr eaLnBrk="1" hangingPunct="1">
              <a:spcAft>
                <a:spcPct val="20000"/>
              </a:spcAft>
              <a:defRPr/>
            </a:pPr>
            <a:r>
              <a:rPr lang="en-US" sz="2000" b="1" u="sng" dirty="0" smtClean="0">
                <a:solidFill>
                  <a:srgbClr val="0000FF"/>
                </a:solidFill>
              </a:rPr>
              <a:t>1c</a:t>
            </a:r>
            <a:r>
              <a:rPr lang="en-US" sz="2000" b="1" dirty="0" smtClean="0"/>
              <a:t>  There is </a:t>
            </a:r>
            <a:r>
              <a:rPr lang="en-US" sz="2800" b="1" u="sng" dirty="0" smtClean="0">
                <a:effectLst>
                  <a:outerShdw blurRad="38100" dist="38100" dir="2700000" algn="tl">
                    <a:srgbClr val="C0C0C0"/>
                  </a:outerShdw>
                </a:effectLst>
              </a:rPr>
              <a:t>no</a:t>
            </a:r>
            <a:r>
              <a:rPr lang="en-US" sz="2000" b="1" dirty="0" smtClean="0"/>
              <a:t> symbolic language that would require an interpreter.</a:t>
            </a:r>
          </a:p>
          <a:p>
            <a:pPr eaLnBrk="1" hangingPunct="1">
              <a:spcAft>
                <a:spcPct val="20000"/>
              </a:spcAft>
              <a:defRPr/>
            </a:pPr>
            <a:r>
              <a:rPr lang="en-US" sz="2000" b="1" u="sng" dirty="0" smtClean="0">
                <a:solidFill>
                  <a:srgbClr val="0000FF"/>
                </a:solidFill>
              </a:rPr>
              <a:t>2c</a:t>
            </a:r>
            <a:r>
              <a:rPr lang="en-US" sz="2000" b="1" dirty="0" smtClean="0"/>
              <a:t>  There is </a:t>
            </a:r>
            <a:r>
              <a:rPr lang="en-US" sz="2800" b="1" u="sng" dirty="0" smtClean="0">
                <a:effectLst>
                  <a:outerShdw blurRad="38100" dist="38100" dir="2700000" algn="tl">
                    <a:srgbClr val="C0C0C0"/>
                  </a:outerShdw>
                </a:effectLst>
              </a:rPr>
              <a:t>no</a:t>
            </a:r>
            <a:r>
              <a:rPr lang="en-US" sz="2000" b="1" dirty="0" smtClean="0"/>
              <a:t> interpreter sent to  explain the meaning of the vision.</a:t>
            </a:r>
          </a:p>
          <a:p>
            <a:pPr eaLnBrk="1" hangingPunct="1">
              <a:spcAft>
                <a:spcPct val="20000"/>
              </a:spcAft>
              <a:defRPr/>
            </a:pPr>
            <a:r>
              <a:rPr lang="en-US" sz="2000" b="1" u="sng" dirty="0" smtClean="0">
                <a:solidFill>
                  <a:srgbClr val="0000FF"/>
                </a:solidFill>
              </a:rPr>
              <a:t>3c</a:t>
            </a:r>
            <a:r>
              <a:rPr lang="en-US" sz="2000" b="1" dirty="0" smtClean="0"/>
              <a:t>  The king is merely compared to a great tree, as were the kings of Assyria and Egypt.</a:t>
            </a:r>
          </a:p>
          <a:p>
            <a:pPr eaLnBrk="1" hangingPunct="1">
              <a:spcAft>
                <a:spcPct val="20000"/>
              </a:spcAft>
              <a:defRPr/>
            </a:pPr>
            <a:r>
              <a:rPr lang="en-US" sz="2000" b="1" u="sng" dirty="0" smtClean="0">
                <a:solidFill>
                  <a:srgbClr val="0000FF"/>
                </a:solidFill>
              </a:rPr>
              <a:t>4c</a:t>
            </a:r>
            <a:r>
              <a:rPr lang="en-US" sz="2000" b="1" dirty="0" smtClean="0"/>
              <a:t>   </a:t>
            </a:r>
            <a:r>
              <a:rPr lang="en-US" sz="2000" b="1" u="sng" dirty="0" smtClean="0">
                <a:solidFill>
                  <a:srgbClr val="FF0000"/>
                </a:solidFill>
              </a:rPr>
              <a:t>Again</a:t>
            </a:r>
            <a:r>
              <a:rPr lang="en-US" sz="2000" b="1" dirty="0" smtClean="0">
                <a:solidFill>
                  <a:srgbClr val="FF0000"/>
                </a:solidFill>
              </a:rPr>
              <a:t> </a:t>
            </a:r>
            <a:r>
              <a:rPr lang="en-US" sz="2000" b="1" u="sng" dirty="0" smtClean="0"/>
              <a:t>This vision is definitely </a:t>
            </a:r>
            <a:r>
              <a:rPr lang="en-US" sz="2000" b="1" u="sng" dirty="0" smtClean="0">
                <a:solidFill>
                  <a:srgbClr val="FF0000"/>
                </a:solidFill>
              </a:rPr>
              <a:t>100% </a:t>
            </a:r>
            <a:r>
              <a:rPr lang="en-US" sz="2000" b="1" u="sng" dirty="0" smtClean="0"/>
              <a:t>literal</a:t>
            </a:r>
            <a:r>
              <a:rPr lang="en-US" sz="2000" b="1" dirty="0" smtClean="0"/>
              <a:t>!  </a:t>
            </a:r>
            <a:r>
              <a:rPr lang="en-US" sz="2000" dirty="0" smtClean="0"/>
              <a:t>That’s the same conclusion we found for point #1.</a:t>
            </a:r>
          </a:p>
          <a:p>
            <a:pPr eaLnBrk="1" hangingPunct="1">
              <a:defRPr/>
            </a:pPr>
            <a:endParaRPr lang="en-US" dirty="0" smtClean="0"/>
          </a:p>
        </p:txBody>
      </p:sp>
      <p:sp>
        <p:nvSpPr>
          <p:cNvPr id="5" name="Date Placeholder 4"/>
          <p:cNvSpPr>
            <a:spLocks noGrp="1"/>
          </p:cNvSpPr>
          <p:nvPr>
            <p:ph type="dt" idx="10"/>
          </p:nvPr>
        </p:nvSpPr>
        <p:spPr/>
        <p:txBody>
          <a:bodyPr/>
          <a:lstStyle/>
          <a:p>
            <a:pPr>
              <a:defRPr/>
            </a:pPr>
            <a:fld id="{C21606A2-5277-49DD-AFA7-B1C94F68A7C6}" type="datetime8">
              <a:rPr lang="en-US" smtClean="0"/>
              <a:pPr>
                <a:defRPr/>
              </a:pPr>
              <a:t>10/1/2020 9:50 PM</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08D6D19-23CE-4D93-B697-46EE64E7866D}" type="slidenum">
              <a:rPr lang="en-US"/>
              <a:pPr/>
              <a:t>47</a:t>
            </a:fld>
            <a:endParaRPr lang="en-US" dirty="0"/>
          </a:p>
        </p:txBody>
      </p:sp>
      <p:sp>
        <p:nvSpPr>
          <p:cNvPr id="179203" name="Rectangle 2"/>
          <p:cNvSpPr>
            <a:spLocks noGrp="1" noRot="1" noChangeAspect="1" noChangeArrowheads="1" noTextEdit="1"/>
          </p:cNvSpPr>
          <p:nvPr>
            <p:ph type="sldImg"/>
          </p:nvPr>
        </p:nvSpPr>
        <p:spPr>
          <a:xfrm>
            <a:off x="1185863" y="696913"/>
            <a:ext cx="2700337" cy="2025650"/>
          </a:xfrm>
          <a:ln/>
        </p:spPr>
      </p:sp>
      <p:sp>
        <p:nvSpPr>
          <p:cNvPr id="179204" name="Rectangle 3"/>
          <p:cNvSpPr>
            <a:spLocks noGrp="1" noChangeArrowheads="1"/>
          </p:cNvSpPr>
          <p:nvPr>
            <p:ph type="body" idx="1"/>
          </p:nvPr>
        </p:nvSpPr>
        <p:spPr>
          <a:xfrm>
            <a:off x="701040" y="2971800"/>
            <a:ext cx="5608320" cy="5627370"/>
          </a:xfrm>
          <a:noFill/>
          <a:ln/>
        </p:spPr>
        <p:txBody>
          <a:bodyPr/>
          <a:lstStyle/>
          <a:p>
            <a:pPr eaLnBrk="1" hangingPunct="1"/>
            <a:r>
              <a:rPr lang="en-US" sz="2000" dirty="0" smtClean="0"/>
              <a:t>So, a careful study of points #1 and 2 confirmed this vision is literal.  Let’s look at point #3. </a:t>
            </a:r>
          </a:p>
          <a:p>
            <a:pPr eaLnBrk="1" hangingPunct="1"/>
            <a:r>
              <a:rPr lang="en-US" sz="2400" dirty="0" smtClean="0"/>
              <a:t>Here … we are going to examine the terms </a:t>
            </a:r>
            <a:r>
              <a:rPr lang="en-US" sz="2400" b="1" u="sng" dirty="0" smtClean="0"/>
              <a:t>interpretation</a:t>
            </a:r>
            <a:r>
              <a:rPr lang="en-US" sz="2400" dirty="0" smtClean="0"/>
              <a:t> and </a:t>
            </a:r>
            <a:r>
              <a:rPr lang="en-US" sz="2400" b="1" u="sng" dirty="0" smtClean="0"/>
              <a:t>application</a:t>
            </a:r>
            <a:r>
              <a:rPr lang="en-US" sz="2400" dirty="0" smtClean="0"/>
              <a:t>.  This is likely going to be new information for you, so I hope you can grasp the concept. </a:t>
            </a:r>
          </a:p>
          <a:p>
            <a:pPr eaLnBrk="1" hangingPunct="1"/>
            <a:r>
              <a:rPr lang="en-US" sz="2400" b="1" u="sng" dirty="0" smtClean="0">
                <a:solidFill>
                  <a:srgbClr val="0000FF"/>
                </a:solidFill>
              </a:rPr>
              <a:t>1c</a:t>
            </a:r>
            <a:r>
              <a:rPr lang="en-US" sz="2400" dirty="0" smtClean="0"/>
              <a:t>   Prophetic Key #20 tells us … “Prophecy written in literal language uses </a:t>
            </a:r>
            <a:r>
              <a:rPr lang="en-US" sz="2400" b="1" u="sng" dirty="0" smtClean="0"/>
              <a:t>application</a:t>
            </a:r>
            <a:r>
              <a:rPr lang="en-US" sz="2400" dirty="0" smtClean="0"/>
              <a:t> to align historical events with Scripture.”  </a:t>
            </a:r>
          </a:p>
          <a:p>
            <a:pPr eaLnBrk="1" hangingPunct="1"/>
            <a:r>
              <a:rPr lang="en-US" sz="2400" dirty="0" smtClean="0"/>
              <a:t>Now … what in the world does that mean? </a:t>
            </a:r>
          </a:p>
        </p:txBody>
      </p:sp>
      <p:sp>
        <p:nvSpPr>
          <p:cNvPr id="5" name="Date Placeholder 4"/>
          <p:cNvSpPr>
            <a:spLocks noGrp="1"/>
          </p:cNvSpPr>
          <p:nvPr>
            <p:ph type="dt" idx="10"/>
          </p:nvPr>
        </p:nvSpPr>
        <p:spPr/>
        <p:txBody>
          <a:bodyPr/>
          <a:lstStyle/>
          <a:p>
            <a:pPr>
              <a:defRPr/>
            </a:pPr>
            <a:fld id="{00C062DB-4832-4070-AB8D-3B589484B628}" type="datetime8">
              <a:rPr lang="en-US" smtClean="0"/>
              <a:pPr>
                <a:defRPr/>
              </a:pPr>
              <a:t>10/1/2020 9:50 PM</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98BE990-D62D-46D5-9539-869572816D12}" type="slidenum">
              <a:rPr lang="en-US"/>
              <a:pPr/>
              <a:t>48</a:t>
            </a:fld>
            <a:endParaRPr lang="en-US" dirty="0"/>
          </a:p>
        </p:txBody>
      </p:sp>
      <p:sp>
        <p:nvSpPr>
          <p:cNvPr id="180227" name="Rectangle 2"/>
          <p:cNvSpPr>
            <a:spLocks noGrp="1" noRot="1" noChangeAspect="1" noChangeArrowheads="1" noTextEdit="1"/>
          </p:cNvSpPr>
          <p:nvPr>
            <p:ph type="sldImg"/>
          </p:nvPr>
        </p:nvSpPr>
        <p:spPr>
          <a:xfrm>
            <a:off x="914400" y="228600"/>
            <a:ext cx="2525713" cy="1893888"/>
          </a:xfrm>
          <a:ln/>
        </p:spPr>
      </p:sp>
      <p:sp>
        <p:nvSpPr>
          <p:cNvPr id="180228" name="Rectangle 3"/>
          <p:cNvSpPr>
            <a:spLocks noGrp="1" noChangeArrowheads="1"/>
          </p:cNvSpPr>
          <p:nvPr>
            <p:ph type="body" idx="1"/>
          </p:nvPr>
        </p:nvSpPr>
        <p:spPr>
          <a:xfrm>
            <a:off x="381354" y="2133600"/>
            <a:ext cx="6247694" cy="6553306"/>
          </a:xfrm>
          <a:noFill/>
          <a:ln/>
        </p:spPr>
        <p:txBody>
          <a:bodyPr/>
          <a:lstStyle/>
          <a:p>
            <a:pPr eaLnBrk="1" hangingPunct="1">
              <a:lnSpc>
                <a:spcPct val="90000"/>
              </a:lnSpc>
            </a:pPr>
            <a:r>
              <a:rPr lang="en-US" sz="2000" dirty="0" smtClean="0"/>
              <a:t>Let’s try to understand the term “interpretation” first. </a:t>
            </a:r>
          </a:p>
          <a:p>
            <a:pPr eaLnBrk="1" hangingPunct="1">
              <a:lnSpc>
                <a:spcPct val="90000"/>
              </a:lnSpc>
            </a:pPr>
            <a:r>
              <a:rPr lang="en-US" sz="2000" dirty="0" smtClean="0"/>
              <a:t>   2 Peter 1:20 tells us:  </a:t>
            </a:r>
            <a:r>
              <a:rPr lang="en-US" sz="2400" b="1" dirty="0" smtClean="0"/>
              <a:t>Above all, you must understand that  no prophecy of Scripture came about by the prophet's own</a:t>
            </a:r>
            <a:r>
              <a:rPr lang="en-US" sz="2400" dirty="0" smtClean="0"/>
              <a:t> </a:t>
            </a:r>
            <a:r>
              <a:rPr lang="en-US" sz="2400" b="1" u="sng" dirty="0" smtClean="0"/>
              <a:t>interpretation</a:t>
            </a:r>
            <a:r>
              <a:rPr lang="en-US" sz="2400" b="1" dirty="0" smtClean="0">
                <a:solidFill>
                  <a:srgbClr val="990099"/>
                </a:solidFill>
              </a:rPr>
              <a:t>.   </a:t>
            </a:r>
            <a:r>
              <a:rPr lang="en-US" sz="2400" dirty="0" smtClean="0"/>
              <a:t> </a:t>
            </a:r>
            <a:r>
              <a:rPr lang="en-US" sz="1800" dirty="0" smtClean="0"/>
              <a:t>(NIV)</a:t>
            </a:r>
          </a:p>
          <a:p>
            <a:pPr eaLnBrk="1" hangingPunct="1">
              <a:lnSpc>
                <a:spcPct val="90000"/>
              </a:lnSpc>
            </a:pPr>
            <a:endParaRPr lang="en-US" sz="800" dirty="0" smtClean="0"/>
          </a:p>
          <a:p>
            <a:pPr eaLnBrk="1" hangingPunct="1">
              <a:lnSpc>
                <a:spcPct val="90000"/>
              </a:lnSpc>
            </a:pPr>
            <a:r>
              <a:rPr lang="en-US" sz="2000" b="1" u="sng" dirty="0" smtClean="0">
                <a:solidFill>
                  <a:srgbClr val="0000FF"/>
                </a:solidFill>
              </a:rPr>
              <a:t>1c</a:t>
            </a:r>
            <a:r>
              <a:rPr lang="en-US" sz="2000" dirty="0" smtClean="0"/>
              <a:t>   Now. Let’s look at Prophetic Key #16 to see what the rule has to say about “symbolic interpretation.”  This is defined as a prophetic word picture of </a:t>
            </a:r>
            <a:r>
              <a:rPr lang="en-US" sz="2000" b="1" u="sng" dirty="0" smtClean="0"/>
              <a:t>something</a:t>
            </a:r>
            <a:r>
              <a:rPr lang="en-US" sz="2000" dirty="0" smtClean="0"/>
              <a:t> that is NOT real.    Well, that’s easy enough …</a:t>
            </a:r>
          </a:p>
          <a:p>
            <a:pPr eaLnBrk="1" hangingPunct="1">
              <a:lnSpc>
                <a:spcPct val="90000"/>
              </a:lnSpc>
            </a:pPr>
            <a:endParaRPr lang="en-US" sz="900" dirty="0" smtClean="0"/>
          </a:p>
          <a:p>
            <a:pPr eaLnBrk="1" hangingPunct="1">
              <a:lnSpc>
                <a:spcPct val="90000"/>
              </a:lnSpc>
            </a:pPr>
            <a:r>
              <a:rPr lang="en-US" sz="2000" b="1" u="sng" dirty="0" smtClean="0">
                <a:solidFill>
                  <a:srgbClr val="0000FF"/>
                </a:solidFill>
              </a:rPr>
              <a:t>2c</a:t>
            </a:r>
            <a:r>
              <a:rPr lang="en-US" sz="2000" dirty="0" smtClean="0"/>
              <a:t>   Webster’s 1828 dictionary defines “interpretation” as – to explain the meaning of visions or dreams; to lay open what is NOT understood.</a:t>
            </a:r>
          </a:p>
          <a:p>
            <a:pPr eaLnBrk="1" hangingPunct="1">
              <a:lnSpc>
                <a:spcPct val="90000"/>
              </a:lnSpc>
            </a:pPr>
            <a:endParaRPr lang="en-US" sz="900" dirty="0" smtClean="0"/>
          </a:p>
          <a:p>
            <a:pPr eaLnBrk="1" hangingPunct="1">
              <a:lnSpc>
                <a:spcPct val="90000"/>
              </a:lnSpc>
            </a:pPr>
            <a:r>
              <a:rPr lang="en-US" sz="2000" b="1" dirty="0" smtClean="0">
                <a:solidFill>
                  <a:srgbClr val="FF0000"/>
                </a:solidFill>
              </a:rPr>
              <a:t>So … what does that mean to you?  Most definitely, Peter is telling us that the Bible will have to give the reader the starting point of the interpretation.  WE cannot start it – the Bible has to.  And, that’s exactly what happens in Daniel – he always gives the starting point of the interpretation.  We never have to guess what it could be.  </a:t>
            </a:r>
            <a:r>
              <a:rPr lang="en-US" sz="2000" b="1" u="sng" dirty="0" smtClean="0">
                <a:solidFill>
                  <a:srgbClr val="FF0000"/>
                </a:solidFill>
              </a:rPr>
              <a:t>Let’s look at some examples</a:t>
            </a:r>
            <a:r>
              <a:rPr lang="en-US" sz="2000" b="1" u="none" dirty="0" smtClean="0">
                <a:solidFill>
                  <a:srgbClr val="FF0000"/>
                </a:solidFill>
              </a:rPr>
              <a:t>.</a:t>
            </a:r>
            <a:endParaRPr lang="en-US" sz="2000" b="1" dirty="0" smtClean="0">
              <a:solidFill>
                <a:srgbClr val="FF0000"/>
              </a:solidFill>
            </a:endParaRPr>
          </a:p>
        </p:txBody>
      </p:sp>
      <p:sp>
        <p:nvSpPr>
          <p:cNvPr id="5" name="Date Placeholder 4"/>
          <p:cNvSpPr>
            <a:spLocks noGrp="1"/>
          </p:cNvSpPr>
          <p:nvPr>
            <p:ph type="dt" idx="10"/>
          </p:nvPr>
        </p:nvSpPr>
        <p:spPr/>
        <p:txBody>
          <a:bodyPr/>
          <a:lstStyle/>
          <a:p>
            <a:pPr>
              <a:defRPr/>
            </a:pPr>
            <a:fld id="{A5A953CB-19A9-4220-983A-5C4BC49B92A2}" type="datetime8">
              <a:rPr lang="en-US" smtClean="0"/>
              <a:pPr>
                <a:defRPr/>
              </a:pPr>
              <a:t>10/1/2020 9:50 PM</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AF549F0-71F1-494A-95E3-4635C0B99F09}" type="slidenum">
              <a:rPr lang="en-US"/>
              <a:pPr/>
              <a:t>49</a:t>
            </a:fld>
            <a:endParaRPr lang="en-US"/>
          </a:p>
        </p:txBody>
      </p:sp>
      <p:sp>
        <p:nvSpPr>
          <p:cNvPr id="182275" name="Rectangle 2"/>
          <p:cNvSpPr>
            <a:spLocks noGrp="1" noRot="1" noChangeAspect="1" noChangeArrowheads="1" noTextEdit="1"/>
          </p:cNvSpPr>
          <p:nvPr>
            <p:ph type="sldImg"/>
          </p:nvPr>
        </p:nvSpPr>
        <p:spPr>
          <a:xfrm>
            <a:off x="1185863" y="304800"/>
            <a:ext cx="2932112" cy="2198688"/>
          </a:xfrm>
          <a:ln/>
        </p:spPr>
      </p:sp>
      <p:sp>
        <p:nvSpPr>
          <p:cNvPr id="182276" name="Rectangle 3"/>
          <p:cNvSpPr>
            <a:spLocks noGrp="1" noChangeArrowheads="1"/>
          </p:cNvSpPr>
          <p:nvPr>
            <p:ph type="body" idx="1"/>
          </p:nvPr>
        </p:nvSpPr>
        <p:spPr>
          <a:xfrm>
            <a:off x="381354" y="2667000"/>
            <a:ext cx="6247694" cy="6248506"/>
          </a:xfrm>
          <a:noFill/>
          <a:ln/>
        </p:spPr>
        <p:txBody>
          <a:bodyPr/>
          <a:lstStyle/>
          <a:p>
            <a:pPr eaLnBrk="1" hangingPunct="1"/>
            <a:r>
              <a:rPr lang="en-US" sz="2000" dirty="0" smtClean="0"/>
              <a:t>If symbols are involved, the Bible must give us the interpretation, until the obvious meaning can be discerned from history, if possible.</a:t>
            </a:r>
          </a:p>
          <a:p>
            <a:pPr eaLnBrk="1" hangingPunct="1"/>
            <a:r>
              <a:rPr lang="en-US" sz="2000" b="1" u="sng" dirty="0" smtClean="0">
                <a:solidFill>
                  <a:srgbClr val="0000FF"/>
                </a:solidFill>
              </a:rPr>
              <a:t>1c</a:t>
            </a:r>
            <a:r>
              <a:rPr lang="en-US" sz="2000" dirty="0" smtClean="0"/>
              <a:t>   In Dan 2, the first symbol was the head of fine gold on the image. </a:t>
            </a:r>
          </a:p>
          <a:p>
            <a:pPr eaLnBrk="1" hangingPunct="1"/>
            <a:r>
              <a:rPr lang="en-US" sz="2000" b="1" u="sng" dirty="0" smtClean="0">
                <a:solidFill>
                  <a:srgbClr val="0000FF"/>
                </a:solidFill>
              </a:rPr>
              <a:t>2c</a:t>
            </a:r>
            <a:r>
              <a:rPr lang="en-US" sz="2000" dirty="0" smtClean="0"/>
              <a:t>   Following Prophetic Key #17, We allowed the Bible to interpret. </a:t>
            </a:r>
          </a:p>
          <a:p>
            <a:pPr eaLnBrk="1" hangingPunct="1"/>
            <a:r>
              <a:rPr lang="en-US" sz="2000" b="1" u="sng" dirty="0" smtClean="0">
                <a:solidFill>
                  <a:srgbClr val="0000FF"/>
                </a:solidFill>
              </a:rPr>
              <a:t>3c</a:t>
            </a:r>
            <a:r>
              <a:rPr lang="en-US" sz="2000" dirty="0" smtClean="0"/>
              <a:t>   The Bible decoded the gold head for us in </a:t>
            </a:r>
            <a:r>
              <a:rPr lang="en-US" sz="2000" dirty="0" err="1" smtClean="0"/>
              <a:t>vs</a:t>
            </a:r>
            <a:r>
              <a:rPr lang="en-US" sz="2000" dirty="0" smtClean="0"/>
              <a:t> 38 when we read  … “Thou [Nebuchadnezzar] art this head of gold.”</a:t>
            </a:r>
          </a:p>
          <a:p>
            <a:pPr eaLnBrk="1" hangingPunct="1"/>
            <a:r>
              <a:rPr lang="en-US" sz="2000" b="1" u="sng" dirty="0" smtClean="0">
                <a:solidFill>
                  <a:srgbClr val="0000FF"/>
                </a:solidFill>
              </a:rPr>
              <a:t>4c</a:t>
            </a:r>
            <a:r>
              <a:rPr lang="en-US" sz="2000" dirty="0" smtClean="0"/>
              <a:t>   Then we made the historical </a:t>
            </a:r>
            <a:r>
              <a:rPr lang="en-US" sz="2000" u="sng" dirty="0" smtClean="0"/>
              <a:t>literal</a:t>
            </a:r>
            <a:r>
              <a:rPr lang="en-US" sz="2000" dirty="0" smtClean="0"/>
              <a:t> application to the king and kingdom of Babylon.  So in this application, the gold head represents the first kingdom called Babylon.</a:t>
            </a:r>
          </a:p>
          <a:p>
            <a:pPr eaLnBrk="1" hangingPunct="1"/>
            <a:r>
              <a:rPr lang="en-US" sz="2000" dirty="0" smtClean="0"/>
              <a:t>Those are the steps needed when symbols are present-and they always follow in that order.</a:t>
            </a:r>
          </a:p>
          <a:p>
            <a:pPr eaLnBrk="1" hangingPunct="1"/>
            <a:endParaRPr lang="en-US" sz="1800" b="1" dirty="0" smtClean="0"/>
          </a:p>
        </p:txBody>
      </p:sp>
      <p:sp>
        <p:nvSpPr>
          <p:cNvPr id="5" name="Date Placeholder 4"/>
          <p:cNvSpPr>
            <a:spLocks noGrp="1"/>
          </p:cNvSpPr>
          <p:nvPr>
            <p:ph type="dt" idx="10"/>
          </p:nvPr>
        </p:nvSpPr>
        <p:spPr/>
        <p:txBody>
          <a:bodyPr/>
          <a:lstStyle/>
          <a:p>
            <a:pPr>
              <a:defRPr/>
            </a:pPr>
            <a:fld id="{585A8AEF-081B-49A4-BC18-CF6DE3FC7A26}" type="datetime8">
              <a:rPr lang="en-US" smtClean="0"/>
              <a:pPr>
                <a:defRPr/>
              </a:pPr>
              <a:t>10/1/2020 9:50 PM</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In Daniel 7, the first beast is a winged lion – </a:t>
            </a:r>
          </a:p>
          <a:p>
            <a:endParaRPr lang="en-US" sz="2000" dirty="0" smtClean="0"/>
          </a:p>
          <a:p>
            <a:r>
              <a:rPr lang="en-US" sz="2000" b="1" u="sng" dirty="0" smtClean="0">
                <a:solidFill>
                  <a:srgbClr val="0000FF"/>
                </a:solidFill>
              </a:rPr>
              <a:t>1c</a:t>
            </a:r>
            <a:r>
              <a:rPr lang="en-US" sz="2000" dirty="0" smtClean="0"/>
              <a:t> -- representing the first kingdom of Babylon.</a:t>
            </a:r>
          </a:p>
          <a:p>
            <a:endParaRPr lang="en-US" sz="2000" baseline="0" dirty="0" smtClean="0"/>
          </a:p>
          <a:p>
            <a:r>
              <a:rPr lang="en-US" sz="2000" dirty="0" smtClean="0"/>
              <a:t>Daniel had </a:t>
            </a:r>
            <a:r>
              <a:rPr lang="en-US" sz="2000" baseline="0" dirty="0" smtClean="0"/>
              <a:t>given that interpretation in Daniel 1,</a:t>
            </a:r>
            <a:r>
              <a:rPr lang="en-US" sz="2000" dirty="0" smtClean="0"/>
              <a:t> so he doesn’t have to give it again.</a:t>
            </a:r>
            <a:endParaRPr lang="en-US" sz="2000" dirty="0"/>
          </a:p>
        </p:txBody>
      </p:sp>
      <p:sp>
        <p:nvSpPr>
          <p:cNvPr id="4" name="Date Placeholder 3"/>
          <p:cNvSpPr>
            <a:spLocks noGrp="1"/>
          </p:cNvSpPr>
          <p:nvPr>
            <p:ph type="dt" idx="10"/>
          </p:nvPr>
        </p:nvSpPr>
        <p:spPr/>
        <p:txBody>
          <a:bodyPr/>
          <a:lstStyle/>
          <a:p>
            <a:pPr>
              <a:defRPr/>
            </a:pPr>
            <a:fld id="{A11FCECD-5A2B-4339-A63D-5206890D8CCC}" type="datetime8">
              <a:rPr lang="en-US" smtClean="0"/>
              <a:pPr>
                <a:defRPr/>
              </a:pPr>
              <a:t>10/1/2020 9:50 PM</a:t>
            </a:fld>
            <a:endParaRPr lang="en-US"/>
          </a:p>
        </p:txBody>
      </p:sp>
      <p:sp>
        <p:nvSpPr>
          <p:cNvPr id="5" name="Slide Number Placeholder 4"/>
          <p:cNvSpPr>
            <a:spLocks noGrp="1"/>
          </p:cNvSpPr>
          <p:nvPr>
            <p:ph type="sldNum" sz="quarter" idx="11"/>
          </p:nvPr>
        </p:nvSpPr>
        <p:spPr/>
        <p:txBody>
          <a:bodyPr/>
          <a:lstStyle/>
          <a:p>
            <a:pPr>
              <a:defRPr/>
            </a:pPr>
            <a:fld id="{AF5341BD-C734-4457-8C4E-A0A15F9CFE63}" type="slidenum">
              <a:rPr lang="en-US" smtClean="0"/>
              <a:pPr>
                <a:defRPr/>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21D3990-C0E6-4DC9-BEEF-8D5DA374386C}" type="slidenum">
              <a:rPr lang="en-US"/>
              <a:pPr/>
              <a:t>6</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US" sz="1800" dirty="0" smtClean="0"/>
              <a:t>Out of the 5 visions in Daniel’s book, two of them were given to King Neb.  </a:t>
            </a:r>
          </a:p>
          <a:p>
            <a:pPr eaLnBrk="1" hangingPunct="1"/>
            <a:r>
              <a:rPr lang="en-US" sz="1800" dirty="0" smtClean="0"/>
              <a:t>  I think you all know the king’s first</a:t>
            </a:r>
            <a:r>
              <a:rPr lang="en-US" sz="1800" baseline="0" dirty="0" smtClean="0"/>
              <a:t> vision is found in chapter 2.</a:t>
            </a:r>
            <a:endParaRPr lang="en-US" sz="1800" dirty="0" smtClean="0"/>
          </a:p>
          <a:p>
            <a:pPr eaLnBrk="1" hangingPunct="1"/>
            <a:endParaRPr lang="en-US" sz="1800" dirty="0" smtClean="0"/>
          </a:p>
          <a:p>
            <a:pPr eaLnBrk="1" hangingPunct="1"/>
            <a:r>
              <a:rPr lang="en-US" sz="1800" dirty="0" smtClean="0"/>
              <a:t>  Today, we are going to look at the king’s 2</a:t>
            </a:r>
            <a:r>
              <a:rPr lang="en-US" sz="1800" baseline="30000" dirty="0" smtClean="0"/>
              <a:t>nd</a:t>
            </a:r>
            <a:r>
              <a:rPr lang="en-US" sz="1800" dirty="0" smtClean="0"/>
              <a:t> vision …</a:t>
            </a:r>
          </a:p>
        </p:txBody>
      </p:sp>
      <p:sp>
        <p:nvSpPr>
          <p:cNvPr id="5" name="Date Placeholder 4"/>
          <p:cNvSpPr>
            <a:spLocks noGrp="1"/>
          </p:cNvSpPr>
          <p:nvPr>
            <p:ph type="dt" idx="10"/>
          </p:nvPr>
        </p:nvSpPr>
        <p:spPr/>
        <p:txBody>
          <a:bodyPr/>
          <a:lstStyle/>
          <a:p>
            <a:pPr>
              <a:defRPr/>
            </a:pPr>
            <a:fld id="{B674BCEA-A955-41E4-9688-B7A3C9F390D2}" type="datetime8">
              <a:rPr lang="en-US" smtClean="0"/>
              <a:pPr>
                <a:defRPr/>
              </a:pPr>
              <a:t>10/1/2020 9:50 PM</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In Daniel 8:20, the 2</a:t>
            </a:r>
            <a:r>
              <a:rPr lang="en-US" sz="1800" baseline="30000" dirty="0" smtClean="0"/>
              <a:t>nd</a:t>
            </a:r>
            <a:r>
              <a:rPr lang="en-US" sz="1800" dirty="0" smtClean="0"/>
              <a:t> kingdom is identified as </a:t>
            </a:r>
            <a:r>
              <a:rPr lang="en-US" sz="1800" dirty="0" err="1" smtClean="0"/>
              <a:t>Medo</a:t>
            </a:r>
            <a:r>
              <a:rPr lang="en-US" sz="1800" dirty="0" smtClean="0"/>
              <a:t>-Persia</a:t>
            </a:r>
            <a:r>
              <a:rPr lang="en-US" sz="1800" baseline="0" dirty="0" smtClean="0"/>
              <a:t> by the angel Gabriel. </a:t>
            </a:r>
          </a:p>
          <a:p>
            <a:endParaRPr lang="en-US" sz="1800" dirty="0" smtClean="0"/>
          </a:p>
          <a:p>
            <a:r>
              <a:rPr lang="en-US" sz="1800" b="1" u="sng" baseline="0" dirty="0" smtClean="0">
                <a:solidFill>
                  <a:srgbClr val="0000FF"/>
                </a:solidFill>
              </a:rPr>
              <a:t>1c</a:t>
            </a:r>
            <a:r>
              <a:rPr lang="en-US" sz="1800" baseline="0" dirty="0" smtClean="0"/>
              <a:t>  So then we know which kingdom applies to the silver chest and arms.</a:t>
            </a:r>
            <a:endParaRPr lang="en-US" sz="1800" b="1" u="sng" baseline="0" dirty="0" smtClean="0"/>
          </a:p>
          <a:p>
            <a:endParaRPr lang="en-US" sz="1800" baseline="0" dirty="0" smtClean="0"/>
          </a:p>
          <a:p>
            <a:r>
              <a:rPr lang="en-US" sz="1800" baseline="0" dirty="0" smtClean="0"/>
              <a:t>Also – don’t forget -- there were prophecies in Jeremiah that agree with Daniel.</a:t>
            </a:r>
            <a:endParaRPr lang="en-US" sz="1800" dirty="0"/>
          </a:p>
        </p:txBody>
      </p:sp>
      <p:sp>
        <p:nvSpPr>
          <p:cNvPr id="4" name="Date Placeholder 3"/>
          <p:cNvSpPr>
            <a:spLocks noGrp="1"/>
          </p:cNvSpPr>
          <p:nvPr>
            <p:ph type="dt" idx="10"/>
          </p:nvPr>
        </p:nvSpPr>
        <p:spPr/>
        <p:txBody>
          <a:bodyPr/>
          <a:lstStyle/>
          <a:p>
            <a:pPr>
              <a:defRPr/>
            </a:pPr>
            <a:fld id="{A11FCECD-5A2B-4339-A63D-5206890D8CCC}" type="datetime8">
              <a:rPr lang="en-US" smtClean="0"/>
              <a:pPr>
                <a:defRPr/>
              </a:pPr>
              <a:t>10/1/2020 9:50 PM</a:t>
            </a:fld>
            <a:endParaRPr lang="en-US"/>
          </a:p>
        </p:txBody>
      </p:sp>
      <p:sp>
        <p:nvSpPr>
          <p:cNvPr id="5" name="Slide Number Placeholder 4"/>
          <p:cNvSpPr>
            <a:spLocks noGrp="1"/>
          </p:cNvSpPr>
          <p:nvPr>
            <p:ph type="sldNum" sz="quarter" idx="11"/>
          </p:nvPr>
        </p:nvSpPr>
        <p:spPr/>
        <p:txBody>
          <a:bodyPr/>
          <a:lstStyle/>
          <a:p>
            <a:pPr>
              <a:defRPr/>
            </a:pPr>
            <a:fld id="{AF5341BD-C734-4457-8C4E-A0A15F9CFE63}" type="slidenum">
              <a:rPr lang="en-US" smtClean="0"/>
              <a:pPr>
                <a:defRPr/>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smtClean="0"/>
              <a:t>The angel Gabriel also interprets for Daniel the 3</a:t>
            </a:r>
            <a:r>
              <a:rPr lang="en-US" sz="2400" baseline="30000" dirty="0" smtClean="0"/>
              <a:t>rd</a:t>
            </a:r>
            <a:r>
              <a:rPr lang="en-US" sz="2400" dirty="0" smtClean="0"/>
              <a:t> kingdom of Greece as the goat with a symbolic notable horn</a:t>
            </a:r>
          </a:p>
          <a:p>
            <a:endParaRPr lang="en-US" sz="2400" b="1" u="sng" dirty="0" smtClean="0"/>
          </a:p>
          <a:p>
            <a:r>
              <a:rPr lang="en-US" sz="2400" b="1" u="sng" dirty="0" smtClean="0">
                <a:solidFill>
                  <a:srgbClr val="0000FF"/>
                </a:solidFill>
              </a:rPr>
              <a:t>1c</a:t>
            </a:r>
            <a:r>
              <a:rPr lang="en-US" sz="2400" dirty="0" smtClean="0"/>
              <a:t>   – this aligns with the brass belly of the image AND history agrees.</a:t>
            </a:r>
          </a:p>
          <a:p>
            <a:endParaRPr lang="en-US" sz="1000" dirty="0" smtClean="0"/>
          </a:p>
          <a:p>
            <a:r>
              <a:rPr lang="en-US" sz="2400" dirty="0" smtClean="0"/>
              <a:t>These 1</a:t>
            </a:r>
            <a:r>
              <a:rPr lang="en-US" sz="2400" baseline="30000" dirty="0" smtClean="0"/>
              <a:t>st</a:t>
            </a:r>
            <a:r>
              <a:rPr lang="en-US" sz="2400" dirty="0" smtClean="0"/>
              <a:t> three visions give a few examples of how the Bible interprets “symbols.” </a:t>
            </a:r>
            <a:endParaRPr lang="en-US" sz="2400" dirty="0"/>
          </a:p>
        </p:txBody>
      </p:sp>
      <p:sp>
        <p:nvSpPr>
          <p:cNvPr id="4" name="Date Placeholder 3"/>
          <p:cNvSpPr>
            <a:spLocks noGrp="1"/>
          </p:cNvSpPr>
          <p:nvPr>
            <p:ph type="dt" idx="10"/>
          </p:nvPr>
        </p:nvSpPr>
        <p:spPr/>
        <p:txBody>
          <a:bodyPr/>
          <a:lstStyle/>
          <a:p>
            <a:pPr>
              <a:defRPr/>
            </a:pPr>
            <a:fld id="{A11FCECD-5A2B-4339-A63D-5206890D8CCC}" type="datetime8">
              <a:rPr lang="en-US" smtClean="0"/>
              <a:pPr>
                <a:defRPr/>
              </a:pPr>
              <a:t>10/1/2020 9:50 PM</a:t>
            </a:fld>
            <a:endParaRPr lang="en-US" dirty="0"/>
          </a:p>
        </p:txBody>
      </p:sp>
      <p:sp>
        <p:nvSpPr>
          <p:cNvPr id="5" name="Slide Number Placeholder 4"/>
          <p:cNvSpPr>
            <a:spLocks noGrp="1"/>
          </p:cNvSpPr>
          <p:nvPr>
            <p:ph type="sldNum" sz="quarter" idx="11"/>
          </p:nvPr>
        </p:nvSpPr>
        <p:spPr/>
        <p:txBody>
          <a:bodyPr/>
          <a:lstStyle/>
          <a:p>
            <a:pPr>
              <a:defRPr/>
            </a:pPr>
            <a:fld id="{AF5341BD-C734-4457-8C4E-A0A15F9CFE63}" type="slidenum">
              <a:rPr lang="en-US" smtClean="0"/>
              <a:pPr>
                <a:defRPr/>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415790"/>
            <a:ext cx="5943600" cy="4183380"/>
          </a:xfrm>
        </p:spPr>
        <p:txBody>
          <a:bodyPr>
            <a:normAutofit lnSpcReduction="10000"/>
          </a:bodyPr>
          <a:lstStyle/>
          <a:p>
            <a:r>
              <a:rPr lang="en-US" sz="2000" b="1" dirty="0" smtClean="0">
                <a:solidFill>
                  <a:srgbClr val="0000FF"/>
                </a:solidFill>
              </a:rPr>
              <a:t>In Dan 11, he described the 4</a:t>
            </a:r>
            <a:r>
              <a:rPr lang="en-US" sz="2000" b="1" baseline="30000" dirty="0" smtClean="0">
                <a:solidFill>
                  <a:srgbClr val="0000FF"/>
                </a:solidFill>
              </a:rPr>
              <a:t>th</a:t>
            </a:r>
            <a:r>
              <a:rPr lang="en-US" sz="2000" b="1" dirty="0" smtClean="0">
                <a:solidFill>
                  <a:srgbClr val="0000FF"/>
                </a:solidFill>
              </a:rPr>
              <a:t> kingdom as having a “raiser of taxes” – and ...</a:t>
            </a:r>
          </a:p>
          <a:p>
            <a:r>
              <a:rPr lang="en-US" sz="2000" b="1" u="sng" dirty="0" smtClean="0">
                <a:solidFill>
                  <a:srgbClr val="0000FF"/>
                </a:solidFill>
              </a:rPr>
              <a:t>1c</a:t>
            </a:r>
            <a:r>
              <a:rPr lang="en-US" sz="2000" dirty="0" smtClean="0"/>
              <a:t> ... Yes we know from the NT that this was Caesar Augustus, a Roman.  </a:t>
            </a:r>
          </a:p>
          <a:p>
            <a:endParaRPr lang="en-US" sz="1050" b="1" u="sng" dirty="0" smtClean="0">
              <a:solidFill>
                <a:srgbClr val="800080"/>
              </a:solidFill>
            </a:endParaRPr>
          </a:p>
          <a:p>
            <a:r>
              <a:rPr lang="en-US" sz="2000" b="1" u="sng" dirty="0" smtClean="0">
                <a:solidFill>
                  <a:srgbClr val="800080"/>
                </a:solidFill>
              </a:rPr>
              <a:t>So, the Bible has given the interpretation</a:t>
            </a:r>
            <a:r>
              <a:rPr lang="en-US" sz="2000" b="1" u="none" dirty="0" smtClean="0">
                <a:solidFill>
                  <a:srgbClr val="800080"/>
                </a:solidFill>
              </a:rPr>
              <a:t>!</a:t>
            </a:r>
          </a:p>
          <a:p>
            <a:endParaRPr lang="en-US" sz="1100" b="1" u="none" dirty="0" smtClean="0"/>
          </a:p>
          <a:p>
            <a:r>
              <a:rPr lang="en-US" sz="2000" b="1" u="none" dirty="0" smtClean="0">
                <a:solidFill>
                  <a:srgbClr val="FF0000"/>
                </a:solidFill>
              </a:rPr>
              <a:t>And ... When</a:t>
            </a:r>
            <a:r>
              <a:rPr lang="en-US" sz="2000" b="1" u="none" baseline="0" dirty="0" smtClean="0">
                <a:solidFill>
                  <a:srgbClr val="FF0000"/>
                </a:solidFill>
              </a:rPr>
              <a:t> we use “historical fact” – we give an </a:t>
            </a:r>
            <a:r>
              <a:rPr lang="en-US" sz="2000" b="1" u="sng" baseline="0" dirty="0" smtClean="0">
                <a:solidFill>
                  <a:srgbClr val="FF0000"/>
                </a:solidFill>
              </a:rPr>
              <a:t>application</a:t>
            </a:r>
            <a:r>
              <a:rPr lang="en-US" sz="2000" b="1" u="none" baseline="0" dirty="0" smtClean="0">
                <a:solidFill>
                  <a:srgbClr val="FF0000"/>
                </a:solidFill>
              </a:rPr>
              <a:t> to the verses in the vision.</a:t>
            </a:r>
            <a:endParaRPr lang="en-US" sz="2000" b="1" u="none" dirty="0" smtClean="0">
              <a:solidFill>
                <a:srgbClr val="FF0000"/>
              </a:solidFill>
            </a:endParaRPr>
          </a:p>
          <a:p>
            <a:endParaRPr lang="en-US" sz="700" baseline="0" dirty="0" smtClean="0"/>
          </a:p>
          <a:p>
            <a:endParaRPr lang="en-US" sz="600" baseline="0" dirty="0" smtClean="0"/>
          </a:p>
          <a:p>
            <a:r>
              <a:rPr lang="en-US" sz="2000" b="1" baseline="0" dirty="0" smtClean="0">
                <a:solidFill>
                  <a:srgbClr val="0000FF"/>
                </a:solidFill>
              </a:rPr>
              <a:t>So ... Visions that have NO symbols –with  only literal language – are different.</a:t>
            </a:r>
          </a:p>
          <a:p>
            <a:endParaRPr lang="en-US" sz="400" baseline="0" dirty="0" smtClean="0"/>
          </a:p>
          <a:p>
            <a:r>
              <a:rPr lang="en-US" sz="2000" b="1" baseline="0" dirty="0" smtClean="0">
                <a:solidFill>
                  <a:srgbClr val="FF0000"/>
                </a:solidFill>
              </a:rPr>
              <a:t>This is where the term “application” comes in. </a:t>
            </a:r>
          </a:p>
          <a:p>
            <a:endParaRPr lang="en-US" sz="1600"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pPr>
              <a:defRPr/>
            </a:pPr>
            <a:fld id="{A11FCECD-5A2B-4339-A63D-5206890D8CCC}" type="datetime8">
              <a:rPr lang="en-US" smtClean="0"/>
              <a:pPr>
                <a:defRPr/>
              </a:pPr>
              <a:t>10/1/2020 9:50 PM</a:t>
            </a:fld>
            <a:endParaRPr lang="en-US"/>
          </a:p>
        </p:txBody>
      </p:sp>
      <p:sp>
        <p:nvSpPr>
          <p:cNvPr id="5" name="Slide Number Placeholder 4"/>
          <p:cNvSpPr>
            <a:spLocks noGrp="1"/>
          </p:cNvSpPr>
          <p:nvPr>
            <p:ph type="sldNum" sz="quarter" idx="11"/>
          </p:nvPr>
        </p:nvSpPr>
        <p:spPr/>
        <p:txBody>
          <a:bodyPr/>
          <a:lstStyle/>
          <a:p>
            <a:pPr>
              <a:defRPr/>
            </a:pPr>
            <a:fld id="{AF5341BD-C734-4457-8C4E-A0A15F9CFE63}" type="slidenum">
              <a:rPr lang="en-US" smtClean="0"/>
              <a:pPr>
                <a:defRPr/>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64CD583-F3E7-4138-98BA-7DE27915DEC7}" type="slidenum">
              <a:rPr lang="en-US"/>
              <a:pPr/>
              <a:t>54</a:t>
            </a:fld>
            <a:endParaRPr lang="en-US" dirty="0"/>
          </a:p>
        </p:txBody>
      </p:sp>
      <p:sp>
        <p:nvSpPr>
          <p:cNvPr id="181251" name="Rectangle 2"/>
          <p:cNvSpPr>
            <a:spLocks noGrp="1" noRot="1" noChangeAspect="1" noChangeArrowheads="1" noTextEdit="1"/>
          </p:cNvSpPr>
          <p:nvPr>
            <p:ph type="sldImg"/>
          </p:nvPr>
        </p:nvSpPr>
        <p:spPr>
          <a:xfrm>
            <a:off x="1185863" y="392113"/>
            <a:ext cx="2728912" cy="2046287"/>
          </a:xfrm>
          <a:ln/>
        </p:spPr>
      </p:sp>
      <p:sp>
        <p:nvSpPr>
          <p:cNvPr id="181252" name="Rectangle 3"/>
          <p:cNvSpPr>
            <a:spLocks noGrp="1" noChangeArrowheads="1"/>
          </p:cNvSpPr>
          <p:nvPr>
            <p:ph type="body" idx="1"/>
          </p:nvPr>
        </p:nvSpPr>
        <p:spPr>
          <a:xfrm>
            <a:off x="305082" y="2667000"/>
            <a:ext cx="6323966" cy="6175878"/>
          </a:xfrm>
          <a:noFill/>
          <a:ln/>
        </p:spPr>
        <p:txBody>
          <a:bodyPr/>
          <a:lstStyle/>
          <a:p>
            <a:pPr eaLnBrk="1" hangingPunct="1">
              <a:lnSpc>
                <a:spcPct val="90000"/>
              </a:lnSpc>
            </a:pPr>
            <a:r>
              <a:rPr lang="en-US" sz="1800" b="1" dirty="0" smtClean="0"/>
              <a:t> Now we need to look at the term APPLICATION.</a:t>
            </a:r>
            <a:endParaRPr lang="en-US" sz="500" b="1" dirty="0" smtClean="0"/>
          </a:p>
          <a:p>
            <a:pPr eaLnBrk="1" hangingPunct="1">
              <a:lnSpc>
                <a:spcPct val="90000"/>
              </a:lnSpc>
            </a:pPr>
            <a:r>
              <a:rPr lang="en-US" sz="1800" b="1" dirty="0" smtClean="0"/>
              <a:t>   First of all</a:t>
            </a:r>
            <a:r>
              <a:rPr lang="en-US" sz="1800" dirty="0" smtClean="0"/>
              <a:t> we’ll review Prophetic Key #18:  The Bible is to be understood in its most obvious (or literal) sense, </a:t>
            </a:r>
            <a:r>
              <a:rPr lang="en-US" sz="1800" b="1" u="sng" dirty="0" smtClean="0"/>
              <a:t>UNLESS</a:t>
            </a:r>
            <a:r>
              <a:rPr lang="en-US" sz="1800" dirty="0" smtClean="0"/>
              <a:t> a figure or symbol is employed.  Remember – similes and metaphors are not the same as symbols!</a:t>
            </a:r>
          </a:p>
          <a:p>
            <a:pPr eaLnBrk="1" hangingPunct="1"/>
            <a:endParaRPr lang="en-US" sz="600" dirty="0" smtClean="0"/>
          </a:p>
          <a:p>
            <a:pPr eaLnBrk="1" hangingPunct="1"/>
            <a:r>
              <a:rPr lang="en-US" sz="1800" b="1" u="sng" dirty="0" smtClean="0">
                <a:solidFill>
                  <a:srgbClr val="0000FF"/>
                </a:solidFill>
              </a:rPr>
              <a:t>1c</a:t>
            </a:r>
            <a:r>
              <a:rPr lang="en-US" sz="1800" dirty="0" smtClean="0"/>
              <a:t>   And … Prophetic Key #20 tells us:  Literal Interpretation is used when the prophetic word picture is </a:t>
            </a:r>
            <a:r>
              <a:rPr lang="en-US" sz="1800" b="1" u="sng" dirty="0" smtClean="0"/>
              <a:t>of something real</a:t>
            </a:r>
            <a:r>
              <a:rPr lang="en-US" sz="1800" dirty="0" smtClean="0"/>
              <a:t>.  Literal events are </a:t>
            </a:r>
            <a:r>
              <a:rPr lang="en-US" sz="1800" b="1" u="sng" dirty="0" smtClean="0"/>
              <a:t>given application</a:t>
            </a:r>
            <a:r>
              <a:rPr lang="en-US" sz="1800" dirty="0" smtClean="0"/>
              <a:t> to the word-picture.</a:t>
            </a:r>
            <a:r>
              <a:rPr lang="en-US" sz="2000" dirty="0" smtClean="0"/>
              <a:t> </a:t>
            </a:r>
          </a:p>
          <a:p>
            <a:pPr eaLnBrk="1" hangingPunct="1"/>
            <a:endParaRPr lang="en-US" sz="600" dirty="0" smtClean="0"/>
          </a:p>
          <a:p>
            <a:pPr eaLnBrk="1" hangingPunct="1"/>
            <a:r>
              <a:rPr lang="en-US" sz="1800" b="1" u="sng" dirty="0" smtClean="0">
                <a:solidFill>
                  <a:srgbClr val="0000FF"/>
                </a:solidFill>
              </a:rPr>
              <a:t>2c</a:t>
            </a:r>
            <a:r>
              <a:rPr lang="en-US" sz="1800" dirty="0" smtClean="0"/>
              <a:t>   So, the definition of “application” from Webster’s 1828 dictionary is:  principles are applied in a practical way.  </a:t>
            </a:r>
          </a:p>
          <a:p>
            <a:pPr eaLnBrk="1" hangingPunct="1"/>
            <a:endParaRPr lang="en-US" sz="1000" dirty="0" smtClean="0"/>
          </a:p>
          <a:p>
            <a:pPr eaLnBrk="1" hangingPunct="1"/>
            <a:r>
              <a:rPr lang="en-US" sz="2400" b="1" dirty="0" smtClean="0">
                <a:solidFill>
                  <a:srgbClr val="FF0000"/>
                </a:solidFill>
              </a:rPr>
              <a:t>That’s exactly what King Nebuchadnezzar wanted to know – </a:t>
            </a:r>
            <a:r>
              <a:rPr lang="en-US" sz="2400" b="1" u="sng" dirty="0" smtClean="0">
                <a:solidFill>
                  <a:srgbClr val="FF0000"/>
                </a:solidFill>
              </a:rPr>
              <a:t>how this vision applies to him in a practical way</a:t>
            </a:r>
            <a:r>
              <a:rPr lang="en-US" sz="2400" b="1" dirty="0" smtClean="0">
                <a:solidFill>
                  <a:srgbClr val="FF0000"/>
                </a:solidFill>
              </a:rPr>
              <a:t>. </a:t>
            </a:r>
          </a:p>
          <a:p>
            <a:pPr eaLnBrk="1" hangingPunct="1"/>
            <a:r>
              <a:rPr lang="en-US" sz="2400" b="1" dirty="0" smtClean="0">
                <a:solidFill>
                  <a:srgbClr val="FF0000"/>
                </a:solidFill>
              </a:rPr>
              <a:t>We know the king didn’t understand the vision, so from his point of view </a:t>
            </a:r>
            <a:r>
              <a:rPr lang="en-US" sz="2400" b="1" u="sng" dirty="0" smtClean="0">
                <a:solidFill>
                  <a:srgbClr val="FF0000"/>
                </a:solidFill>
              </a:rPr>
              <a:t>he needed an interpretation</a:t>
            </a:r>
            <a:r>
              <a:rPr lang="en-US" sz="2400" b="1" dirty="0" smtClean="0">
                <a:solidFill>
                  <a:srgbClr val="FF0000"/>
                </a:solidFill>
              </a:rPr>
              <a:t>.  </a:t>
            </a:r>
            <a:endParaRPr lang="en-US" sz="2000" b="1" dirty="0" smtClean="0">
              <a:solidFill>
                <a:srgbClr val="FF0000"/>
              </a:solidFill>
            </a:endParaRPr>
          </a:p>
        </p:txBody>
      </p:sp>
      <p:sp>
        <p:nvSpPr>
          <p:cNvPr id="5" name="Date Placeholder 4"/>
          <p:cNvSpPr>
            <a:spLocks noGrp="1"/>
          </p:cNvSpPr>
          <p:nvPr>
            <p:ph type="dt" idx="10"/>
          </p:nvPr>
        </p:nvSpPr>
        <p:spPr/>
        <p:txBody>
          <a:bodyPr/>
          <a:lstStyle/>
          <a:p>
            <a:pPr>
              <a:defRPr/>
            </a:pPr>
            <a:fld id="{B9EBF65C-0F77-4B8B-A994-05D34E7340D6}" type="datetime8">
              <a:rPr lang="en-US" smtClean="0"/>
              <a:pPr>
                <a:defRPr/>
              </a:pPr>
              <a:t>10/1/2020 9:50 PM</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7C16EE3-71B9-4FCB-A2EB-47362EB11246}" type="slidenum">
              <a:rPr lang="en-US"/>
              <a:pPr/>
              <a:t>55</a:t>
            </a:fld>
            <a:endParaRPr lang="en-US"/>
          </a:p>
        </p:txBody>
      </p:sp>
      <p:sp>
        <p:nvSpPr>
          <p:cNvPr id="183299" name="Rectangle 2"/>
          <p:cNvSpPr>
            <a:spLocks noGrp="1" noRot="1" noChangeAspect="1" noChangeArrowheads="1" noTextEdit="1"/>
          </p:cNvSpPr>
          <p:nvPr>
            <p:ph type="sldImg"/>
          </p:nvPr>
        </p:nvSpPr>
        <p:spPr>
          <a:xfrm>
            <a:off x="838200" y="381000"/>
            <a:ext cx="2700338" cy="2025650"/>
          </a:xfrm>
          <a:ln/>
        </p:spPr>
      </p:sp>
      <p:sp>
        <p:nvSpPr>
          <p:cNvPr id="183300" name="Rectangle 3"/>
          <p:cNvSpPr>
            <a:spLocks noGrp="1" noChangeArrowheads="1"/>
          </p:cNvSpPr>
          <p:nvPr>
            <p:ph type="body" idx="1"/>
          </p:nvPr>
        </p:nvSpPr>
        <p:spPr>
          <a:xfrm>
            <a:off x="228813" y="2590800"/>
            <a:ext cx="6552777" cy="6553888"/>
          </a:xfrm>
          <a:noFill/>
          <a:ln/>
        </p:spPr>
        <p:txBody>
          <a:bodyPr/>
          <a:lstStyle/>
          <a:p>
            <a:pPr eaLnBrk="1" hangingPunct="1">
              <a:lnSpc>
                <a:spcPct val="90000"/>
              </a:lnSpc>
            </a:pPr>
            <a:r>
              <a:rPr lang="en-US" sz="1800" dirty="0" smtClean="0"/>
              <a:t>Literal Language is also easy to work with …</a:t>
            </a:r>
          </a:p>
          <a:p>
            <a:pPr eaLnBrk="1" hangingPunct="1">
              <a:lnSpc>
                <a:spcPct val="90000"/>
              </a:lnSpc>
            </a:pPr>
            <a:r>
              <a:rPr lang="en-US" sz="1800" dirty="0" smtClean="0"/>
              <a:t>If a vision is written in literal language, then there is NO “interpretation” needed from the Bible itself ~ one simply applies secular historical fact to the phrases and verses of Scripture.</a:t>
            </a:r>
          </a:p>
          <a:p>
            <a:pPr eaLnBrk="1" hangingPunct="1">
              <a:lnSpc>
                <a:spcPct val="90000"/>
              </a:lnSpc>
            </a:pPr>
            <a:r>
              <a:rPr lang="en-US" sz="1800" b="1" u="sng" dirty="0" smtClean="0">
                <a:solidFill>
                  <a:srgbClr val="0000FF"/>
                </a:solidFill>
              </a:rPr>
              <a:t>1c</a:t>
            </a:r>
            <a:r>
              <a:rPr lang="en-US" sz="1800" dirty="0" smtClean="0"/>
              <a:t>    In Dan 4 a literal tree is compared to a literal king when Daniel says: </a:t>
            </a:r>
          </a:p>
          <a:p>
            <a:pPr eaLnBrk="1" hangingPunct="1">
              <a:lnSpc>
                <a:spcPct val="90000"/>
              </a:lnSpc>
            </a:pPr>
            <a:r>
              <a:rPr lang="en-US" sz="1800" dirty="0" smtClean="0"/>
              <a:t>    “The tree that thou </a:t>
            </a:r>
            <a:r>
              <a:rPr lang="en-US" sz="1800" dirty="0" err="1" smtClean="0"/>
              <a:t>sawest</a:t>
            </a:r>
            <a:r>
              <a:rPr lang="en-US" sz="1800" dirty="0" smtClean="0"/>
              <a:t> … It is thou, O king.”  He uses a metaphor and application of Ezekiel’s prophecies.</a:t>
            </a:r>
          </a:p>
          <a:p>
            <a:pPr eaLnBrk="1" hangingPunct="1">
              <a:lnSpc>
                <a:spcPct val="90000"/>
              </a:lnSpc>
            </a:pPr>
            <a:r>
              <a:rPr lang="en-US" sz="1800" b="1" u="sng" dirty="0" smtClean="0">
                <a:solidFill>
                  <a:srgbClr val="0000FF"/>
                </a:solidFill>
              </a:rPr>
              <a:t>2c</a:t>
            </a:r>
            <a:r>
              <a:rPr lang="en-US" sz="1800" dirty="0" smtClean="0"/>
              <a:t>   (arrow) Daniel merely compares a real tree, to a real king – just like Ezekiel did.</a:t>
            </a:r>
          </a:p>
          <a:p>
            <a:pPr eaLnBrk="1" hangingPunct="1">
              <a:lnSpc>
                <a:spcPct val="90000"/>
              </a:lnSpc>
            </a:pPr>
            <a:r>
              <a:rPr lang="en-US" sz="1800" dirty="0" smtClean="0"/>
              <a:t>… The king told Daniel the dream, and Daniel gave the king </a:t>
            </a:r>
          </a:p>
          <a:p>
            <a:pPr eaLnBrk="1" hangingPunct="1">
              <a:lnSpc>
                <a:spcPct val="90000"/>
              </a:lnSpc>
            </a:pPr>
            <a:r>
              <a:rPr lang="en-US" sz="1800" dirty="0" smtClean="0"/>
              <a:t>   the </a:t>
            </a:r>
            <a:r>
              <a:rPr lang="en-US" sz="1800" b="1" i="1" u="sng" dirty="0" smtClean="0"/>
              <a:t>application</a:t>
            </a:r>
            <a:r>
              <a:rPr lang="en-US" sz="1800" dirty="0" smtClean="0"/>
              <a:t> of how the dream applied to him.</a:t>
            </a:r>
          </a:p>
          <a:p>
            <a:pPr eaLnBrk="1" hangingPunct="1">
              <a:lnSpc>
                <a:spcPct val="90000"/>
              </a:lnSpc>
            </a:pPr>
            <a:r>
              <a:rPr lang="en-US" sz="1800" b="1" dirty="0" smtClean="0">
                <a:solidFill>
                  <a:srgbClr val="FF0000"/>
                </a:solidFill>
              </a:rPr>
              <a:t>Daniel is establishing a pattern here in Chapter 4, because he does the same thing in Outline of Dan 11 -- the ONLY other vision written with literal language – where - Historical </a:t>
            </a:r>
            <a:r>
              <a:rPr lang="en-US" sz="1800" b="1" i="1" u="sng" dirty="0" smtClean="0">
                <a:solidFill>
                  <a:srgbClr val="FF0000"/>
                </a:solidFill>
              </a:rPr>
              <a:t>application</a:t>
            </a:r>
            <a:r>
              <a:rPr lang="en-US" sz="1800" b="1" dirty="0" smtClean="0">
                <a:solidFill>
                  <a:srgbClr val="FF0000"/>
                </a:solidFill>
              </a:rPr>
              <a:t> is aligned with the individuals and events.  </a:t>
            </a:r>
            <a:endParaRPr lang="en-US" sz="1800" b="1" dirty="0" smtClean="0">
              <a:solidFill>
                <a:schemeClr val="tx1">
                  <a:lumMod val="90000"/>
                  <a:lumOff val="10000"/>
                </a:schemeClr>
              </a:solidFill>
            </a:endParaRPr>
          </a:p>
          <a:p>
            <a:pPr eaLnBrk="1" hangingPunct="1">
              <a:lnSpc>
                <a:spcPct val="90000"/>
              </a:lnSpc>
            </a:pPr>
            <a:endParaRPr lang="en-US" sz="1800" b="1" u="sng" dirty="0" smtClean="0"/>
          </a:p>
          <a:p>
            <a:pPr eaLnBrk="1" hangingPunct="1">
              <a:lnSpc>
                <a:spcPct val="90000"/>
              </a:lnSpc>
            </a:pPr>
            <a:r>
              <a:rPr lang="en-US" sz="1800" b="1" u="sng" dirty="0" smtClean="0">
                <a:solidFill>
                  <a:srgbClr val="0000FF"/>
                </a:solidFill>
              </a:rPr>
              <a:t>3c</a:t>
            </a:r>
            <a:r>
              <a:rPr lang="en-US" sz="1800" dirty="0" smtClean="0"/>
              <a:t>   Dan 4 does not need Symbolic Interpretation because there simply are NO symbols!  It’s just that easy!</a:t>
            </a:r>
          </a:p>
          <a:p>
            <a:pPr eaLnBrk="1" hangingPunct="1">
              <a:lnSpc>
                <a:spcPct val="90000"/>
              </a:lnSpc>
            </a:pPr>
            <a:endParaRPr lang="en-US" sz="2000" dirty="0" smtClean="0"/>
          </a:p>
        </p:txBody>
      </p:sp>
      <p:sp>
        <p:nvSpPr>
          <p:cNvPr id="5" name="Date Placeholder 4"/>
          <p:cNvSpPr>
            <a:spLocks noGrp="1"/>
          </p:cNvSpPr>
          <p:nvPr>
            <p:ph type="dt" idx="10"/>
          </p:nvPr>
        </p:nvSpPr>
        <p:spPr/>
        <p:txBody>
          <a:bodyPr/>
          <a:lstStyle/>
          <a:p>
            <a:pPr>
              <a:defRPr/>
            </a:pPr>
            <a:fld id="{08D0EBB9-9607-4575-96CF-29062B868BF1}" type="datetime8">
              <a:rPr lang="en-US" smtClean="0"/>
              <a:pPr>
                <a:defRPr/>
              </a:pPr>
              <a:t>10/1/2020 9:50 PM</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90C5F9D-2BE8-4F88-B5A9-68E2B1CB3B04}" type="slidenum">
              <a:rPr lang="en-US"/>
              <a:pPr/>
              <a:t>56</a:t>
            </a:fld>
            <a:endParaRPr lang="en-US"/>
          </a:p>
        </p:txBody>
      </p:sp>
      <p:sp>
        <p:nvSpPr>
          <p:cNvPr id="184323" name="Rectangle 2"/>
          <p:cNvSpPr>
            <a:spLocks noGrp="1" noRot="1" noChangeAspect="1" noChangeArrowheads="1" noTextEdit="1"/>
          </p:cNvSpPr>
          <p:nvPr>
            <p:ph type="sldImg"/>
          </p:nvPr>
        </p:nvSpPr>
        <p:spPr>
          <a:xfrm>
            <a:off x="914400" y="457200"/>
            <a:ext cx="2700338" cy="2025650"/>
          </a:xfrm>
          <a:ln/>
        </p:spPr>
      </p:sp>
      <p:sp>
        <p:nvSpPr>
          <p:cNvPr id="184324" name="Rectangle 3"/>
          <p:cNvSpPr>
            <a:spLocks noGrp="1" noChangeArrowheads="1"/>
          </p:cNvSpPr>
          <p:nvPr>
            <p:ph type="body" idx="1"/>
          </p:nvPr>
        </p:nvSpPr>
        <p:spPr>
          <a:xfrm>
            <a:off x="305082" y="2667000"/>
            <a:ext cx="6400236" cy="6324363"/>
          </a:xfrm>
          <a:noFill/>
          <a:ln/>
        </p:spPr>
        <p:txBody>
          <a:bodyPr/>
          <a:lstStyle/>
          <a:p>
            <a:pPr eaLnBrk="1" hangingPunct="1"/>
            <a:r>
              <a:rPr lang="en-US" sz="1800" dirty="0" smtClean="0"/>
              <a:t>The word “interpretation” is used all through chapter four. </a:t>
            </a:r>
          </a:p>
          <a:p>
            <a:pPr eaLnBrk="1" hangingPunct="1"/>
            <a:r>
              <a:rPr lang="en-US" sz="1800" dirty="0" smtClean="0"/>
              <a:t>  In fact, it is used 30 times in Daniel’s book. </a:t>
            </a:r>
          </a:p>
          <a:p>
            <a:pPr eaLnBrk="1" hangingPunct="1"/>
            <a:r>
              <a:rPr lang="en-US" sz="2400" dirty="0" smtClean="0"/>
              <a:t>  The Strong’s definition means: to open up [the meaning] – or to understand the proper “</a:t>
            </a:r>
            <a:r>
              <a:rPr lang="en-US" sz="2400" u="sng" dirty="0" smtClean="0"/>
              <a:t>application</a:t>
            </a:r>
            <a:r>
              <a:rPr lang="en-US" sz="2400" dirty="0" smtClean="0"/>
              <a:t>.”</a:t>
            </a:r>
            <a:r>
              <a:rPr lang="en-US" sz="1800" dirty="0" smtClean="0"/>
              <a:t> </a:t>
            </a:r>
          </a:p>
          <a:p>
            <a:pPr eaLnBrk="1" hangingPunct="1"/>
            <a:r>
              <a:rPr lang="en-US" sz="1800" dirty="0" smtClean="0"/>
              <a:t>Here are 2 examples.</a:t>
            </a:r>
          </a:p>
          <a:p>
            <a:pPr eaLnBrk="1" hangingPunct="1"/>
            <a:r>
              <a:rPr lang="en-US" sz="2400" b="1" u="sng" dirty="0" smtClean="0">
                <a:solidFill>
                  <a:srgbClr val="0000FF"/>
                </a:solidFill>
              </a:rPr>
              <a:t>1c</a:t>
            </a:r>
            <a:r>
              <a:rPr lang="en-US" sz="2400" dirty="0" smtClean="0"/>
              <a:t>  In </a:t>
            </a:r>
            <a:r>
              <a:rPr lang="en-US" sz="2400" dirty="0" err="1" smtClean="0"/>
              <a:t>vs</a:t>
            </a:r>
            <a:r>
              <a:rPr lang="en-US" sz="2400" dirty="0" smtClean="0"/>
              <a:t> 9, the kings says:  … tell me … the interpretation (or – he wants to know the application that is meant for him].</a:t>
            </a:r>
          </a:p>
          <a:p>
            <a:pPr eaLnBrk="1" hangingPunct="1"/>
            <a:r>
              <a:rPr lang="en-US" sz="2400" dirty="0" smtClean="0"/>
              <a:t>  Then in </a:t>
            </a:r>
            <a:r>
              <a:rPr lang="en-US" sz="2400" dirty="0" err="1" smtClean="0"/>
              <a:t>vs</a:t>
            </a:r>
            <a:r>
              <a:rPr lang="en-US" sz="2400" dirty="0" smtClean="0"/>
              <a:t> 18, he asks Daniel: … make known unto me the interpretation [again, he wants to know what the application is, and how it will affect his life.]</a:t>
            </a:r>
          </a:p>
          <a:p>
            <a:pPr eaLnBrk="1" hangingPunct="1"/>
            <a:endParaRPr lang="en-US" sz="900" dirty="0" smtClean="0"/>
          </a:p>
        </p:txBody>
      </p:sp>
      <p:sp>
        <p:nvSpPr>
          <p:cNvPr id="5" name="Date Placeholder 4"/>
          <p:cNvSpPr>
            <a:spLocks noGrp="1"/>
          </p:cNvSpPr>
          <p:nvPr>
            <p:ph type="dt" idx="10"/>
          </p:nvPr>
        </p:nvSpPr>
        <p:spPr/>
        <p:txBody>
          <a:bodyPr/>
          <a:lstStyle/>
          <a:p>
            <a:pPr>
              <a:defRPr/>
            </a:pPr>
            <a:fld id="{FEA0FDE5-75FC-44E6-B85E-1A3928A38D78}" type="datetime8">
              <a:rPr lang="en-US" smtClean="0"/>
              <a:pPr>
                <a:defRPr/>
              </a:pPr>
              <a:t>10/1/2020 9:50 PM</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349FB2C-A498-47A1-BCE9-EC130EA82818}" type="slidenum">
              <a:rPr lang="en-US"/>
              <a:pPr/>
              <a:t>57</a:t>
            </a:fld>
            <a:endParaRPr lang="en-US"/>
          </a:p>
        </p:txBody>
      </p:sp>
      <p:sp>
        <p:nvSpPr>
          <p:cNvPr id="185347" name="Rectangle 2"/>
          <p:cNvSpPr>
            <a:spLocks noGrp="1" noRot="1" noChangeAspect="1" noChangeArrowheads="1" noTextEdit="1"/>
          </p:cNvSpPr>
          <p:nvPr>
            <p:ph type="sldImg"/>
          </p:nvPr>
        </p:nvSpPr>
        <p:spPr>
          <a:xfrm>
            <a:off x="914400" y="457200"/>
            <a:ext cx="3005138" cy="2254250"/>
          </a:xfrm>
          <a:ln/>
        </p:spPr>
      </p:sp>
      <p:sp>
        <p:nvSpPr>
          <p:cNvPr id="411651" name="Rectangle 3"/>
          <p:cNvSpPr>
            <a:spLocks noGrp="1" noChangeArrowheads="1"/>
          </p:cNvSpPr>
          <p:nvPr>
            <p:ph type="body" idx="1"/>
          </p:nvPr>
        </p:nvSpPr>
        <p:spPr>
          <a:xfrm>
            <a:off x="305082" y="2895600"/>
            <a:ext cx="6400236" cy="6095763"/>
          </a:xfrm>
        </p:spPr>
        <p:txBody>
          <a:bodyPr/>
          <a:lstStyle/>
          <a:p>
            <a:pPr eaLnBrk="1" hangingPunct="1">
              <a:defRPr/>
            </a:pPr>
            <a:r>
              <a:rPr lang="en-US" sz="2000" dirty="0" smtClean="0"/>
              <a:t>Daniel 4 is a </a:t>
            </a:r>
            <a:r>
              <a:rPr lang="en-US" sz="2000" u="sng" dirty="0" smtClean="0"/>
              <a:t>literal vision</a:t>
            </a:r>
            <a:r>
              <a:rPr lang="en-US" sz="2000" dirty="0" smtClean="0"/>
              <a:t> </a:t>
            </a:r>
            <a:r>
              <a:rPr lang="en-US" sz="2000" b="1" u="sng" dirty="0" smtClean="0">
                <a:effectLst>
                  <a:outerShdw blurRad="38100" dist="38100" dir="2700000" algn="tl">
                    <a:srgbClr val="C0C0C0"/>
                  </a:outerShdw>
                </a:effectLst>
              </a:rPr>
              <a:t>BUT</a:t>
            </a:r>
            <a:r>
              <a:rPr lang="en-US" sz="2000" dirty="0" smtClean="0"/>
              <a:t> Scripture uses the word “</a:t>
            </a:r>
            <a:r>
              <a:rPr lang="en-US" sz="2000" b="1" u="sng" dirty="0" smtClean="0"/>
              <a:t>interpretation</a:t>
            </a:r>
            <a:r>
              <a:rPr lang="en-US" sz="2000" dirty="0" smtClean="0"/>
              <a:t>” ~ when a better term would have been “</a:t>
            </a:r>
            <a:r>
              <a:rPr lang="en-US" sz="2000" b="1" u="sng" dirty="0" smtClean="0"/>
              <a:t>application</a:t>
            </a:r>
            <a:r>
              <a:rPr lang="en-US" sz="2000" dirty="0" smtClean="0"/>
              <a:t>!” </a:t>
            </a:r>
          </a:p>
          <a:p>
            <a:pPr eaLnBrk="1" hangingPunct="1">
              <a:defRPr/>
            </a:pPr>
            <a:r>
              <a:rPr lang="en-US" sz="2000" b="1" dirty="0" smtClean="0">
                <a:solidFill>
                  <a:srgbClr val="FF0000"/>
                </a:solidFill>
              </a:rPr>
              <a:t>So, what is the difference between King Nebuchadnezzar and Daniel?</a:t>
            </a:r>
          </a:p>
          <a:p>
            <a:pPr eaLnBrk="1" hangingPunct="1">
              <a:defRPr/>
            </a:pPr>
            <a:r>
              <a:rPr lang="en-US" sz="2000" b="1" u="sng" dirty="0" smtClean="0">
                <a:solidFill>
                  <a:srgbClr val="0000FF"/>
                </a:solidFill>
              </a:rPr>
              <a:t>1c</a:t>
            </a:r>
            <a:r>
              <a:rPr lang="en-US" sz="2000" dirty="0" smtClean="0"/>
              <a:t>   From the king’s point of view – he really did need an interpretation, which Daniel gave to him.  </a:t>
            </a:r>
          </a:p>
          <a:p>
            <a:pPr eaLnBrk="1" hangingPunct="1">
              <a:defRPr/>
            </a:pPr>
            <a:r>
              <a:rPr lang="en-US" sz="2000" dirty="0" smtClean="0"/>
              <a:t>-- From Daniel’s viewpoint – he did not need an interpretation.  </a:t>
            </a:r>
          </a:p>
          <a:p>
            <a:pPr eaLnBrk="1" hangingPunct="1">
              <a:defRPr/>
            </a:pPr>
            <a:r>
              <a:rPr lang="en-US" sz="2000" b="1" dirty="0" smtClean="0">
                <a:solidFill>
                  <a:srgbClr val="FF0000"/>
                </a:solidFill>
              </a:rPr>
              <a:t>Using the patterns of fulfilled prophecies from Ezekiel, he merely made practical application of a “tree” to yet another king.  </a:t>
            </a:r>
          </a:p>
          <a:p>
            <a:pPr eaLnBrk="1" hangingPunct="1">
              <a:defRPr/>
            </a:pPr>
            <a:r>
              <a:rPr lang="en-US" sz="2000" dirty="0" smtClean="0"/>
              <a:t>He did this by using the historical facts of his day.</a:t>
            </a:r>
          </a:p>
          <a:p>
            <a:pPr eaLnBrk="1" hangingPunct="1">
              <a:defRPr/>
            </a:pPr>
            <a:endParaRPr lang="en-US" sz="1000" b="1" dirty="0" smtClean="0"/>
          </a:p>
          <a:p>
            <a:pPr eaLnBrk="1" hangingPunct="1">
              <a:defRPr/>
            </a:pPr>
            <a:r>
              <a:rPr lang="en-US" sz="2000" b="1" dirty="0" smtClean="0">
                <a:solidFill>
                  <a:srgbClr val="C00000"/>
                </a:solidFill>
              </a:rPr>
              <a:t>There was one difference though:</a:t>
            </a:r>
            <a:r>
              <a:rPr lang="en-US" sz="2000" b="1" baseline="0" dirty="0" smtClean="0">
                <a:solidFill>
                  <a:srgbClr val="C00000"/>
                </a:solidFill>
              </a:rPr>
              <a:t>  Nebuchadnezzar was restored to his kingdom, unlike the others.</a:t>
            </a:r>
            <a:endParaRPr lang="en-US" sz="2000" b="1" dirty="0" smtClean="0">
              <a:solidFill>
                <a:srgbClr val="C00000"/>
              </a:solidFill>
            </a:endParaRPr>
          </a:p>
        </p:txBody>
      </p:sp>
      <p:sp>
        <p:nvSpPr>
          <p:cNvPr id="5" name="Date Placeholder 4"/>
          <p:cNvSpPr>
            <a:spLocks noGrp="1"/>
          </p:cNvSpPr>
          <p:nvPr>
            <p:ph type="dt" idx="10"/>
          </p:nvPr>
        </p:nvSpPr>
        <p:spPr/>
        <p:txBody>
          <a:bodyPr/>
          <a:lstStyle/>
          <a:p>
            <a:pPr>
              <a:defRPr/>
            </a:pPr>
            <a:fld id="{87669B3C-8A33-4234-9725-896344654300}" type="datetime8">
              <a:rPr lang="en-US" smtClean="0"/>
              <a:pPr>
                <a:defRPr/>
              </a:pPr>
              <a:t>10/1/2020 9:50 PM</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E79A309-1A3D-4EB9-94E2-844E1811A3EE}" type="slidenum">
              <a:rPr lang="en-US"/>
              <a:pPr/>
              <a:t>58</a:t>
            </a:fld>
            <a:endParaRPr lang="en-US"/>
          </a:p>
        </p:txBody>
      </p:sp>
      <p:sp>
        <p:nvSpPr>
          <p:cNvPr id="186371" name="Rectangle 2"/>
          <p:cNvSpPr>
            <a:spLocks noGrp="1" noRot="1" noChangeAspect="1" noChangeArrowheads="1" noTextEdit="1"/>
          </p:cNvSpPr>
          <p:nvPr>
            <p:ph type="sldImg"/>
          </p:nvPr>
        </p:nvSpPr>
        <p:spPr>
          <a:xfrm>
            <a:off x="914400" y="228600"/>
            <a:ext cx="2830513" cy="2122488"/>
          </a:xfrm>
          <a:ln/>
        </p:spPr>
      </p:sp>
      <p:sp>
        <p:nvSpPr>
          <p:cNvPr id="186372" name="Rectangle 3"/>
          <p:cNvSpPr>
            <a:spLocks noGrp="1" noChangeArrowheads="1"/>
          </p:cNvSpPr>
          <p:nvPr>
            <p:ph type="body" idx="1"/>
          </p:nvPr>
        </p:nvSpPr>
        <p:spPr>
          <a:xfrm>
            <a:off x="381354" y="2438400"/>
            <a:ext cx="6247694" cy="6400563"/>
          </a:xfrm>
          <a:noFill/>
          <a:ln/>
        </p:spPr>
        <p:txBody>
          <a:bodyPr/>
          <a:lstStyle/>
          <a:p>
            <a:pPr eaLnBrk="1" hangingPunct="1"/>
            <a:r>
              <a:rPr lang="en-US" sz="1600" b="1" dirty="0" smtClean="0">
                <a:solidFill>
                  <a:srgbClr val="C00000"/>
                </a:solidFill>
              </a:rPr>
              <a:t>Oh yes, Daniel knew how the application and how this prophecy applied to the Babylonian king </a:t>
            </a:r>
            <a:r>
              <a:rPr lang="en-US" sz="1600" dirty="0" smtClean="0"/>
              <a:t>… Recorded in verses 19-20 &amp; 22 he said:  “My lord, the dream be to them that hate thee, and the interpretation thereof to </a:t>
            </a:r>
            <a:r>
              <a:rPr lang="en-US" sz="1600" dirty="0" err="1" smtClean="0"/>
              <a:t>thine</a:t>
            </a:r>
            <a:r>
              <a:rPr lang="en-US" sz="1600" dirty="0" smtClean="0"/>
              <a:t> enemies.  </a:t>
            </a:r>
            <a:r>
              <a:rPr lang="en-US" sz="1600" b="1" dirty="0" smtClean="0">
                <a:solidFill>
                  <a:srgbClr val="C00000"/>
                </a:solidFill>
              </a:rPr>
              <a:t>[Notice, Daniel uses the word “interpretation” when a better term for today would be application!  But, he is responding in the same terminology as the king.]  </a:t>
            </a:r>
            <a:r>
              <a:rPr lang="en-US" sz="1600" dirty="0" smtClean="0"/>
              <a:t>He goes on to say:  The tree that thou </a:t>
            </a:r>
            <a:r>
              <a:rPr lang="en-US" sz="1600" dirty="0" err="1" smtClean="0"/>
              <a:t>sawest</a:t>
            </a:r>
            <a:r>
              <a:rPr lang="en-US" sz="1600" dirty="0" smtClean="0"/>
              <a:t> … it is thou O king.”</a:t>
            </a:r>
          </a:p>
          <a:p>
            <a:pPr eaLnBrk="1" hangingPunct="1"/>
            <a:endParaRPr lang="en-US" sz="600" dirty="0" smtClean="0"/>
          </a:p>
          <a:p>
            <a:pPr eaLnBrk="1" hangingPunct="1"/>
            <a:r>
              <a:rPr lang="en-US" sz="1600" b="1" u="sng" dirty="0" smtClean="0">
                <a:solidFill>
                  <a:srgbClr val="0000FF"/>
                </a:solidFill>
              </a:rPr>
              <a:t>1c</a:t>
            </a:r>
            <a:r>
              <a:rPr lang="en-US" sz="1600" dirty="0" smtClean="0"/>
              <a:t>  The application did not: </a:t>
            </a:r>
          </a:p>
          <a:p>
            <a:pPr eaLnBrk="1" hangingPunct="1"/>
            <a:r>
              <a:rPr lang="en-US" sz="1600" dirty="0" smtClean="0"/>
              <a:t>    1.  come through a dream or a vision.</a:t>
            </a:r>
          </a:p>
          <a:p>
            <a:pPr eaLnBrk="1" hangingPunct="1"/>
            <a:r>
              <a:rPr lang="en-US" sz="1600" dirty="0" smtClean="0"/>
              <a:t>    2.  It did not come from the angel Gabriel.</a:t>
            </a:r>
          </a:p>
          <a:p>
            <a:pPr eaLnBrk="1" hangingPunct="1"/>
            <a:r>
              <a:rPr lang="en-US" sz="1600" dirty="0" smtClean="0"/>
              <a:t>    3.  And, the application did not need a symbolic interpretation – first – like the gold head in Daniel 2 did.</a:t>
            </a:r>
          </a:p>
          <a:p>
            <a:pPr eaLnBrk="1" hangingPunct="1"/>
            <a:r>
              <a:rPr lang="en-US" sz="1600" b="1" dirty="0" smtClean="0">
                <a:solidFill>
                  <a:srgbClr val="C00000"/>
                </a:solidFill>
              </a:rPr>
              <a:t>Remember!!  Daniel understood Ezekiel’s prophecies for the kings of Assyria and Egypt, and he would have known about the prophetic fulfillment for the Pharaoh of Egypt.  He simply applied the outcome of these prophecies to King Nebuchadnezzar.  No Interpreter was needed!  </a:t>
            </a:r>
          </a:p>
          <a:p>
            <a:pPr eaLnBrk="1" hangingPunct="1"/>
            <a:r>
              <a:rPr lang="en-US" sz="1600" b="1" u="sng" dirty="0" smtClean="0">
                <a:solidFill>
                  <a:srgbClr val="0000FF"/>
                </a:solidFill>
              </a:rPr>
              <a:t>2c</a:t>
            </a:r>
            <a:r>
              <a:rPr lang="en-US" sz="1600" dirty="0" smtClean="0"/>
              <a:t>  Why?  Because This vision uses </a:t>
            </a:r>
            <a:r>
              <a:rPr lang="en-US" sz="1600" b="1" dirty="0" smtClean="0">
                <a:solidFill>
                  <a:srgbClr val="C00000"/>
                </a:solidFill>
              </a:rPr>
              <a:t>100%</a:t>
            </a:r>
            <a:r>
              <a:rPr lang="en-US" sz="1600" dirty="0" smtClean="0"/>
              <a:t> Literal Language!</a:t>
            </a:r>
          </a:p>
          <a:p>
            <a:pPr eaLnBrk="1" hangingPunct="1"/>
            <a:r>
              <a:rPr lang="en-US" sz="1600" b="1" dirty="0" smtClean="0">
                <a:solidFill>
                  <a:srgbClr val="C00000"/>
                </a:solidFill>
              </a:rPr>
              <a:t>I hope you can now understand the difference between Symbolic interpretation, and literal application, as this hermeneutic is very important  if you want to understand Daniel 11 and 12 correctly!  The concepts are right here.  Daniel made sure he established the patterns right here!!!  To make it easy for you!   </a:t>
            </a:r>
            <a:r>
              <a:rPr lang="en-US" sz="1600" b="1" dirty="0" smtClean="0">
                <a:solidFill>
                  <a:schemeClr val="tx1">
                    <a:lumMod val="90000"/>
                    <a:lumOff val="10000"/>
                  </a:schemeClr>
                </a:solidFill>
              </a:rPr>
              <a:t>[END</a:t>
            </a:r>
            <a:r>
              <a:rPr lang="en-US" sz="1600" b="0" dirty="0" smtClean="0">
                <a:solidFill>
                  <a:schemeClr val="tx1">
                    <a:lumMod val="90000"/>
                    <a:lumOff val="10000"/>
                  </a:schemeClr>
                </a:solidFill>
              </a:rPr>
              <a:t> of lecture.]</a:t>
            </a:r>
            <a:endParaRPr lang="en-US" sz="1100" b="1" dirty="0" smtClean="0">
              <a:solidFill>
                <a:srgbClr val="C00000"/>
              </a:solidFill>
            </a:endParaRPr>
          </a:p>
        </p:txBody>
      </p:sp>
      <p:sp>
        <p:nvSpPr>
          <p:cNvPr id="5" name="Date Placeholder 4"/>
          <p:cNvSpPr>
            <a:spLocks noGrp="1"/>
          </p:cNvSpPr>
          <p:nvPr>
            <p:ph type="dt" idx="10"/>
          </p:nvPr>
        </p:nvSpPr>
        <p:spPr/>
        <p:txBody>
          <a:bodyPr/>
          <a:lstStyle/>
          <a:p>
            <a:pPr>
              <a:defRPr/>
            </a:pPr>
            <a:fld id="{F03C53FC-AE49-487E-BD87-D29B11CADDEC}" type="datetime8">
              <a:rPr lang="en-US" smtClean="0"/>
              <a:pPr>
                <a:defRPr/>
              </a:pPr>
              <a:t>10/1/2020 9:50 PM</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6784EA3-D711-46F5-9C17-8D56B422EDFC}" type="slidenum">
              <a:rPr lang="en-US"/>
              <a:pPr/>
              <a:t>59</a:t>
            </a:fld>
            <a:endParaRPr lang="en-US"/>
          </a:p>
        </p:txBody>
      </p:sp>
      <p:sp>
        <p:nvSpPr>
          <p:cNvPr id="187395" name="Rectangle 2"/>
          <p:cNvSpPr>
            <a:spLocks noGrp="1" noRot="1" noChangeAspect="1" noChangeArrowheads="1" noTextEdit="1"/>
          </p:cNvSpPr>
          <p:nvPr>
            <p:ph type="sldImg"/>
          </p:nvPr>
        </p:nvSpPr>
        <p:spPr>
          <a:xfrm>
            <a:off x="1181100" y="696913"/>
            <a:ext cx="2728913" cy="2046287"/>
          </a:xfrm>
          <a:ln/>
        </p:spPr>
      </p:sp>
      <p:sp>
        <p:nvSpPr>
          <p:cNvPr id="187396" name="Rectangle 3"/>
          <p:cNvSpPr>
            <a:spLocks noGrp="1" noChangeArrowheads="1"/>
          </p:cNvSpPr>
          <p:nvPr>
            <p:ph type="body" idx="1"/>
          </p:nvPr>
        </p:nvSpPr>
        <p:spPr>
          <a:xfrm>
            <a:off x="701040" y="2895600"/>
            <a:ext cx="5608320" cy="5703570"/>
          </a:xfrm>
          <a:noFill/>
          <a:ln/>
        </p:spPr>
        <p:txBody>
          <a:bodyPr/>
          <a:lstStyle/>
          <a:p>
            <a:endParaRPr lang="en-US" sz="2000" dirty="0" smtClean="0"/>
          </a:p>
          <a:p>
            <a:r>
              <a:rPr lang="en-US" sz="2000" dirty="0" smtClean="0"/>
              <a:t>In the 2</a:t>
            </a:r>
            <a:r>
              <a:rPr lang="en-US" sz="2000" baseline="30000" dirty="0" smtClean="0"/>
              <a:t>nd</a:t>
            </a:r>
            <a:r>
              <a:rPr lang="en-US" sz="2000" dirty="0" smtClean="0"/>
              <a:t> part we’re going to take a closer look at Timelines and see what Daniel has to teach us.</a:t>
            </a:r>
          </a:p>
          <a:p>
            <a:endParaRPr lang="en-US" sz="2000" dirty="0" smtClean="0"/>
          </a:p>
          <a:p>
            <a:r>
              <a:rPr lang="en-US" sz="2000" baseline="0" dirty="0" smtClean="0"/>
              <a:t>Right now on this earth, we are trapped in this time bubble.</a:t>
            </a:r>
          </a:p>
          <a:p>
            <a:endParaRPr lang="en-US" sz="2000" baseline="0" dirty="0" smtClean="0"/>
          </a:p>
          <a:p>
            <a:r>
              <a:rPr lang="en-US" sz="2000" baseline="0" dirty="0" smtClean="0"/>
              <a:t>Well, the prophecies – especially the timelines – tell us how we can get out of this time bubble. </a:t>
            </a:r>
          </a:p>
          <a:p>
            <a:endParaRPr lang="en-US" sz="2000" baseline="0" dirty="0" smtClean="0"/>
          </a:p>
          <a:p>
            <a:r>
              <a:rPr lang="en-US" sz="2000" dirty="0" smtClean="0"/>
              <a:t>So, we want to make sure that when we’re working with timelines, that we know exactly how to calculate them.</a:t>
            </a:r>
          </a:p>
          <a:p>
            <a:endParaRPr lang="en-US" dirty="0" smtClean="0"/>
          </a:p>
          <a:p>
            <a:pPr eaLnBrk="1" hangingPunct="1"/>
            <a:endParaRPr lang="en-US" dirty="0" smtClean="0"/>
          </a:p>
        </p:txBody>
      </p:sp>
      <p:sp>
        <p:nvSpPr>
          <p:cNvPr id="5" name="Date Placeholder 4"/>
          <p:cNvSpPr>
            <a:spLocks noGrp="1"/>
          </p:cNvSpPr>
          <p:nvPr>
            <p:ph type="dt" idx="10"/>
          </p:nvPr>
        </p:nvSpPr>
        <p:spPr/>
        <p:txBody>
          <a:bodyPr/>
          <a:lstStyle/>
          <a:p>
            <a:pPr>
              <a:defRPr/>
            </a:pPr>
            <a:fld id="{A876D13C-CCBF-4018-BE09-AE8658A6EDC4}" type="datetime8">
              <a:rPr lang="en-US" smtClean="0"/>
              <a:pPr>
                <a:defRPr/>
              </a:pPr>
              <a:t>10/1/2020 9:50 PM</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B5D13E4-8A36-4186-BC21-F80AFD3A1A96}" type="slidenum">
              <a:rPr lang="en-US"/>
              <a:pPr/>
              <a:t>60</a:t>
            </a:fld>
            <a:endParaRPr lang="en-US"/>
          </a:p>
        </p:txBody>
      </p:sp>
      <p:sp>
        <p:nvSpPr>
          <p:cNvPr id="188419" name="Rectangle 2"/>
          <p:cNvSpPr>
            <a:spLocks noGrp="1" noRot="1" noChangeAspect="1" noChangeArrowheads="1" noTextEdit="1"/>
          </p:cNvSpPr>
          <p:nvPr>
            <p:ph type="sldImg"/>
          </p:nvPr>
        </p:nvSpPr>
        <p:spPr>
          <a:xfrm>
            <a:off x="762000" y="304800"/>
            <a:ext cx="2932113" cy="2198688"/>
          </a:xfrm>
          <a:ln/>
        </p:spPr>
      </p:sp>
      <p:sp>
        <p:nvSpPr>
          <p:cNvPr id="188420" name="Rectangle 3"/>
          <p:cNvSpPr>
            <a:spLocks noGrp="1" noChangeArrowheads="1"/>
          </p:cNvSpPr>
          <p:nvPr>
            <p:ph type="body" idx="1"/>
          </p:nvPr>
        </p:nvSpPr>
        <p:spPr>
          <a:xfrm>
            <a:off x="7391400" y="2667000"/>
            <a:ext cx="5608320" cy="5551170"/>
          </a:xfrm>
          <a:noFill/>
          <a:ln/>
        </p:spPr>
        <p:txBody>
          <a:bodyPr/>
          <a:lstStyle/>
          <a:p>
            <a:pPr eaLnBrk="1" hangingPunct="1"/>
            <a:r>
              <a:rPr lang="en-US" sz="1800" dirty="0" smtClean="0"/>
              <a:t>Prayer:</a:t>
            </a:r>
          </a:p>
          <a:p>
            <a:pPr eaLnBrk="1" hangingPunct="1"/>
            <a:endParaRPr lang="en-US" sz="1800" dirty="0" smtClean="0"/>
          </a:p>
          <a:p>
            <a:pPr eaLnBrk="1" hangingPunct="1"/>
            <a:r>
              <a:rPr lang="en-US" sz="1800" dirty="0" smtClean="0"/>
              <a:t>Thank you Father for meeting with us today. </a:t>
            </a:r>
          </a:p>
          <a:p>
            <a:pPr eaLnBrk="1" hangingPunct="1"/>
            <a:endParaRPr lang="en-US" sz="1000" dirty="0" smtClean="0"/>
          </a:p>
          <a:p>
            <a:pPr eaLnBrk="1" hangingPunct="1"/>
            <a:r>
              <a:rPr lang="en-US" sz="1800" dirty="0" smtClean="0"/>
              <a:t>We thank you for this story chapter in Daniel 4 that has truths hidden</a:t>
            </a:r>
            <a:r>
              <a:rPr lang="en-US" sz="1800" baseline="0" dirty="0" smtClean="0"/>
              <a:t> in the verses for understanding the language of prophetic visions.</a:t>
            </a:r>
          </a:p>
          <a:p>
            <a:pPr eaLnBrk="1" hangingPunct="1"/>
            <a:endParaRPr lang="en-US" sz="1000" baseline="0" dirty="0" smtClean="0"/>
          </a:p>
          <a:p>
            <a:pPr eaLnBrk="1" hangingPunct="1"/>
            <a:r>
              <a:rPr lang="en-US" sz="1800" baseline="0" dirty="0" smtClean="0"/>
              <a:t>I pray that each listener will have clarity with the new information and experience special joy as they share.</a:t>
            </a:r>
          </a:p>
          <a:p>
            <a:pPr eaLnBrk="1" hangingPunct="1"/>
            <a:endParaRPr lang="en-US" sz="700" baseline="0" dirty="0" smtClean="0"/>
          </a:p>
          <a:p>
            <a:pPr eaLnBrk="1" hangingPunct="1"/>
            <a:r>
              <a:rPr lang="en-US" sz="1800" baseline="0" dirty="0" smtClean="0"/>
              <a:t>Pease satisfy our curiosity on how to really understand prophecy, as we learn from You, the greatest teacher there ever could be.</a:t>
            </a:r>
          </a:p>
          <a:p>
            <a:pPr eaLnBrk="1" hangingPunct="1"/>
            <a:endParaRPr lang="en-US" sz="1000" baseline="0" dirty="0" smtClean="0"/>
          </a:p>
          <a:p>
            <a:pPr eaLnBrk="1" hangingPunct="1"/>
            <a:r>
              <a:rPr lang="en-US" sz="1800" baseline="0" dirty="0" smtClean="0"/>
              <a:t>And now, we leave ourselves in Your care and keeping until we meet again, in Your Son’s name we pray, Amen </a:t>
            </a:r>
            <a:endParaRPr lang="en-US" sz="1800" dirty="0" smtClean="0"/>
          </a:p>
        </p:txBody>
      </p:sp>
      <p:sp>
        <p:nvSpPr>
          <p:cNvPr id="5" name="Date Placeholder 4"/>
          <p:cNvSpPr>
            <a:spLocks noGrp="1"/>
          </p:cNvSpPr>
          <p:nvPr>
            <p:ph type="dt" idx="10"/>
          </p:nvPr>
        </p:nvSpPr>
        <p:spPr/>
        <p:txBody>
          <a:bodyPr/>
          <a:lstStyle/>
          <a:p>
            <a:pPr>
              <a:defRPr/>
            </a:pPr>
            <a:fld id="{D90AB144-7C76-4515-9D8A-5A2D39000C3E}" type="datetime8">
              <a:rPr lang="en-US" smtClean="0"/>
              <a:pPr>
                <a:defRPr/>
              </a:pPr>
              <a:t>10/1/2020 9:50 PM</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2E98941-C7B0-4645-895F-AAF41E6F22BB}" type="slidenum">
              <a:rPr lang="en-US"/>
              <a:pPr/>
              <a:t>7</a:t>
            </a:fld>
            <a:endParaRPr lang="en-US"/>
          </a:p>
        </p:txBody>
      </p:sp>
      <p:sp>
        <p:nvSpPr>
          <p:cNvPr id="139267" name="Rectangle 2"/>
          <p:cNvSpPr>
            <a:spLocks noGrp="1" noRot="1" noChangeAspect="1" noChangeArrowheads="1" noTextEdit="1"/>
          </p:cNvSpPr>
          <p:nvPr>
            <p:ph type="sldImg"/>
          </p:nvPr>
        </p:nvSpPr>
        <p:spPr>
          <a:xfrm>
            <a:off x="685800" y="381000"/>
            <a:ext cx="2667000" cy="2000250"/>
          </a:xfrm>
          <a:ln/>
        </p:spPr>
      </p:sp>
      <p:sp>
        <p:nvSpPr>
          <p:cNvPr id="92163" name="Rectangle 3"/>
          <p:cNvSpPr>
            <a:spLocks noGrp="1" noChangeArrowheads="1"/>
          </p:cNvSpPr>
          <p:nvPr>
            <p:ph type="body" idx="1"/>
          </p:nvPr>
        </p:nvSpPr>
        <p:spPr>
          <a:xfrm>
            <a:off x="701040" y="2449830"/>
            <a:ext cx="5608320" cy="6236970"/>
          </a:xfrm>
        </p:spPr>
        <p:txBody>
          <a:bodyPr/>
          <a:lstStyle/>
          <a:p>
            <a:pPr eaLnBrk="1" hangingPunct="1">
              <a:defRPr/>
            </a:pPr>
            <a:r>
              <a:rPr lang="en-US" sz="1600" dirty="0" smtClean="0"/>
              <a:t>  In Dan 2 the king simply … </a:t>
            </a:r>
            <a:r>
              <a:rPr lang="en-US" sz="1600" b="1" dirty="0" smtClean="0"/>
              <a:t>  Could </a:t>
            </a:r>
            <a:r>
              <a:rPr lang="en-US" sz="1600" b="1" u="sng" dirty="0" smtClean="0">
                <a:solidFill>
                  <a:schemeClr val="accent2"/>
                </a:solidFill>
                <a:effectLst>
                  <a:outerShdw blurRad="38100" dist="38100" dir="2700000" algn="tl">
                    <a:srgbClr val="C0C0C0"/>
                  </a:outerShdw>
                </a:effectLst>
              </a:rPr>
              <a:t>not</a:t>
            </a:r>
            <a:r>
              <a:rPr lang="en-US" sz="1600" b="1" dirty="0" smtClean="0"/>
              <a:t> remember his vision --</a:t>
            </a:r>
          </a:p>
          <a:p>
            <a:pPr eaLnBrk="1" hangingPunct="1">
              <a:defRPr/>
            </a:pPr>
            <a:r>
              <a:rPr lang="en-US" sz="1600" b="1" dirty="0" smtClean="0">
                <a:solidFill>
                  <a:srgbClr val="0000FF"/>
                </a:solidFill>
              </a:rPr>
              <a:t>   Obviously the king needed some help!</a:t>
            </a:r>
          </a:p>
          <a:p>
            <a:pPr eaLnBrk="1" hangingPunct="1">
              <a:defRPr/>
            </a:pPr>
            <a:endParaRPr lang="en-US" sz="800" b="1" u="sng" dirty="0" smtClean="0"/>
          </a:p>
          <a:p>
            <a:pPr eaLnBrk="1" hangingPunct="1">
              <a:defRPr/>
            </a:pPr>
            <a:r>
              <a:rPr lang="en-US" sz="1600" b="1" u="sng" dirty="0" smtClean="0">
                <a:solidFill>
                  <a:srgbClr val="FF0000"/>
                </a:solidFill>
              </a:rPr>
              <a:t>0c</a:t>
            </a:r>
            <a:r>
              <a:rPr lang="en-US" sz="1600" b="1" dirty="0" smtClean="0"/>
              <a:t>  </a:t>
            </a:r>
            <a:r>
              <a:rPr lang="en-US" sz="1600" dirty="0" smtClean="0"/>
              <a:t>The king trusted that his magicians could tell him what the dream was AND interpret it </a:t>
            </a:r>
            <a:r>
              <a:rPr lang="en-US" sz="1600" b="1" dirty="0" smtClean="0"/>
              <a:t>… but the </a:t>
            </a:r>
            <a:r>
              <a:rPr lang="en-US" sz="1600" b="1" dirty="0" err="1" smtClean="0"/>
              <a:t>Chaldeans</a:t>
            </a:r>
            <a:r>
              <a:rPr lang="en-US" sz="1600" b="1" dirty="0" smtClean="0"/>
              <a:t> failed the test when</a:t>
            </a:r>
            <a:r>
              <a:rPr lang="en-US" sz="1600" dirty="0" smtClean="0"/>
              <a:t> they said to the king:  </a:t>
            </a:r>
            <a:r>
              <a:rPr lang="en-US" sz="1600" dirty="0" smtClean="0">
                <a:solidFill>
                  <a:schemeClr val="accent2"/>
                </a:solidFill>
              </a:rPr>
              <a:t>tell us the dream and we’ll give you the interpretation!</a:t>
            </a:r>
          </a:p>
          <a:p>
            <a:pPr eaLnBrk="1" hangingPunct="1">
              <a:defRPr/>
            </a:pPr>
            <a:r>
              <a:rPr lang="en-US" sz="1600" b="1" u="sng" dirty="0" smtClean="0">
                <a:solidFill>
                  <a:srgbClr val="FF0000"/>
                </a:solidFill>
              </a:rPr>
              <a:t>1c</a:t>
            </a:r>
            <a:r>
              <a:rPr lang="en-US" sz="1600" b="1" dirty="0" smtClean="0"/>
              <a:t>  </a:t>
            </a:r>
            <a:r>
              <a:rPr lang="en-US" sz="1600" b="1" dirty="0" smtClean="0">
                <a:solidFill>
                  <a:srgbClr val="0000FF"/>
                </a:solidFill>
              </a:rPr>
              <a:t>ah, well, </a:t>
            </a:r>
            <a:r>
              <a:rPr lang="en-US" sz="1600" dirty="0" smtClean="0">
                <a:solidFill>
                  <a:srgbClr val="0000FF"/>
                </a:solidFill>
              </a:rPr>
              <a:t>the king became very angry with that answer, and as a result </a:t>
            </a:r>
            <a:r>
              <a:rPr lang="en-US" sz="1600" b="1" dirty="0" smtClean="0"/>
              <a:t>A death decree </a:t>
            </a:r>
            <a:r>
              <a:rPr lang="en-US" sz="1600" dirty="0" smtClean="0"/>
              <a:t>was </a:t>
            </a:r>
            <a:r>
              <a:rPr lang="en-US" sz="1600" b="1" dirty="0" smtClean="0"/>
              <a:t>enacted </a:t>
            </a:r>
            <a:r>
              <a:rPr lang="en-US" sz="1600" dirty="0" smtClean="0"/>
              <a:t>immediately.</a:t>
            </a:r>
            <a:endParaRPr lang="en-US" sz="1600" b="1" dirty="0" smtClean="0"/>
          </a:p>
          <a:p>
            <a:pPr eaLnBrk="1" hangingPunct="1">
              <a:defRPr/>
            </a:pPr>
            <a:r>
              <a:rPr lang="en-US" sz="1600" b="1" u="sng" dirty="0" smtClean="0">
                <a:solidFill>
                  <a:srgbClr val="FF0000"/>
                </a:solidFill>
              </a:rPr>
              <a:t>2c</a:t>
            </a:r>
            <a:r>
              <a:rPr lang="en-US" sz="1600" b="1" dirty="0" smtClean="0"/>
              <a:t>  God has already planned that Daniel was the appointed man for this emergency</a:t>
            </a:r>
            <a:r>
              <a:rPr lang="en-US" sz="1600" dirty="0" smtClean="0"/>
              <a:t> … </a:t>
            </a:r>
            <a:r>
              <a:rPr lang="en-US" sz="1600" b="1" dirty="0" smtClean="0">
                <a:solidFill>
                  <a:srgbClr val="0000FF"/>
                </a:solidFill>
              </a:rPr>
              <a:t>He was divinely commissioned to give the heavenly interpretation and calm everything down which – as you may recall -- saved all in the king’s court from the death decree.</a:t>
            </a:r>
          </a:p>
          <a:p>
            <a:pPr eaLnBrk="1" hangingPunct="1">
              <a:defRPr/>
            </a:pPr>
            <a:r>
              <a:rPr lang="en-US" sz="1600" b="1" u="sng" dirty="0" smtClean="0">
                <a:solidFill>
                  <a:srgbClr val="FF0000"/>
                </a:solidFill>
              </a:rPr>
              <a:t>3c</a:t>
            </a:r>
            <a:r>
              <a:rPr lang="en-US" sz="1600" b="1" dirty="0" smtClean="0"/>
              <a:t>  </a:t>
            </a:r>
            <a:r>
              <a:rPr lang="en-US" sz="1600" dirty="0" smtClean="0"/>
              <a:t>This </a:t>
            </a:r>
            <a:r>
              <a:rPr lang="en-US" sz="1600" b="1" dirty="0" smtClean="0"/>
              <a:t>Vision had to do with events surrounding God’s people.4</a:t>
            </a:r>
            <a:r>
              <a:rPr lang="en-US" sz="1600" b="1" u="sng" dirty="0" smtClean="0">
                <a:solidFill>
                  <a:srgbClr val="FF0000"/>
                </a:solidFill>
              </a:rPr>
              <a:t>5c</a:t>
            </a:r>
            <a:r>
              <a:rPr lang="en-US" sz="1600" b="1" dirty="0" smtClean="0"/>
              <a:t>  </a:t>
            </a:r>
            <a:r>
              <a:rPr lang="en-US" sz="1600" dirty="0" smtClean="0"/>
              <a:t>there are </a:t>
            </a:r>
            <a:r>
              <a:rPr lang="en-US" sz="1600" b="1" dirty="0" smtClean="0"/>
              <a:t>No timelines included </a:t>
            </a:r>
            <a:r>
              <a:rPr lang="en-US" sz="1600" dirty="0" smtClean="0"/>
              <a:t> here.</a:t>
            </a:r>
            <a:endParaRPr lang="en-US" sz="1600" b="1" dirty="0" smtClean="0"/>
          </a:p>
          <a:p>
            <a:pPr eaLnBrk="1" hangingPunct="1">
              <a:defRPr/>
            </a:pPr>
            <a:r>
              <a:rPr lang="en-US" sz="1600" b="1" baseline="0" dirty="0" smtClean="0"/>
              <a:t>  </a:t>
            </a:r>
            <a:r>
              <a:rPr lang="en-US" sz="1600" b="1" dirty="0" smtClean="0"/>
              <a:t>  This is a Very simple vision</a:t>
            </a:r>
            <a:r>
              <a:rPr lang="en-US" sz="1600" dirty="0" smtClean="0"/>
              <a:t> </a:t>
            </a:r>
            <a:r>
              <a:rPr lang="en-US" sz="1600" dirty="0" smtClean="0">
                <a:solidFill>
                  <a:schemeClr val="accent2"/>
                </a:solidFill>
              </a:rPr>
              <a:t>… as well as the prophecy for all succeeding visions.  </a:t>
            </a:r>
          </a:p>
          <a:p>
            <a:pPr eaLnBrk="1" hangingPunct="1">
              <a:defRPr/>
            </a:pPr>
            <a:r>
              <a:rPr lang="en-US" sz="1600" b="1" dirty="0" smtClean="0">
                <a:solidFill>
                  <a:srgbClr val="FF0000"/>
                </a:solidFill>
              </a:rPr>
              <a:t>As you further your studies in prophecy, you’ll see just how important this vision really is!</a:t>
            </a:r>
            <a:endParaRPr lang="en-US" sz="3200" b="1" dirty="0" smtClean="0">
              <a:solidFill>
                <a:srgbClr val="FF0000"/>
              </a:solidFill>
            </a:endParaRPr>
          </a:p>
          <a:p>
            <a:pPr eaLnBrk="1" hangingPunct="1">
              <a:defRPr/>
            </a:pPr>
            <a:endParaRPr lang="en-US" sz="1000" dirty="0" smtClean="0"/>
          </a:p>
        </p:txBody>
      </p:sp>
      <p:sp>
        <p:nvSpPr>
          <p:cNvPr id="5" name="Date Placeholder 4"/>
          <p:cNvSpPr>
            <a:spLocks noGrp="1"/>
          </p:cNvSpPr>
          <p:nvPr>
            <p:ph type="dt" idx="10"/>
          </p:nvPr>
        </p:nvSpPr>
        <p:spPr/>
        <p:txBody>
          <a:bodyPr/>
          <a:lstStyle/>
          <a:p>
            <a:pPr>
              <a:defRPr/>
            </a:pPr>
            <a:fld id="{0002E91F-C485-4A9C-AEDA-450E6B696A13}" type="datetime8">
              <a:rPr lang="en-US" smtClean="0"/>
              <a:pPr>
                <a:defRPr/>
              </a:pPr>
              <a:t>10/1/2020 9:50 PM</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D6EDFE7-3444-413A-8E12-C4DB997393F1}" type="slidenum">
              <a:rPr lang="en-US"/>
              <a:pPr/>
              <a:t>8</a:t>
            </a:fld>
            <a:endParaRPr lang="en-US"/>
          </a:p>
        </p:txBody>
      </p:sp>
      <p:sp>
        <p:nvSpPr>
          <p:cNvPr id="140291" name="Rectangle 2"/>
          <p:cNvSpPr>
            <a:spLocks noGrp="1" noRot="1" noChangeAspect="1" noChangeArrowheads="1" noTextEdit="1"/>
          </p:cNvSpPr>
          <p:nvPr>
            <p:ph type="sldImg"/>
          </p:nvPr>
        </p:nvSpPr>
        <p:spPr>
          <a:xfrm>
            <a:off x="838200" y="457200"/>
            <a:ext cx="2627313" cy="1970088"/>
          </a:xfrm>
          <a:ln/>
        </p:spPr>
      </p:sp>
      <p:sp>
        <p:nvSpPr>
          <p:cNvPr id="140292" name="Rectangle 3"/>
          <p:cNvSpPr>
            <a:spLocks noGrp="1" noChangeArrowheads="1"/>
          </p:cNvSpPr>
          <p:nvPr>
            <p:ph type="body" idx="1"/>
          </p:nvPr>
        </p:nvSpPr>
        <p:spPr>
          <a:xfrm>
            <a:off x="701040" y="2667000"/>
            <a:ext cx="5608320" cy="5932170"/>
          </a:xfrm>
          <a:noFill/>
          <a:ln/>
        </p:spPr>
        <p:txBody>
          <a:bodyPr/>
          <a:lstStyle/>
          <a:p>
            <a:pPr eaLnBrk="1" hangingPunct="1"/>
            <a:r>
              <a:rPr lang="en-US" sz="1600" dirty="0" smtClean="0"/>
              <a:t>Now, let’s compare the 1</a:t>
            </a:r>
            <a:r>
              <a:rPr lang="en-US" sz="1600" baseline="30000" dirty="0" smtClean="0"/>
              <a:t>st</a:t>
            </a:r>
            <a:r>
              <a:rPr lang="en-US" sz="1600" dirty="0" smtClean="0"/>
              <a:t> vision to the king’s 2</a:t>
            </a:r>
            <a:r>
              <a:rPr lang="en-US" sz="1600" baseline="30000" dirty="0" smtClean="0"/>
              <a:t>nd</a:t>
            </a:r>
            <a:r>
              <a:rPr lang="en-US" sz="1600" dirty="0" smtClean="0"/>
              <a:t> vision … </a:t>
            </a:r>
          </a:p>
          <a:p>
            <a:pPr eaLnBrk="1" hangingPunct="1"/>
            <a:r>
              <a:rPr lang="en-US" sz="1600" dirty="0" smtClean="0"/>
              <a:t>-- It’s interesting too, that this chapter was </a:t>
            </a:r>
            <a:r>
              <a:rPr lang="en-US" sz="2000" b="1" u="sng" dirty="0" smtClean="0"/>
              <a:t>written</a:t>
            </a:r>
            <a:r>
              <a:rPr lang="en-US" sz="1600" dirty="0" smtClean="0"/>
              <a:t> by the king himself.  This time … </a:t>
            </a:r>
          </a:p>
          <a:p>
            <a:pPr eaLnBrk="1" hangingPunct="1"/>
            <a:r>
              <a:rPr lang="en-US" sz="1600" b="1" u="sng" dirty="0" smtClean="0">
                <a:solidFill>
                  <a:srgbClr val="FF0000"/>
                </a:solidFill>
              </a:rPr>
              <a:t>1c</a:t>
            </a:r>
            <a:r>
              <a:rPr lang="en-US" sz="1600" dirty="0" smtClean="0"/>
              <a:t>  The king remembered every detail of his dream </a:t>
            </a:r>
          </a:p>
          <a:p>
            <a:pPr eaLnBrk="1" hangingPunct="1"/>
            <a:r>
              <a:rPr lang="en-US" sz="1600" dirty="0" smtClean="0"/>
              <a:t>-- It was definitely about a huge, huge tree </a:t>
            </a:r>
          </a:p>
          <a:p>
            <a:pPr eaLnBrk="1" hangingPunct="1"/>
            <a:r>
              <a:rPr lang="en-US" sz="1600" b="1" u="sng" dirty="0" smtClean="0">
                <a:solidFill>
                  <a:srgbClr val="FF0000"/>
                </a:solidFill>
              </a:rPr>
              <a:t>2c</a:t>
            </a:r>
            <a:r>
              <a:rPr lang="en-US" sz="1600" dirty="0" smtClean="0"/>
              <a:t>  Instead of a death decree for the king’s court, there was a Divine Decree issued instead </a:t>
            </a:r>
          </a:p>
          <a:p>
            <a:pPr eaLnBrk="1" hangingPunct="1"/>
            <a:r>
              <a:rPr lang="en-US" sz="1600" dirty="0" smtClean="0"/>
              <a:t>-- This Vision had to do with events surrounding </a:t>
            </a:r>
            <a:r>
              <a:rPr lang="en-US" sz="1600" u="sng" dirty="0" smtClean="0"/>
              <a:t>only the king</a:t>
            </a:r>
          </a:p>
          <a:p>
            <a:pPr eaLnBrk="1" hangingPunct="1"/>
            <a:r>
              <a:rPr lang="en-US" sz="1600" b="1" u="sng" dirty="0" smtClean="0">
                <a:solidFill>
                  <a:srgbClr val="FF0000"/>
                </a:solidFill>
              </a:rPr>
              <a:t>3c</a:t>
            </a:r>
            <a:r>
              <a:rPr lang="en-US" sz="1600" dirty="0" smtClean="0"/>
              <a:t>  And … it’s a very simple vision, but </a:t>
            </a:r>
            <a:r>
              <a:rPr lang="en-US" sz="1600" b="1" dirty="0" smtClean="0">
                <a:solidFill>
                  <a:srgbClr val="0000FF"/>
                </a:solidFill>
              </a:rPr>
              <a:t>with one extra detail … that being …</a:t>
            </a:r>
          </a:p>
          <a:p>
            <a:pPr eaLnBrk="1" hangingPunct="1"/>
            <a:r>
              <a:rPr lang="en-US" sz="1600" b="1" dirty="0" smtClean="0">
                <a:solidFill>
                  <a:srgbClr val="0000FF"/>
                </a:solidFill>
              </a:rPr>
              <a:t>-- it has a Timeline of seven years.  In fact, it’s the first vision in Daniel’s book that records a timeline.</a:t>
            </a:r>
          </a:p>
          <a:p>
            <a:pPr eaLnBrk="1" hangingPunct="1"/>
            <a:r>
              <a:rPr lang="en-US" sz="1600" b="1" u="sng" dirty="0" smtClean="0">
                <a:solidFill>
                  <a:srgbClr val="FF0000"/>
                </a:solidFill>
              </a:rPr>
              <a:t>4c</a:t>
            </a:r>
            <a:r>
              <a:rPr lang="en-US" sz="1600" dirty="0" smtClean="0"/>
              <a:t>  The </a:t>
            </a:r>
            <a:r>
              <a:rPr lang="en-US" sz="1600" dirty="0" err="1" smtClean="0"/>
              <a:t>Chaldeans</a:t>
            </a:r>
            <a:r>
              <a:rPr lang="en-US" sz="1600" dirty="0" smtClean="0"/>
              <a:t> failed again when they were asked to interpret the dream … even though this time the king told them every detail of the dream!  </a:t>
            </a:r>
            <a:r>
              <a:rPr lang="en-US" sz="1600" b="1" dirty="0" smtClean="0">
                <a:solidFill>
                  <a:srgbClr val="0000FF"/>
                </a:solidFill>
              </a:rPr>
              <a:t>Their excuses did not impress the king.</a:t>
            </a:r>
          </a:p>
          <a:p>
            <a:pPr eaLnBrk="1" hangingPunct="1"/>
            <a:r>
              <a:rPr lang="en-US" sz="1600" dirty="0" smtClean="0"/>
              <a:t>-- </a:t>
            </a:r>
            <a:r>
              <a:rPr lang="en-US" sz="1600" b="1" dirty="0" smtClean="0">
                <a:solidFill>
                  <a:srgbClr val="C00000"/>
                </a:solidFill>
              </a:rPr>
              <a:t>But the king remembered that Daniel helped him out the first time, and so again, Daniel was God’s appointed man!  </a:t>
            </a:r>
            <a:r>
              <a:rPr lang="en-US" sz="1600" b="1" dirty="0" smtClean="0">
                <a:solidFill>
                  <a:srgbClr val="0000FF"/>
                </a:solidFill>
              </a:rPr>
              <a:t>Twice! …  Daniel was used to teach the king of the true creator God.</a:t>
            </a:r>
          </a:p>
          <a:p>
            <a:pPr eaLnBrk="1" hangingPunct="1"/>
            <a:endParaRPr lang="en-US" sz="2400" dirty="0" smtClean="0"/>
          </a:p>
          <a:p>
            <a:pPr eaLnBrk="1" hangingPunct="1"/>
            <a:endParaRPr lang="en-US" sz="1000" dirty="0" smtClean="0"/>
          </a:p>
        </p:txBody>
      </p:sp>
      <p:sp>
        <p:nvSpPr>
          <p:cNvPr id="5" name="Date Placeholder 4"/>
          <p:cNvSpPr>
            <a:spLocks noGrp="1"/>
          </p:cNvSpPr>
          <p:nvPr>
            <p:ph type="dt" idx="10"/>
          </p:nvPr>
        </p:nvSpPr>
        <p:spPr/>
        <p:txBody>
          <a:bodyPr/>
          <a:lstStyle/>
          <a:p>
            <a:pPr>
              <a:defRPr/>
            </a:pPr>
            <a:fld id="{138194D7-B556-4A18-A222-BC675F68887F}" type="datetime8">
              <a:rPr lang="en-US" smtClean="0"/>
              <a:pPr>
                <a:defRPr/>
              </a:pPr>
              <a:t>10/1/2020 9:50 PM</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C608DAB-81C3-4D5A-96D0-67EE13DD59BF}" type="slidenum">
              <a:rPr lang="en-US"/>
              <a:pPr/>
              <a:t>9</a:t>
            </a:fld>
            <a:endParaRPr lang="en-US"/>
          </a:p>
        </p:txBody>
      </p:sp>
      <p:sp>
        <p:nvSpPr>
          <p:cNvPr id="141315" name="Rectangle 2"/>
          <p:cNvSpPr>
            <a:spLocks noGrp="1" noRot="1" noChangeAspect="1" noChangeArrowheads="1" noTextEdit="1"/>
          </p:cNvSpPr>
          <p:nvPr>
            <p:ph type="sldImg"/>
          </p:nvPr>
        </p:nvSpPr>
        <p:spPr>
          <a:xfrm>
            <a:off x="1185863" y="696913"/>
            <a:ext cx="3236912" cy="2427287"/>
          </a:xfrm>
          <a:ln/>
        </p:spPr>
      </p:sp>
      <p:sp>
        <p:nvSpPr>
          <p:cNvPr id="141316" name="Rectangle 3"/>
          <p:cNvSpPr>
            <a:spLocks noGrp="1" noChangeArrowheads="1"/>
          </p:cNvSpPr>
          <p:nvPr>
            <p:ph type="body" idx="1"/>
          </p:nvPr>
        </p:nvSpPr>
        <p:spPr>
          <a:xfrm>
            <a:off x="304800" y="3352800"/>
            <a:ext cx="6400800" cy="5246370"/>
          </a:xfrm>
          <a:noFill/>
          <a:ln/>
        </p:spPr>
        <p:txBody>
          <a:bodyPr/>
          <a:lstStyle/>
          <a:p>
            <a:pPr eaLnBrk="1" hangingPunct="1"/>
            <a:r>
              <a:rPr lang="en-US" sz="1600" dirty="0" smtClean="0"/>
              <a:t>Let’s take a closer look at these two dreams … </a:t>
            </a:r>
          </a:p>
          <a:p>
            <a:pPr eaLnBrk="1" hangingPunct="1"/>
            <a:r>
              <a:rPr lang="en-US" sz="1600" dirty="0" smtClean="0"/>
              <a:t>  The Image in Daniel 2 was given as an ‘idol word picture’ to the king.  The king was “</a:t>
            </a:r>
            <a:r>
              <a:rPr lang="en-US" sz="2000" u="sng" dirty="0" smtClean="0"/>
              <a:t>into</a:t>
            </a:r>
            <a:r>
              <a:rPr lang="en-US" sz="1600" dirty="0" smtClean="0"/>
              <a:t>” idol worship, that may have been the reason was he was so impressed the dream was important …</a:t>
            </a:r>
          </a:p>
          <a:p>
            <a:pPr eaLnBrk="1" hangingPunct="1"/>
            <a:r>
              <a:rPr lang="en-US" sz="1600" dirty="0" smtClean="0"/>
              <a:t>  … even though he could not recall the dream.</a:t>
            </a:r>
          </a:p>
          <a:p>
            <a:pPr eaLnBrk="1" hangingPunct="1"/>
            <a:r>
              <a:rPr lang="en-US" sz="1600" dirty="0" smtClean="0"/>
              <a:t>  A divine interpretation was given to Daniel … </a:t>
            </a:r>
          </a:p>
          <a:p>
            <a:pPr eaLnBrk="1" hangingPunct="1"/>
            <a:r>
              <a:rPr lang="en-US" sz="1600" dirty="0" smtClean="0"/>
              <a:t>  … for this symbolic dream. </a:t>
            </a:r>
          </a:p>
          <a:p>
            <a:pPr eaLnBrk="1" hangingPunct="1"/>
            <a:r>
              <a:rPr lang="en-US" sz="1600" b="1" u="sng" dirty="0" smtClean="0">
                <a:solidFill>
                  <a:srgbClr val="FF0000"/>
                </a:solidFill>
              </a:rPr>
              <a:t>1c</a:t>
            </a:r>
            <a:r>
              <a:rPr lang="en-US" sz="1600" dirty="0" smtClean="0"/>
              <a:t>  But why was the king able to remember the 2</a:t>
            </a:r>
            <a:r>
              <a:rPr lang="en-US" sz="1600" baseline="30000" dirty="0" smtClean="0"/>
              <a:t>nd</a:t>
            </a:r>
            <a:r>
              <a:rPr lang="en-US" sz="1600" dirty="0" smtClean="0"/>
              <a:t> dream? </a:t>
            </a:r>
          </a:p>
          <a:p>
            <a:pPr eaLnBrk="1" hangingPunct="1"/>
            <a:r>
              <a:rPr lang="en-US" sz="1600" dirty="0" smtClean="0"/>
              <a:t>  Well, this vision was given in an “ordinary word picture”</a:t>
            </a:r>
          </a:p>
          <a:p>
            <a:pPr eaLnBrk="1" hangingPunct="1"/>
            <a:r>
              <a:rPr lang="en-US" sz="1600" dirty="0" smtClean="0"/>
              <a:t>  He could recall every detail of the dream, since everything related to something he already knew about.</a:t>
            </a:r>
          </a:p>
          <a:p>
            <a:pPr eaLnBrk="1" hangingPunct="1"/>
            <a:r>
              <a:rPr lang="en-US" sz="1600" dirty="0" smtClean="0"/>
              <a:t>  As before, Daniel took the </a:t>
            </a:r>
            <a:r>
              <a:rPr lang="en-US" sz="1600" dirty="0" err="1" smtClean="0"/>
              <a:t>Chaldeans</a:t>
            </a:r>
            <a:r>
              <a:rPr lang="en-US" sz="1600" dirty="0" smtClean="0"/>
              <a:t> place of giving the interpretation.</a:t>
            </a:r>
          </a:p>
          <a:p>
            <a:pPr eaLnBrk="1" hangingPunct="1"/>
            <a:r>
              <a:rPr lang="en-US" sz="1600" b="1" u="sng" dirty="0" smtClean="0">
                <a:solidFill>
                  <a:srgbClr val="FF0000"/>
                </a:solidFill>
              </a:rPr>
              <a:t>2c</a:t>
            </a:r>
            <a:r>
              <a:rPr lang="en-US" sz="1600" dirty="0" smtClean="0"/>
              <a:t>  </a:t>
            </a:r>
            <a:r>
              <a:rPr lang="en-US" sz="1600" b="1" dirty="0" smtClean="0">
                <a:solidFill>
                  <a:srgbClr val="0000FF"/>
                </a:solidFill>
              </a:rPr>
              <a:t>But the question still remains … </a:t>
            </a:r>
          </a:p>
          <a:p>
            <a:pPr eaLnBrk="1" hangingPunct="1"/>
            <a:r>
              <a:rPr lang="en-US" sz="1600" dirty="0" smtClean="0"/>
              <a:t>--  </a:t>
            </a:r>
            <a:r>
              <a:rPr lang="en-US" sz="1600" b="1" dirty="0" smtClean="0">
                <a:solidFill>
                  <a:srgbClr val="FF0000"/>
                </a:solidFill>
              </a:rPr>
              <a:t>Is the dream written with symbols, or is it written in literal language, without symbols? </a:t>
            </a:r>
          </a:p>
        </p:txBody>
      </p:sp>
      <p:sp>
        <p:nvSpPr>
          <p:cNvPr id="5" name="Date Placeholder 4"/>
          <p:cNvSpPr>
            <a:spLocks noGrp="1"/>
          </p:cNvSpPr>
          <p:nvPr>
            <p:ph type="dt" idx="10"/>
          </p:nvPr>
        </p:nvSpPr>
        <p:spPr/>
        <p:txBody>
          <a:bodyPr/>
          <a:lstStyle/>
          <a:p>
            <a:pPr>
              <a:defRPr/>
            </a:pPr>
            <a:fld id="{1DB1A64B-CC86-4CFC-8275-45F9F535AA04}" type="datetime8">
              <a:rPr lang="en-US" smtClean="0"/>
              <a:pPr>
                <a:defRPr/>
              </a:pPr>
              <a:t>10/1/2020 9:50 PM</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18F7336-A645-429E-9163-AE01895CEAD9}" type="slidenum">
              <a:rPr lang="en-US"/>
              <a:pPr/>
              <a:t>10</a:t>
            </a:fld>
            <a:endParaRPr lang="en-US"/>
          </a:p>
        </p:txBody>
      </p:sp>
      <p:sp>
        <p:nvSpPr>
          <p:cNvPr id="142339" name="Rectangle 2"/>
          <p:cNvSpPr>
            <a:spLocks noGrp="1" noRot="1" noChangeAspect="1" noChangeArrowheads="1" noTextEdit="1"/>
          </p:cNvSpPr>
          <p:nvPr>
            <p:ph type="sldImg"/>
          </p:nvPr>
        </p:nvSpPr>
        <p:spPr>
          <a:xfrm>
            <a:off x="1185863" y="696913"/>
            <a:ext cx="4648200" cy="3486150"/>
          </a:xfrm>
          <a:ln/>
        </p:spPr>
      </p:sp>
      <p:sp>
        <p:nvSpPr>
          <p:cNvPr id="142340" name="Rectangle 3"/>
          <p:cNvSpPr>
            <a:spLocks noGrp="1" noChangeArrowheads="1"/>
          </p:cNvSpPr>
          <p:nvPr>
            <p:ph type="body" idx="1"/>
          </p:nvPr>
        </p:nvSpPr>
        <p:spPr>
          <a:noFill/>
          <a:ln/>
        </p:spPr>
        <p:txBody>
          <a:bodyPr/>
          <a:lstStyle/>
          <a:p>
            <a:pPr eaLnBrk="1" hangingPunct="1"/>
            <a:r>
              <a:rPr lang="en-US" sz="2900" dirty="0" smtClean="0">
                <a:solidFill>
                  <a:srgbClr val="0000FF"/>
                </a:solidFill>
              </a:rPr>
              <a:t>And, the other important question is … </a:t>
            </a:r>
          </a:p>
          <a:p>
            <a:pPr eaLnBrk="1" hangingPunct="1"/>
            <a:endParaRPr lang="en-US" sz="600" dirty="0" smtClean="0"/>
          </a:p>
          <a:p>
            <a:pPr eaLnBrk="1" hangingPunct="1"/>
            <a:r>
              <a:rPr lang="en-US" sz="2000" dirty="0" smtClean="0"/>
              <a:t>Does this vision of “The Tree” follow the structural components given in Daniel 2?  </a:t>
            </a:r>
          </a:p>
          <a:p>
            <a:pPr eaLnBrk="1" hangingPunct="1"/>
            <a:r>
              <a:rPr lang="en-US" sz="2900" dirty="0" smtClean="0">
                <a:solidFill>
                  <a:srgbClr val="0000FF"/>
                </a:solidFill>
              </a:rPr>
              <a:t>Well, I’m here to tell you ~ </a:t>
            </a:r>
          </a:p>
          <a:p>
            <a:pPr eaLnBrk="1" hangingPunct="1"/>
            <a:endParaRPr lang="en-US" sz="500" dirty="0" smtClean="0"/>
          </a:p>
          <a:p>
            <a:pPr eaLnBrk="1" hangingPunct="1"/>
            <a:r>
              <a:rPr lang="en-US" sz="2900" b="1" u="sng" dirty="0" smtClean="0">
                <a:solidFill>
                  <a:srgbClr val="FF0000"/>
                </a:solidFill>
              </a:rPr>
              <a:t>1c</a:t>
            </a:r>
            <a:r>
              <a:rPr lang="en-US" sz="2900" dirty="0" smtClean="0"/>
              <a:t>  The answer is “</a:t>
            </a:r>
            <a:r>
              <a:rPr lang="en-US" sz="3600" b="1" dirty="0" smtClean="0"/>
              <a:t>yes</a:t>
            </a:r>
            <a:r>
              <a:rPr lang="en-US" sz="2900" dirty="0" smtClean="0"/>
              <a:t>” – </a:t>
            </a:r>
            <a:r>
              <a:rPr lang="en-US" sz="2900" dirty="0" smtClean="0">
                <a:solidFill>
                  <a:srgbClr val="0000FF"/>
                </a:solidFill>
              </a:rPr>
              <a:t>let’s just do a little review … </a:t>
            </a:r>
            <a:r>
              <a:rPr lang="en-US" dirty="0" smtClean="0">
                <a:solidFill>
                  <a:srgbClr val="0000FF"/>
                </a:solidFill>
              </a:rPr>
              <a:t> </a:t>
            </a:r>
          </a:p>
          <a:p>
            <a:pPr eaLnBrk="1" hangingPunct="1"/>
            <a:endParaRPr lang="en-US" dirty="0" smtClean="0"/>
          </a:p>
        </p:txBody>
      </p:sp>
      <p:sp>
        <p:nvSpPr>
          <p:cNvPr id="5" name="Date Placeholder 4"/>
          <p:cNvSpPr>
            <a:spLocks noGrp="1"/>
          </p:cNvSpPr>
          <p:nvPr>
            <p:ph type="dt" idx="10"/>
          </p:nvPr>
        </p:nvSpPr>
        <p:spPr/>
        <p:txBody>
          <a:bodyPr/>
          <a:lstStyle/>
          <a:p>
            <a:pPr>
              <a:defRPr/>
            </a:pPr>
            <a:fld id="{28C3E23B-D8AB-4FBB-8D24-66CFA9F23C8B}" type="datetime8">
              <a:rPr lang="en-US" smtClean="0"/>
              <a:pPr>
                <a:defRPr/>
              </a:pPr>
              <a:t>10/1/2020 9:50 PM</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eaLnBrk="1" hangingPunct="1">
                <a:defRPr/>
              </a:pPr>
              <a:endParaRPr lang="en-US"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eaLnBrk="1" hangingPunct="1">
                  <a:defRPr/>
                </a:pPr>
                <a:endParaRPr lang="en-US"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eaLnBrk="1" hangingPunct="1">
                  <a:defRPr/>
                </a:pPr>
                <a:endParaRPr lang="en-US"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eaLnBrk="1" hangingPunct="1">
                  <a:defRPr/>
                </a:pPr>
                <a:endParaRPr lang="en-US"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eaLnBrk="1" hangingPunct="1">
                  <a:defRPr/>
                </a:pPr>
                <a:endParaRPr lang="en-US"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eaLnBrk="1" hangingPunct="1">
                  <a:defRPr/>
                </a:pPr>
                <a:endParaRPr lang="en-US"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eaLnBrk="1" hangingPunct="1">
                  <a:defRPr/>
                </a:pPr>
                <a:endParaRPr lang="en-US"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eaLnBrk="1" hangingPunct="1">
                  <a:defRPr/>
                </a:pPr>
                <a:endParaRPr lang="en-US"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eaLnBrk="1" hangingPunct="1">
                  <a:defRPr/>
                </a:pPr>
                <a:endParaRPr lang="en-US"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eaLnBrk="1" hangingPunct="1">
                  <a:defRPr/>
                </a:pPr>
                <a:endParaRPr lang="en-US"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eaLnBrk="1" hangingPunct="1">
                  <a:defRPr/>
                </a:pPr>
                <a:endParaRPr lang="en-US" sz="2400">
                  <a:latin typeface="Times New Roman" pitchFamily="18" charset="0"/>
                </a:endParaRPr>
              </a:p>
            </p:txBody>
          </p:sp>
        </p:grpSp>
      </p:grpSp>
      <p:sp>
        <p:nvSpPr>
          <p:cNvPr id="5139"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514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smtClean="0"/>
            </a:lvl1pPr>
          </a:lstStyle>
          <a:p>
            <a:pPr>
              <a:defRPr/>
            </a:pPr>
            <a:endParaRPr lang="en-US"/>
          </a:p>
        </p:txBody>
      </p:sp>
      <p:sp>
        <p:nvSpPr>
          <p:cNvPr id="19" name="Rectangle 17"/>
          <p:cNvSpPr>
            <a:spLocks noGrp="1" noChangeArrowheads="1"/>
          </p:cNvSpPr>
          <p:nvPr>
            <p:ph type="ftr" sz="quarter" idx="11"/>
          </p:nvPr>
        </p:nvSpPr>
        <p:spPr/>
        <p:txBody>
          <a:bodyPr/>
          <a:lstStyle>
            <a:lvl1pPr>
              <a:defRPr smtClean="0"/>
            </a:lvl1pPr>
          </a:lstStyle>
          <a:p>
            <a:pPr>
              <a:defRPr/>
            </a:pPr>
            <a:endParaRPr lang="en-US"/>
          </a:p>
        </p:txBody>
      </p:sp>
      <p:sp>
        <p:nvSpPr>
          <p:cNvPr id="20" name="Rectangle 18"/>
          <p:cNvSpPr>
            <a:spLocks noGrp="1" noChangeArrowheads="1"/>
          </p:cNvSpPr>
          <p:nvPr>
            <p:ph type="sldNum" sz="quarter" idx="12"/>
          </p:nvPr>
        </p:nvSpPr>
        <p:spPr/>
        <p:txBody>
          <a:bodyPr/>
          <a:lstStyle>
            <a:lvl1pPr>
              <a:defRPr smtClean="0"/>
            </a:lvl1pPr>
          </a:lstStyle>
          <a:p>
            <a:pPr>
              <a:defRPr/>
            </a:pPr>
            <a:fld id="{268867F0-DBFC-46DF-8930-427FBBED449E}"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A49849B-F26B-4F53-AA32-A58350B12C50}"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909A62D-6054-4940-BD80-720A5A6F32F6}"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F03D34E4-C7D2-4C9F-981D-6635480835D9}" type="slidenum">
              <a:rPr lang="en-US"/>
              <a:pPr>
                <a:defRPr/>
              </a:pPr>
              <a:t>‹#›</a:t>
            </a:fld>
            <a:endParaRPr lang="en-US"/>
          </a:p>
        </p:txBody>
      </p:sp>
      <p:sp>
        <p:nvSpPr>
          <p:cNvPr id="8"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BA5A1702-AAD8-4269-AE2D-7C9D90753A00}"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5D42AC2-4538-4756-BAA1-982934530DC3}"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3886200"/>
          </a:xfrm>
        </p:spPr>
        <p:txBody>
          <a:bodyPr/>
          <a:lstStyle/>
          <a:p>
            <a:pPr lvl="0"/>
            <a:endParaRPr lang="en-US" noProof="0" smtClean="0"/>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8014409-07FC-48FA-A566-2FE1649CEAB4}"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4038600" cy="3886200"/>
          </a:xfrm>
        </p:spPr>
        <p:txBody>
          <a:bodyPr/>
          <a:lstStyle/>
          <a:p>
            <a:pPr lvl="0"/>
            <a:endParaRPr lang="en-US" noProof="0" smtClean="0"/>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21482EA-A84B-437D-B13B-D0A85377B1E2}"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40005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CC9C50B6-A815-45C3-A7D6-5D8FEDC02A1A}" type="slidenum">
              <a:rPr lang="en-US"/>
              <a:pPr>
                <a:defRPr/>
              </a:pPr>
              <a:t>‹#›</a:t>
            </a:fld>
            <a:endParaRPr lang="en-US"/>
          </a:p>
        </p:txBody>
      </p:sp>
      <p:sp>
        <p:nvSpPr>
          <p:cNvPr id="8"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8D1D3B1-4DE4-42C2-AD4C-6BC1E174F819}"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4EC4DE4-38BD-4005-B47E-C86BA2ECB458}"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E6DA28E-5D7E-4613-9A02-42E696BB463E}"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58AD1488-D61B-4205-9259-32244BEFC738}" type="slidenum">
              <a:rPr lang="en-US"/>
              <a:pPr>
                <a:defRPr/>
              </a:pPr>
              <a:t>‹#›</a:t>
            </a:fld>
            <a:endParaRPr lang="en-US"/>
          </a:p>
        </p:txBody>
      </p:sp>
      <p:sp>
        <p:nvSpPr>
          <p:cNvPr id="8"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005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F6F4AFE-8C84-44E3-9C25-B13DDB85735B}"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72EDCAD-E7CE-4198-90CD-6DE5CC89A340}"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31F9D84-224C-4F49-8C71-AA60CF1DEAC5}"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76F13042-1851-4565-81CF-1A3936275F61}"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115A579-52B0-4110-930C-02FB21A8C55F}"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365A3CD0-870F-4015-A67D-98130C91934D}" type="slidenum">
              <a:rPr lang="en-US"/>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28605FD-BAF1-457B-A8E7-8AD781C77176}"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132AF19-E380-47AD-877D-8C913B7520B4}"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vl1pPr>
          </a:lstStyle>
          <a:p>
            <a:pPr>
              <a:defRPr/>
            </a:pPr>
            <a:endParaRPr lang="en-US"/>
          </a:p>
        </p:txBody>
      </p:sp>
      <p:sp>
        <p:nvSpPr>
          <p:cNvPr id="4099"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Black" pitchFamily="34" charset="0"/>
              </a:defRPr>
            </a:lvl1pPr>
          </a:lstStyle>
          <a:p>
            <a:pPr>
              <a:defRPr/>
            </a:pPr>
            <a:fld id="{4C73D0FF-EF91-46F6-89D5-1916D6E40682}" type="slidenum">
              <a:rPr lang="en-US"/>
              <a:pPr>
                <a:defRPr/>
              </a:pPr>
              <a:t>‹#›</a:t>
            </a:fld>
            <a:endParaRPr lang="en-US"/>
          </a:p>
        </p:txBody>
      </p:sp>
      <p:grpSp>
        <p:nvGrpSpPr>
          <p:cNvPr id="1028" name="Group 4"/>
          <p:cNvGrpSpPr>
            <a:grpSpLocks/>
          </p:cNvGrpSpPr>
          <p:nvPr/>
        </p:nvGrpSpPr>
        <p:grpSpPr bwMode="auto">
          <a:xfrm>
            <a:off x="0" y="0"/>
            <a:ext cx="9144000" cy="546100"/>
            <a:chOff x="0" y="0"/>
            <a:chExt cx="5760" cy="344"/>
          </a:xfrm>
        </p:grpSpPr>
        <p:sp>
          <p:nvSpPr>
            <p:cNvPr id="410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410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eaLnBrk="1" hangingPunct="1">
                <a:defRPr/>
              </a:pPr>
              <a:endParaRPr lang="en-US" sz="2400">
                <a:latin typeface="Times New Roman" pitchFamily="18" charset="0"/>
              </a:endParaRPr>
            </a:p>
          </p:txBody>
        </p:sp>
        <p:sp>
          <p:nvSpPr>
            <p:cNvPr id="4103"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eaLnBrk="1" hangingPunct="1">
                <a:defRPr/>
              </a:pPr>
              <a:endParaRPr lang="en-US">
                <a:solidFill>
                  <a:schemeClr val="hlink"/>
                </a:solidFill>
              </a:endParaRPr>
            </a:p>
          </p:txBody>
        </p:sp>
        <p:sp>
          <p:nvSpPr>
            <p:cNvPr id="4104"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eaLnBrk="1" hangingPunct="1">
                <a:defRPr/>
              </a:pPr>
              <a:endParaRPr lang="en-US">
                <a:solidFill>
                  <a:schemeClr val="hlink"/>
                </a:solidFill>
              </a:endParaRPr>
            </a:p>
          </p:txBody>
        </p:sp>
        <p:sp>
          <p:nvSpPr>
            <p:cNvPr id="4105"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eaLnBrk="1" hangingPunct="1">
                <a:defRPr/>
              </a:pPr>
              <a:endParaRPr lang="en-US">
                <a:solidFill>
                  <a:schemeClr val="accent2"/>
                </a:solidFill>
              </a:endParaRPr>
            </a:p>
          </p:txBody>
        </p:sp>
        <p:sp>
          <p:nvSpPr>
            <p:cNvPr id="4106"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eaLnBrk="1" hangingPunct="1">
                <a:defRPr/>
              </a:pPr>
              <a:endParaRPr lang="en-US">
                <a:solidFill>
                  <a:schemeClr val="hlink"/>
                </a:solidFill>
              </a:endParaRPr>
            </a:p>
          </p:txBody>
        </p:sp>
        <p:sp>
          <p:nvSpPr>
            <p:cNvPr id="4107"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eaLnBrk="1" hangingPunct="1">
                <a:defRPr/>
              </a:pPr>
              <a:endParaRPr lang="en-US" sz="2400">
                <a:latin typeface="Times New Roman" pitchFamily="18" charset="0"/>
              </a:endParaRPr>
            </a:p>
          </p:txBody>
        </p:sp>
        <p:sp>
          <p:nvSpPr>
            <p:cNvPr id="4108"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eaLnBrk="1" hangingPunct="1">
                <a:defRPr/>
              </a:pPr>
              <a:endParaRPr lang="en-US">
                <a:solidFill>
                  <a:schemeClr val="accent2"/>
                </a:solidFill>
              </a:endParaRPr>
            </a:p>
          </p:txBody>
        </p:sp>
        <p:sp>
          <p:nvSpPr>
            <p:cNvPr id="4109"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eaLnBrk="1" hangingPunct="1">
                <a:defRPr/>
              </a:pPr>
              <a:endParaRPr lang="en-US">
                <a:solidFill>
                  <a:schemeClr val="accent2"/>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12"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92"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hf hdr="0" ftr="0" dt="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omic Sans MS" pitchFamily="66" charset="0"/>
        </a:defRPr>
      </a:lvl2pPr>
      <a:lvl3pPr algn="l" rtl="0" eaLnBrk="0" fontAlgn="base" hangingPunct="0">
        <a:spcBef>
          <a:spcPct val="0"/>
        </a:spcBef>
        <a:spcAft>
          <a:spcPct val="0"/>
        </a:spcAft>
        <a:defRPr sz="4400">
          <a:solidFill>
            <a:schemeClr val="tx1"/>
          </a:solidFill>
          <a:latin typeface="Comic Sans MS" pitchFamily="66" charset="0"/>
        </a:defRPr>
      </a:lvl3pPr>
      <a:lvl4pPr algn="l" rtl="0" eaLnBrk="0" fontAlgn="base" hangingPunct="0">
        <a:spcBef>
          <a:spcPct val="0"/>
        </a:spcBef>
        <a:spcAft>
          <a:spcPct val="0"/>
        </a:spcAft>
        <a:defRPr sz="4400">
          <a:solidFill>
            <a:schemeClr val="tx1"/>
          </a:solidFill>
          <a:latin typeface="Comic Sans MS" pitchFamily="66" charset="0"/>
        </a:defRPr>
      </a:lvl4pPr>
      <a:lvl5pPr algn="l" rtl="0" eaLnBrk="0" fontAlgn="base" hangingPunct="0">
        <a:spcBef>
          <a:spcPct val="0"/>
        </a:spcBef>
        <a:spcAft>
          <a:spcPct val="0"/>
        </a:spcAft>
        <a:defRPr sz="4400">
          <a:solidFill>
            <a:schemeClr val="tx1"/>
          </a:solidFill>
          <a:latin typeface="Comic Sans MS" pitchFamily="66" charset="0"/>
        </a:defRPr>
      </a:lvl5pPr>
      <a:lvl6pPr marL="457200" algn="l" rtl="0" fontAlgn="base">
        <a:spcBef>
          <a:spcPct val="0"/>
        </a:spcBef>
        <a:spcAft>
          <a:spcPct val="0"/>
        </a:spcAft>
        <a:defRPr sz="4400">
          <a:solidFill>
            <a:schemeClr val="tx1"/>
          </a:solidFill>
          <a:latin typeface="Comic Sans MS" pitchFamily="66" charset="0"/>
        </a:defRPr>
      </a:lvl6pPr>
      <a:lvl7pPr marL="914400" algn="l" rtl="0" fontAlgn="base">
        <a:spcBef>
          <a:spcPct val="0"/>
        </a:spcBef>
        <a:spcAft>
          <a:spcPct val="0"/>
        </a:spcAft>
        <a:defRPr sz="4400">
          <a:solidFill>
            <a:schemeClr val="tx1"/>
          </a:solidFill>
          <a:latin typeface="Comic Sans MS" pitchFamily="66" charset="0"/>
        </a:defRPr>
      </a:lvl7pPr>
      <a:lvl8pPr marL="1371600" algn="l" rtl="0" fontAlgn="base">
        <a:spcBef>
          <a:spcPct val="0"/>
        </a:spcBef>
        <a:spcAft>
          <a:spcPct val="0"/>
        </a:spcAft>
        <a:defRPr sz="4400">
          <a:solidFill>
            <a:schemeClr val="tx1"/>
          </a:solidFill>
          <a:latin typeface="Comic Sans MS" pitchFamily="66" charset="0"/>
        </a:defRPr>
      </a:lvl8pPr>
      <a:lvl9pPr marL="1828800" algn="l"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8.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7.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16.xml"/><Relationship Id="rId6" Type="http://schemas.openxmlformats.org/officeDocument/2006/relationships/image" Target="../media/image5.jpeg"/><Relationship Id="rId5" Type="http://schemas.openxmlformats.org/officeDocument/2006/relationships/image" Target="../media/image38.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tags" Target="../tags/tag18.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xml"/><Relationship Id="rId1" Type="http://schemas.openxmlformats.org/officeDocument/2006/relationships/tags" Target="../tags/tag1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image" Target="../media/image5.jpeg"/><Relationship Id="rId5" Type="http://schemas.openxmlformats.org/officeDocument/2006/relationships/image" Target="../media/image38.pn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23.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tags" Target="../tags/tag24.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5.jpe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33.xml"/><Relationship Id="rId7" Type="http://schemas.openxmlformats.org/officeDocument/2006/relationships/image" Target="../media/image48.png"/><Relationship Id="rId2" Type="http://schemas.openxmlformats.org/officeDocument/2006/relationships/slideLayout" Target="../slideLayouts/slideLayout18.xml"/><Relationship Id="rId1" Type="http://schemas.openxmlformats.org/officeDocument/2006/relationships/tags" Target="../tags/tag26.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9.xml"/><Relationship Id="rId1" Type="http://schemas.openxmlformats.org/officeDocument/2006/relationships/tags" Target="../tags/tag30.xml"/><Relationship Id="rId5" Type="http://schemas.openxmlformats.org/officeDocument/2006/relationships/image" Target="../media/image50.pn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9.xml"/><Relationship Id="rId1" Type="http://schemas.openxmlformats.org/officeDocument/2006/relationships/tags" Target="../tags/tag34.xml"/><Relationship Id="rId5" Type="http://schemas.openxmlformats.org/officeDocument/2006/relationships/image" Target="../media/image53.pn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9.xml"/><Relationship Id="rId1" Type="http://schemas.openxmlformats.org/officeDocument/2006/relationships/tags" Target="../tags/tag35.xml"/><Relationship Id="rId5" Type="http://schemas.openxmlformats.org/officeDocument/2006/relationships/image" Target="../media/image54.pn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ags" Target="../tags/tag36.xml"/><Relationship Id="rId5" Type="http://schemas.openxmlformats.org/officeDocument/2006/relationships/image" Target="../media/image55.jpe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0.xml"/><Relationship Id="rId1" Type="http://schemas.openxmlformats.org/officeDocument/2006/relationships/tags" Target="../tags/tag3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38.png"/><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5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tags" Target="../tags/tag4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18.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9.xml"/><Relationship Id="rId1" Type="http://schemas.openxmlformats.org/officeDocument/2006/relationships/tags" Target="../tags/tag44.xml"/><Relationship Id="rId4" Type="http://schemas.openxmlformats.org/officeDocument/2006/relationships/image" Target="../media/image18.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2.xml"/><Relationship Id="rId1" Type="http://schemas.openxmlformats.org/officeDocument/2006/relationships/tags" Target="../tags/tag4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18.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hyperlink" Target="mailto:charlene@studythecalendar.com" TargetMode="External"/><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8" descr="Dan 4 tree jpeg trans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3810000"/>
            <a:ext cx="1538769" cy="29718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55333195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6513" y="9525"/>
            <a:ext cx="3468687" cy="6848475"/>
          </a:xfrm>
          <a:prstGeom prst="rect">
            <a:avLst/>
          </a:prstGeom>
          <a:gradFill rotWithShape="1">
            <a:gsLst>
              <a:gs pos="0">
                <a:srgbClr val="FFEFD1"/>
              </a:gs>
              <a:gs pos="64999">
                <a:srgbClr val="F0EBD5"/>
              </a:gs>
              <a:gs pos="100000">
                <a:srgbClr val="D1C39F"/>
              </a:gs>
            </a:gsLst>
            <a:lin ang="13500000" scaled="1"/>
          </a:gradFill>
          <a:ln w="76200">
            <a:solidFill>
              <a:srgbClr val="009900"/>
            </a:solidFill>
            <a:miter lim="800000"/>
            <a:headEnd/>
            <a:tailEnd/>
          </a:ln>
          <a:scene3d>
            <a:camera prst="orthographicFront"/>
            <a:lightRig rig="threePt" dir="t"/>
          </a:scene3d>
          <a:sp3d>
            <a:bevelT/>
          </a:sp3d>
        </p:spPr>
        <p:txBody>
          <a:bodyPr>
            <a:sp3d extrusionH="57150">
              <a:bevelT h="25400" prst="softRound"/>
            </a:sp3d>
          </a:bodyPr>
          <a:lstStyle/>
          <a:p>
            <a:pPr marL="457200" indent="-457200" eaLnBrk="1" hangingPunct="1">
              <a:lnSpc>
                <a:spcPct val="90000"/>
              </a:lnSpc>
              <a:spcBef>
                <a:spcPct val="20000"/>
              </a:spcBef>
              <a:buClr>
                <a:schemeClr val="bg2"/>
              </a:buClr>
              <a:buSzPct val="75000"/>
              <a:buFont typeface="Wingdings" pitchFamily="2" charset="2"/>
              <a:buNone/>
            </a:pPr>
            <a:endParaRPr lang="en-US" sz="1400"/>
          </a:p>
        </p:txBody>
      </p:sp>
      <p:sp>
        <p:nvSpPr>
          <p:cNvPr id="11267" name="Rectangle 3"/>
          <p:cNvSpPr>
            <a:spLocks noChangeArrowheads="1"/>
          </p:cNvSpPr>
          <p:nvPr/>
        </p:nvSpPr>
        <p:spPr bwMode="auto">
          <a:xfrm>
            <a:off x="6534150" y="9525"/>
            <a:ext cx="2609850" cy="6858000"/>
          </a:xfrm>
          <a:prstGeom prst="rect">
            <a:avLst/>
          </a:prstGeom>
          <a:gradFill rotWithShape="1">
            <a:gsLst>
              <a:gs pos="0">
                <a:srgbClr val="FFEFD1"/>
              </a:gs>
              <a:gs pos="64999">
                <a:srgbClr val="F0EBD5"/>
              </a:gs>
              <a:gs pos="100000">
                <a:srgbClr val="D1C39F"/>
              </a:gs>
            </a:gsLst>
            <a:lin ang="18900000"/>
          </a:gradFill>
          <a:ln w="76200">
            <a:solidFill>
              <a:srgbClr val="009900"/>
            </a:solidFill>
            <a:miter lim="800000"/>
            <a:headEnd/>
            <a:tailEnd/>
          </a:ln>
          <a:scene3d>
            <a:camera prst="orthographicFront"/>
            <a:lightRig rig="threePt" dir="t"/>
          </a:scene3d>
          <a:sp3d>
            <a:bevelT/>
          </a:sp3d>
        </p:spPr>
        <p:txBody>
          <a:bodyPr>
            <a:sp3d extrusionH="57150">
              <a:bevelT h="25400" prst="softRound"/>
            </a:sp3d>
          </a:bodyPr>
          <a:lstStyle/>
          <a:p>
            <a:pPr marL="457200" indent="-457200" eaLnBrk="1" hangingPunct="1">
              <a:lnSpc>
                <a:spcPct val="90000"/>
              </a:lnSpc>
              <a:spcBef>
                <a:spcPct val="20000"/>
              </a:spcBef>
              <a:buClr>
                <a:schemeClr val="bg2"/>
              </a:buClr>
              <a:buSzPct val="75000"/>
              <a:buFont typeface="Wingdings" pitchFamily="2" charset="2"/>
              <a:buNone/>
            </a:pPr>
            <a:endParaRPr lang="en-US" sz="1400"/>
          </a:p>
        </p:txBody>
      </p:sp>
      <p:sp>
        <p:nvSpPr>
          <p:cNvPr id="142340" name="WordArt 4"/>
          <p:cNvSpPr>
            <a:spLocks noChangeArrowheads="1" noChangeShapeType="1" noTextEdit="1"/>
          </p:cNvSpPr>
          <p:nvPr/>
        </p:nvSpPr>
        <p:spPr bwMode="auto">
          <a:xfrm rot="5400000">
            <a:off x="5126038" y="2705100"/>
            <a:ext cx="5257800" cy="1524000"/>
          </a:xfrm>
          <a:prstGeom prst="rect">
            <a:avLst/>
          </a:prstGeom>
        </p:spPr>
        <p:txBody>
          <a:bodyPr vert="wordArtVert" wrap="none" fromWordArt="1">
            <a:prstTxWarp prst="textPlain">
              <a:avLst>
                <a:gd name="adj" fmla="val 50153"/>
              </a:avLst>
            </a:prstTxWarp>
            <a:scene3d>
              <a:camera prst="orthographicFront"/>
              <a:lightRig rig="threePt" dir="t"/>
            </a:scene3d>
            <a:sp3d extrusionH="57150">
              <a:bevelT h="25400" prst="softRound"/>
            </a:sp3d>
          </a:bodyPr>
          <a:lstStyle/>
          <a:p>
            <a:pPr algn="ctr" fontAlgn="auto"/>
            <a:r>
              <a:rPr lang="en-US" sz="3600" kern="10">
                <a:ln w="57150">
                  <a:solidFill>
                    <a:schemeClr val="accent2"/>
                  </a:solidFill>
                  <a:round/>
                  <a:headEnd/>
                  <a:tailEnd/>
                </a:ln>
                <a:gradFill rotWithShape="1">
                  <a:gsLst>
                    <a:gs pos="0">
                      <a:srgbClr val="DDEBCF"/>
                    </a:gs>
                    <a:gs pos="25000">
                      <a:srgbClr val="9CB86E"/>
                    </a:gs>
                    <a:gs pos="50000">
                      <a:srgbClr val="156B13"/>
                    </a:gs>
                    <a:gs pos="75000">
                      <a:srgbClr val="9CB86E"/>
                    </a:gs>
                    <a:gs pos="100000">
                      <a:srgbClr val="DDEBCF"/>
                    </a:gs>
                  </a:gsLst>
                  <a:lin ang="2700000" scaled="1"/>
                </a:gradFill>
                <a:effectLst>
                  <a:outerShdw dist="38100" dir="2700000" algn="tl" rotWithShape="0">
                    <a:srgbClr val="000000">
                      <a:alpha val="43137"/>
                    </a:srgbClr>
                  </a:outerShdw>
                </a:effectLst>
                <a:latin typeface="Cooper Black"/>
              </a:rPr>
              <a:t>Yes</a:t>
            </a:r>
          </a:p>
        </p:txBody>
      </p:sp>
      <p:sp>
        <p:nvSpPr>
          <p:cNvPr id="11269" name="WordArt 5"/>
          <p:cNvSpPr>
            <a:spLocks noChangeArrowheads="1" noChangeShapeType="1" noTextEdit="1"/>
          </p:cNvSpPr>
          <p:nvPr/>
        </p:nvSpPr>
        <p:spPr bwMode="auto">
          <a:xfrm>
            <a:off x="219075" y="457200"/>
            <a:ext cx="3057525" cy="5791200"/>
          </a:xfrm>
          <a:prstGeom prst="rect">
            <a:avLst/>
          </a:prstGeom>
          <a:scene3d>
            <a:camera prst="orthographicFront"/>
            <a:lightRig rig="threePt" dir="t"/>
          </a:scene3d>
          <a:sp3d>
            <a:bevelT/>
          </a:sp3d>
        </p:spPr>
        <p:txBody>
          <a:bodyPr wrap="none" fromWordArt="1">
            <a:prstTxWarp prst="textPlain">
              <a:avLst>
                <a:gd name="adj" fmla="val 50000"/>
              </a:avLst>
            </a:prstTxWarp>
            <a:sp3d extrusionH="57150">
              <a:bevelT h="25400" prst="softRound"/>
            </a:sp3d>
          </a:bodyPr>
          <a:lstStyle/>
          <a:p>
            <a:pPr algn="ctr"/>
            <a:r>
              <a:rPr lang="en-US" sz="4000" kern="10" dirty="0">
                <a:ln w="19050">
                  <a:solidFill>
                    <a:schemeClr val="tx1"/>
                  </a:solidFill>
                  <a:round/>
                  <a:headEnd/>
                  <a:tailEnd/>
                </a:ln>
                <a:gradFill rotWithShape="1">
                  <a:gsLst>
                    <a:gs pos="0">
                      <a:srgbClr val="DDEBCF"/>
                    </a:gs>
                    <a:gs pos="25000">
                      <a:srgbClr val="9CB86E"/>
                    </a:gs>
                    <a:gs pos="50000">
                      <a:srgbClr val="156B13"/>
                    </a:gs>
                    <a:gs pos="75000">
                      <a:srgbClr val="9CB86E"/>
                    </a:gs>
                    <a:gs pos="100000">
                      <a:srgbClr val="DDEBCF"/>
                    </a:gs>
                  </a:gsLst>
                  <a:lin ang="2700000" scaled="1"/>
                </a:gradFill>
                <a:latin typeface="Arial Rounded MT Bold" pitchFamily="34" charset="0"/>
              </a:rPr>
              <a:t>Does the</a:t>
            </a:r>
          </a:p>
          <a:p>
            <a:pPr algn="ctr"/>
            <a:r>
              <a:rPr lang="en-US" sz="4000" kern="10" dirty="0">
                <a:ln w="19050">
                  <a:solidFill>
                    <a:schemeClr val="tx1"/>
                  </a:solidFill>
                  <a:round/>
                  <a:headEnd/>
                  <a:tailEnd/>
                </a:ln>
                <a:gradFill rotWithShape="1">
                  <a:gsLst>
                    <a:gs pos="0">
                      <a:srgbClr val="DDEBCF"/>
                    </a:gs>
                    <a:gs pos="25000">
                      <a:srgbClr val="9CB86E"/>
                    </a:gs>
                    <a:gs pos="50000">
                      <a:srgbClr val="156B13"/>
                    </a:gs>
                    <a:gs pos="75000">
                      <a:srgbClr val="9CB86E"/>
                    </a:gs>
                    <a:gs pos="100000">
                      <a:srgbClr val="DDEBCF"/>
                    </a:gs>
                  </a:gsLst>
                  <a:lin ang="2700000" scaled="1"/>
                </a:gradFill>
                <a:latin typeface="Arial Rounded MT Bold" pitchFamily="34" charset="0"/>
              </a:rPr>
              <a:t>vision of </a:t>
            </a:r>
          </a:p>
          <a:p>
            <a:pPr algn="ctr"/>
            <a:r>
              <a:rPr lang="en-US" sz="4000" kern="10" dirty="0">
                <a:ln w="19050">
                  <a:solidFill>
                    <a:schemeClr val="tx1"/>
                  </a:solidFill>
                  <a:round/>
                  <a:headEnd/>
                  <a:tailEnd/>
                </a:ln>
                <a:gradFill rotWithShape="1">
                  <a:gsLst>
                    <a:gs pos="0">
                      <a:srgbClr val="DDEBCF"/>
                    </a:gs>
                    <a:gs pos="25000">
                      <a:srgbClr val="9CB86E"/>
                    </a:gs>
                    <a:gs pos="50000">
                      <a:srgbClr val="156B13"/>
                    </a:gs>
                    <a:gs pos="75000">
                      <a:srgbClr val="9CB86E"/>
                    </a:gs>
                    <a:gs pos="100000">
                      <a:srgbClr val="DDEBCF"/>
                    </a:gs>
                  </a:gsLst>
                  <a:lin ang="2700000" scaled="1"/>
                </a:gradFill>
                <a:latin typeface="Arial Rounded MT Bold" pitchFamily="34" charset="0"/>
              </a:rPr>
              <a:t>"The Tree" </a:t>
            </a:r>
          </a:p>
          <a:p>
            <a:pPr algn="ctr"/>
            <a:r>
              <a:rPr lang="en-US" sz="4000" kern="10" dirty="0">
                <a:ln w="19050">
                  <a:solidFill>
                    <a:schemeClr val="tx1"/>
                  </a:solidFill>
                  <a:round/>
                  <a:headEnd/>
                  <a:tailEnd/>
                </a:ln>
                <a:gradFill rotWithShape="1">
                  <a:gsLst>
                    <a:gs pos="0">
                      <a:srgbClr val="DDEBCF"/>
                    </a:gs>
                    <a:gs pos="25000">
                      <a:srgbClr val="9CB86E"/>
                    </a:gs>
                    <a:gs pos="50000">
                      <a:srgbClr val="156B13"/>
                    </a:gs>
                    <a:gs pos="75000">
                      <a:srgbClr val="9CB86E"/>
                    </a:gs>
                    <a:gs pos="100000">
                      <a:srgbClr val="DDEBCF"/>
                    </a:gs>
                  </a:gsLst>
                  <a:lin ang="2700000" scaled="1"/>
                </a:gradFill>
                <a:latin typeface="Arial Rounded MT Bold" pitchFamily="34" charset="0"/>
              </a:rPr>
              <a:t>follow the</a:t>
            </a:r>
          </a:p>
          <a:p>
            <a:pPr algn="ctr"/>
            <a:r>
              <a:rPr lang="en-US" sz="4000" kern="10" dirty="0">
                <a:ln w="19050">
                  <a:solidFill>
                    <a:schemeClr val="tx1"/>
                  </a:solidFill>
                  <a:round/>
                  <a:headEnd/>
                  <a:tailEnd/>
                </a:ln>
                <a:gradFill rotWithShape="1">
                  <a:gsLst>
                    <a:gs pos="0">
                      <a:srgbClr val="DDEBCF"/>
                    </a:gs>
                    <a:gs pos="25000">
                      <a:srgbClr val="9CB86E"/>
                    </a:gs>
                    <a:gs pos="50000">
                      <a:srgbClr val="156B13"/>
                    </a:gs>
                    <a:gs pos="75000">
                      <a:srgbClr val="9CB86E"/>
                    </a:gs>
                    <a:gs pos="100000">
                      <a:srgbClr val="DDEBCF"/>
                    </a:gs>
                  </a:gsLst>
                  <a:lin ang="2700000" scaled="1"/>
                </a:gradFill>
                <a:latin typeface="Arial Rounded MT Bold" pitchFamily="34" charset="0"/>
              </a:rPr>
              <a:t>"Structural</a:t>
            </a:r>
          </a:p>
          <a:p>
            <a:pPr algn="ctr"/>
            <a:r>
              <a:rPr lang="en-US" sz="4000" kern="10" dirty="0">
                <a:ln w="19050">
                  <a:solidFill>
                    <a:schemeClr val="tx1"/>
                  </a:solidFill>
                  <a:round/>
                  <a:headEnd/>
                  <a:tailEnd/>
                </a:ln>
                <a:gradFill rotWithShape="1">
                  <a:gsLst>
                    <a:gs pos="0">
                      <a:srgbClr val="DDEBCF"/>
                    </a:gs>
                    <a:gs pos="25000">
                      <a:srgbClr val="9CB86E"/>
                    </a:gs>
                    <a:gs pos="50000">
                      <a:srgbClr val="156B13"/>
                    </a:gs>
                    <a:gs pos="75000">
                      <a:srgbClr val="9CB86E"/>
                    </a:gs>
                    <a:gs pos="100000">
                      <a:srgbClr val="DDEBCF"/>
                    </a:gs>
                  </a:gsLst>
                  <a:lin ang="2700000" scaled="1"/>
                </a:gradFill>
                <a:latin typeface="Arial Rounded MT Bold" pitchFamily="34" charset="0"/>
              </a:rPr>
              <a:t>Components"</a:t>
            </a:r>
          </a:p>
          <a:p>
            <a:pPr algn="ctr"/>
            <a:r>
              <a:rPr lang="en-US" sz="4000" kern="10" dirty="0">
                <a:ln w="19050">
                  <a:solidFill>
                    <a:schemeClr val="tx1"/>
                  </a:solidFill>
                  <a:round/>
                  <a:headEnd/>
                  <a:tailEnd/>
                </a:ln>
                <a:gradFill rotWithShape="1">
                  <a:gsLst>
                    <a:gs pos="0">
                      <a:srgbClr val="DDEBCF"/>
                    </a:gs>
                    <a:gs pos="25000">
                      <a:srgbClr val="9CB86E"/>
                    </a:gs>
                    <a:gs pos="50000">
                      <a:srgbClr val="156B13"/>
                    </a:gs>
                    <a:gs pos="75000">
                      <a:srgbClr val="9CB86E"/>
                    </a:gs>
                    <a:gs pos="100000">
                      <a:srgbClr val="DDEBCF"/>
                    </a:gs>
                  </a:gsLst>
                  <a:lin ang="2700000" scaled="1"/>
                </a:gradFill>
                <a:latin typeface="Arial Rounded MT Bold" pitchFamily="34" charset="0"/>
              </a:rPr>
              <a:t>given in</a:t>
            </a:r>
          </a:p>
          <a:p>
            <a:pPr algn="ctr"/>
            <a:r>
              <a:rPr lang="en-US" sz="4000" kern="10" dirty="0">
                <a:ln w="19050">
                  <a:solidFill>
                    <a:schemeClr val="tx1"/>
                  </a:solidFill>
                  <a:round/>
                  <a:headEnd/>
                  <a:tailEnd/>
                </a:ln>
                <a:gradFill rotWithShape="1">
                  <a:gsLst>
                    <a:gs pos="0">
                      <a:srgbClr val="DDEBCF"/>
                    </a:gs>
                    <a:gs pos="25000">
                      <a:srgbClr val="9CB86E"/>
                    </a:gs>
                    <a:gs pos="50000">
                      <a:srgbClr val="156B13"/>
                    </a:gs>
                    <a:gs pos="75000">
                      <a:srgbClr val="9CB86E"/>
                    </a:gs>
                    <a:gs pos="100000">
                      <a:srgbClr val="DDEBCF"/>
                    </a:gs>
                  </a:gsLst>
                  <a:lin ang="2700000" scaled="1"/>
                </a:gradFill>
                <a:latin typeface="Arial Rounded MT Bold" pitchFamily="34" charset="0"/>
              </a:rPr>
              <a:t>Daniel 2?</a:t>
            </a:r>
          </a:p>
        </p:txBody>
      </p:sp>
      <p:pic>
        <p:nvPicPr>
          <p:cNvPr id="11270" name="Picture 7" descr="Dan 4 22"/>
          <p:cNvPicPr>
            <a:picLocks noGrp="1" noChangeAspect="1" noChangeArrowheads="1"/>
          </p:cNvPicPr>
          <p:nvPr>
            <p:ph sz="half" idx="1"/>
          </p:nvPr>
        </p:nvPicPr>
        <p:blipFill>
          <a:blip r:embed="rId4" cstate="email">
            <a:extLst>
              <a:ext uri="{28A0092B-C50C-407E-A947-70E740481C1C}">
                <a14:useLocalDpi xmlns:a14="http://schemas.microsoft.com/office/drawing/2010/main"/>
              </a:ext>
            </a:extLst>
          </a:blip>
          <a:srcRect/>
          <a:stretch>
            <a:fillRect/>
          </a:stretch>
        </p:blipFill>
        <p:spPr>
          <a:xfrm>
            <a:off x="3581400" y="0"/>
            <a:ext cx="2895600" cy="6838949"/>
          </a:xfrm>
          <a:noFill/>
          <a:ln w="76200">
            <a:solidFill>
              <a:srgbClr val="009900"/>
            </a:solidFill>
          </a:ln>
          <a:scene3d>
            <a:camera prst="orthographicFront"/>
            <a:lightRig rig="threePt" dir="t"/>
          </a:scene3d>
          <a:sp3d>
            <a:bevelT/>
          </a:sp3d>
        </p:spPr>
      </p:pic>
      <p:sp>
        <p:nvSpPr>
          <p:cNvPr id="2" name="Slide Number Placeholder 1"/>
          <p:cNvSpPr>
            <a:spLocks noGrp="1"/>
          </p:cNvSpPr>
          <p:nvPr>
            <p:ph type="sldNum" sz="quarter" idx="11"/>
          </p:nvPr>
        </p:nvSpPr>
        <p:spPr/>
        <p:txBody>
          <a:bodyPr>
            <a:scene3d>
              <a:camera prst="orthographicFront"/>
              <a:lightRig rig="threePt" dir="t"/>
            </a:scene3d>
            <a:sp3d extrusionH="57150">
              <a:bevelT h="25400" prst="softRound"/>
            </a:sp3d>
          </a:bodyPr>
          <a:lstStyle/>
          <a:p>
            <a:pPr>
              <a:defRPr/>
            </a:pPr>
            <a:fld id="{0E6DA28E-5D7E-4613-9A02-42E696BB463E}" type="slidenum">
              <a:rPr lang="en-US" smtClean="0"/>
              <a:pPr>
                <a:defRPr/>
              </a:pPr>
              <a:t>10</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2340"/>
                                        </p:tgtEl>
                                        <p:attrNameLst>
                                          <p:attrName>style.visibility</p:attrName>
                                        </p:attrNameLst>
                                      </p:cBhvr>
                                      <p:to>
                                        <p:strVal val="visible"/>
                                      </p:to>
                                    </p:set>
                                    <p:animEffect transition="in" filter="fade">
                                      <p:cBhvr>
                                        <p:cTn id="7" dur="2000"/>
                                        <p:tgtEl>
                                          <p:spTgt spid="142340"/>
                                        </p:tgtEl>
                                      </p:cBhvr>
                                    </p:animEffect>
                                  </p:childTnLst>
                                </p:cTn>
                              </p:par>
                            </p:childTnLst>
                          </p:cTn>
                        </p:par>
                        <p:par>
                          <p:cTn id="8" fill="hold">
                            <p:stCondLst>
                              <p:cond delay="2000"/>
                            </p:stCondLst>
                            <p:childTnLst>
                              <p:par>
                                <p:cTn id="9" presetID="22" presetClass="emph" presetSubtype="0" fill="hold" grpId="1" nodeType="afterEffect">
                                  <p:stCondLst>
                                    <p:cond delay="0"/>
                                  </p:stCondLst>
                                  <p:childTnLst>
                                    <p:animClr clrSpc="hsl" dir="cw">
                                      <p:cBhvr override="childStyle">
                                        <p:cTn id="10" dur="500" fill="hold"/>
                                        <p:tgtEl>
                                          <p:spTgt spid="142340"/>
                                        </p:tgtEl>
                                        <p:attrNameLst>
                                          <p:attrName>style.color</p:attrName>
                                        </p:attrNameLst>
                                      </p:cBhvr>
                                      <p:by>
                                        <p:hsl h="-7200000" s="0" l="0"/>
                                      </p:by>
                                    </p:animClr>
                                    <p:animClr clrSpc="hsl" dir="cw">
                                      <p:cBhvr>
                                        <p:cTn id="11" dur="500" fill="hold"/>
                                        <p:tgtEl>
                                          <p:spTgt spid="142340"/>
                                        </p:tgtEl>
                                        <p:attrNameLst>
                                          <p:attrName>fillcolor</p:attrName>
                                        </p:attrNameLst>
                                      </p:cBhvr>
                                      <p:by>
                                        <p:hsl h="-7200000" s="0" l="0"/>
                                      </p:by>
                                    </p:animClr>
                                    <p:animClr clrSpc="hsl" dir="cw">
                                      <p:cBhvr>
                                        <p:cTn id="12" dur="500" fill="hold"/>
                                        <p:tgtEl>
                                          <p:spTgt spid="142340"/>
                                        </p:tgtEl>
                                        <p:attrNameLst>
                                          <p:attrName>stroke.color</p:attrName>
                                        </p:attrNameLst>
                                      </p:cBhvr>
                                      <p:by>
                                        <p:hsl h="-7200000" s="0" l="0"/>
                                      </p:by>
                                    </p:animClr>
                                    <p:set>
                                      <p:cBhvr>
                                        <p:cTn id="13" dur="500" fill="hold"/>
                                        <p:tgtEl>
                                          <p:spTgt spid="1423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animBg="1"/>
      <p:bldP spid="142340"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5E9EFF"/>
            </a:gs>
            <a:gs pos="0">
              <a:srgbClr val="00B0F0">
                <a:alpha val="24000"/>
              </a:srgbClr>
            </a:gs>
            <a:gs pos="39999">
              <a:srgbClr val="85C2FF"/>
            </a:gs>
            <a:gs pos="70000">
              <a:srgbClr val="C4D6EB"/>
            </a:gs>
            <a:gs pos="100000">
              <a:srgbClr val="FFEBFA"/>
            </a:gs>
          </a:gsLst>
          <a:lin ang="2700000" scaled="0"/>
          <a:tileRect/>
        </a:gradFill>
        <a:effectLst/>
      </p:bgPr>
    </p:bg>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3817938" y="266700"/>
            <a:ext cx="4868862" cy="928688"/>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algn="ctr" eaLnBrk="1" hangingPunct="1">
              <a:defRPr/>
            </a:pPr>
            <a:r>
              <a:rPr lang="en-US" sz="3600" dirty="0">
                <a:solidFill>
                  <a:srgbClr val="2C6AE6"/>
                </a:solidFill>
                <a:latin typeface="Comic Sans MS" pitchFamily="66" charset="0"/>
              </a:rPr>
              <a:t> </a:t>
            </a:r>
            <a:r>
              <a:rPr lang="en-US" sz="3600" b="1" dirty="0">
                <a:solidFill>
                  <a:schemeClr val="tx1">
                    <a:lumMod val="90000"/>
                    <a:lumOff val="10000"/>
                  </a:schemeClr>
                </a:solidFill>
                <a:latin typeface="Comic Sans MS" pitchFamily="66" charset="0"/>
              </a:rPr>
              <a:t>Thumbnail Structure </a:t>
            </a:r>
            <a:br>
              <a:rPr lang="en-US" sz="3600" b="1" dirty="0">
                <a:solidFill>
                  <a:schemeClr val="tx1">
                    <a:lumMod val="90000"/>
                    <a:lumOff val="10000"/>
                  </a:schemeClr>
                </a:solidFill>
                <a:latin typeface="Comic Sans MS" pitchFamily="66" charset="0"/>
              </a:rPr>
            </a:br>
            <a:r>
              <a:rPr lang="en-US" sz="3600" b="1" dirty="0">
                <a:solidFill>
                  <a:schemeClr val="tx1">
                    <a:lumMod val="90000"/>
                    <a:lumOff val="10000"/>
                  </a:schemeClr>
                </a:solidFill>
                <a:latin typeface="Comic Sans MS" pitchFamily="66" charset="0"/>
              </a:rPr>
              <a:t> For Daniel 2</a:t>
            </a:r>
          </a:p>
        </p:txBody>
      </p:sp>
      <p:pic>
        <p:nvPicPr>
          <p:cNvPr id="144387" name="Picture 3" descr="1) jpeg 1-4 e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95475" y="171450"/>
            <a:ext cx="1444625" cy="6553200"/>
          </a:xfrm>
          <a:prstGeom prst="rect">
            <a:avLst/>
          </a:prstGeom>
          <a:ln>
            <a:noFill/>
          </a:ln>
          <a:effectLst>
            <a:outerShdw blurRad="292100" dist="139700" dir="2700000" algn="tl" rotWithShape="0">
              <a:srgbClr val="333333">
                <a:alpha val="65000"/>
              </a:srgbClr>
            </a:outerShdw>
          </a:effectLst>
        </p:spPr>
      </p:pic>
      <p:sp>
        <p:nvSpPr>
          <p:cNvPr id="144388" name="AutoShape 4"/>
          <p:cNvSpPr>
            <a:spLocks noChangeArrowheads="1"/>
          </p:cNvSpPr>
          <p:nvPr/>
        </p:nvSpPr>
        <p:spPr bwMode="auto">
          <a:xfrm>
            <a:off x="3622675" y="1781175"/>
            <a:ext cx="254000" cy="1076325"/>
          </a:xfrm>
          <a:prstGeom prst="downArrow">
            <a:avLst>
              <a:gd name="adj1" fmla="val 50000"/>
              <a:gd name="adj2" fmla="val 105938"/>
            </a:avLst>
          </a:prstGeom>
          <a:gradFill rotWithShape="1">
            <a:gsLst>
              <a:gs pos="0">
                <a:srgbClr val="0066FF">
                  <a:alpha val="60001"/>
                </a:srgbClr>
              </a:gs>
              <a:gs pos="50000">
                <a:srgbClr val="FFFFFF"/>
              </a:gs>
              <a:gs pos="100000">
                <a:srgbClr val="0066FF">
                  <a:alpha val="60001"/>
                </a:srgbClr>
              </a:gs>
            </a:gsLst>
            <a:lin ang="5400000" scaled="1"/>
          </a:gradFill>
          <a:ln w="317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US"/>
          </a:p>
        </p:txBody>
      </p:sp>
      <p:sp>
        <p:nvSpPr>
          <p:cNvPr id="144389" name="AutoShape 5"/>
          <p:cNvSpPr>
            <a:spLocks noChangeArrowheads="1"/>
          </p:cNvSpPr>
          <p:nvPr/>
        </p:nvSpPr>
        <p:spPr bwMode="auto">
          <a:xfrm>
            <a:off x="3622675" y="2960688"/>
            <a:ext cx="254000" cy="773112"/>
          </a:xfrm>
          <a:prstGeom prst="downArrow">
            <a:avLst>
              <a:gd name="adj1" fmla="val 50000"/>
              <a:gd name="adj2" fmla="val 76094"/>
            </a:avLst>
          </a:prstGeom>
          <a:gradFill rotWithShape="1">
            <a:gsLst>
              <a:gs pos="0">
                <a:srgbClr val="990099"/>
              </a:gs>
              <a:gs pos="50000">
                <a:srgbClr val="FFFFFF"/>
              </a:gs>
              <a:gs pos="100000">
                <a:srgbClr val="990099"/>
              </a:gs>
            </a:gsLst>
            <a:lin ang="5400000" scaled="1"/>
          </a:gradFill>
          <a:ln w="3175" algn="ctr">
            <a:solidFill>
              <a:schemeClr val="tx1"/>
            </a:solidFill>
            <a:miter lim="800000"/>
            <a:headEnd/>
            <a:tailEnd/>
          </a:ln>
          <a:scene3d>
            <a:camera prst="orthographicFront"/>
            <a:lightRig rig="threePt" dir="t"/>
          </a:scene3d>
          <a:sp3d>
            <a:bevelT/>
          </a:sp3d>
        </p:spPr>
        <p:txBody>
          <a:bodyPr wrap="none" anchor="ctr"/>
          <a:lstStyle/>
          <a:p>
            <a:endParaRPr lang="en-US"/>
          </a:p>
        </p:txBody>
      </p:sp>
      <p:sp>
        <p:nvSpPr>
          <p:cNvPr id="144390" name="AutoShape 6"/>
          <p:cNvSpPr>
            <a:spLocks noChangeArrowheads="1"/>
          </p:cNvSpPr>
          <p:nvPr/>
        </p:nvSpPr>
        <p:spPr bwMode="auto">
          <a:xfrm>
            <a:off x="3632200" y="3878263"/>
            <a:ext cx="254000" cy="1198562"/>
          </a:xfrm>
          <a:prstGeom prst="downArrow">
            <a:avLst>
              <a:gd name="adj1" fmla="val 50000"/>
              <a:gd name="adj2" fmla="val 117969"/>
            </a:avLst>
          </a:prstGeom>
          <a:gradFill rotWithShape="1">
            <a:gsLst>
              <a:gs pos="0">
                <a:srgbClr val="FE3E02"/>
              </a:gs>
              <a:gs pos="50000">
                <a:srgbClr val="FFFFFF"/>
              </a:gs>
              <a:gs pos="100000">
                <a:srgbClr val="FE3E02"/>
              </a:gs>
            </a:gsLst>
            <a:lin ang="5400000" scaled="1"/>
          </a:gradFill>
          <a:ln w="3175" algn="ctr">
            <a:solidFill>
              <a:schemeClr val="tx1"/>
            </a:solidFill>
            <a:miter lim="800000"/>
            <a:headEnd/>
            <a:tailEnd/>
          </a:ln>
          <a:scene3d>
            <a:camera prst="orthographicFront"/>
            <a:lightRig rig="threePt" dir="t"/>
          </a:scene3d>
          <a:sp3d>
            <a:bevelT/>
          </a:sp3d>
        </p:spPr>
        <p:txBody>
          <a:bodyPr wrap="none" anchor="ctr"/>
          <a:lstStyle/>
          <a:p>
            <a:endParaRPr lang="en-US"/>
          </a:p>
        </p:txBody>
      </p:sp>
      <p:sp>
        <p:nvSpPr>
          <p:cNvPr id="144391" name="AutoShape 7"/>
          <p:cNvSpPr>
            <a:spLocks noChangeArrowheads="1"/>
          </p:cNvSpPr>
          <p:nvPr/>
        </p:nvSpPr>
        <p:spPr bwMode="auto">
          <a:xfrm>
            <a:off x="3632200" y="5187950"/>
            <a:ext cx="254000" cy="755650"/>
          </a:xfrm>
          <a:prstGeom prst="downArrow">
            <a:avLst>
              <a:gd name="adj1" fmla="val 50000"/>
              <a:gd name="adj2" fmla="val 74375"/>
            </a:avLst>
          </a:prstGeom>
          <a:gradFill rotWithShape="1">
            <a:gsLst>
              <a:gs pos="0">
                <a:srgbClr val="990099"/>
              </a:gs>
              <a:gs pos="50000">
                <a:srgbClr val="FFFFFF"/>
              </a:gs>
              <a:gs pos="100000">
                <a:srgbClr val="990099"/>
              </a:gs>
            </a:gsLst>
            <a:lin ang="5400000" scaled="1"/>
          </a:gradFill>
          <a:ln w="3175" algn="ctr">
            <a:solidFill>
              <a:schemeClr val="tx1"/>
            </a:solidFill>
            <a:miter lim="800000"/>
            <a:headEnd/>
            <a:tailEnd/>
          </a:ln>
          <a:scene3d>
            <a:camera prst="orthographicFront"/>
            <a:lightRig rig="threePt" dir="t"/>
          </a:scene3d>
          <a:sp3d>
            <a:bevelT/>
          </a:sp3d>
        </p:spPr>
        <p:txBody>
          <a:bodyPr wrap="none" anchor="ctr"/>
          <a:lstStyle/>
          <a:p>
            <a:endParaRPr lang="en-US"/>
          </a:p>
        </p:txBody>
      </p:sp>
      <p:sp>
        <p:nvSpPr>
          <p:cNvPr id="144392" name="AutoShape 8"/>
          <p:cNvSpPr>
            <a:spLocks noChangeArrowheads="1"/>
          </p:cNvSpPr>
          <p:nvPr/>
        </p:nvSpPr>
        <p:spPr bwMode="auto">
          <a:xfrm>
            <a:off x="3632200" y="6019800"/>
            <a:ext cx="254000" cy="495300"/>
          </a:xfrm>
          <a:prstGeom prst="downArrow">
            <a:avLst>
              <a:gd name="adj1" fmla="val 50000"/>
              <a:gd name="adj2" fmla="val 48750"/>
            </a:avLst>
          </a:prstGeom>
          <a:gradFill rotWithShape="1">
            <a:gsLst>
              <a:gs pos="0">
                <a:srgbClr val="009900"/>
              </a:gs>
              <a:gs pos="50000">
                <a:srgbClr val="FFFFFF"/>
              </a:gs>
              <a:gs pos="100000">
                <a:srgbClr val="009900"/>
              </a:gs>
            </a:gsLst>
            <a:lin ang="5400000" scaled="1"/>
          </a:gradFill>
          <a:ln w="3175" algn="ctr">
            <a:solidFill>
              <a:schemeClr val="tx1"/>
            </a:solidFill>
            <a:miter lim="800000"/>
            <a:headEnd/>
            <a:tailEnd/>
          </a:ln>
          <a:scene3d>
            <a:camera prst="orthographicFront"/>
            <a:lightRig rig="threePt" dir="t"/>
          </a:scene3d>
          <a:sp3d>
            <a:bevelT/>
          </a:sp3d>
        </p:spPr>
        <p:txBody>
          <a:bodyPr wrap="none" anchor="ctr"/>
          <a:lstStyle/>
          <a:p>
            <a:endParaRPr lang="en-US"/>
          </a:p>
        </p:txBody>
      </p:sp>
      <p:sp>
        <p:nvSpPr>
          <p:cNvPr id="144393" name="WordArt 9"/>
          <p:cNvSpPr>
            <a:spLocks noChangeArrowheads="1" noChangeShapeType="1" noTextEdit="1"/>
          </p:cNvSpPr>
          <p:nvPr/>
        </p:nvSpPr>
        <p:spPr bwMode="auto">
          <a:xfrm>
            <a:off x="4181475" y="2047875"/>
            <a:ext cx="1676400" cy="333375"/>
          </a:xfrm>
          <a:prstGeom prst="rect">
            <a:avLst/>
          </a:prstGeom>
        </p:spPr>
        <p:txBody>
          <a:bodyPr wrap="none" fromWordArt="1">
            <a:prstTxWarp prst="textPlain">
              <a:avLst>
                <a:gd name="adj" fmla="val 50000"/>
              </a:avLst>
            </a:prstTxWarp>
          </a:bodyPr>
          <a:lstStyle/>
          <a:p>
            <a:pPr algn="ctr"/>
            <a:r>
              <a:rPr lang="en-US" kern="10">
                <a:ln w="3175">
                  <a:solidFill>
                    <a:srgbClr val="000000"/>
                  </a:solidFill>
                  <a:round/>
                  <a:headEnd/>
                  <a:tailEnd/>
                </a:ln>
                <a:gradFill rotWithShape="1">
                  <a:gsLst>
                    <a:gs pos="0">
                      <a:srgbClr val="0000FF">
                        <a:alpha val="46001"/>
                      </a:srgbClr>
                    </a:gs>
                    <a:gs pos="100000">
                      <a:srgbClr val="0000F3"/>
                    </a:gs>
                  </a:gsLst>
                  <a:lin ang="5400000" scaled="1"/>
                </a:gradFill>
                <a:latin typeface="Comic Sans MS"/>
              </a:rPr>
              <a:t>Heavenly Scene</a:t>
            </a:r>
          </a:p>
        </p:txBody>
      </p:sp>
      <p:sp>
        <p:nvSpPr>
          <p:cNvPr id="144394" name="WordArt 10"/>
          <p:cNvSpPr>
            <a:spLocks noChangeArrowheads="1" noChangeShapeType="1" noTextEdit="1"/>
          </p:cNvSpPr>
          <p:nvPr/>
        </p:nvSpPr>
        <p:spPr bwMode="auto">
          <a:xfrm>
            <a:off x="4438650" y="2971800"/>
            <a:ext cx="1104900" cy="723900"/>
          </a:xfrm>
          <a:prstGeom prst="rect">
            <a:avLst/>
          </a:prstGeom>
        </p:spPr>
        <p:txBody>
          <a:bodyPr wrap="none" fromWordArt="1">
            <a:prstTxWarp prst="textPlain">
              <a:avLst>
                <a:gd name="adj" fmla="val 50000"/>
              </a:avLst>
            </a:prstTxWarp>
          </a:bodyPr>
          <a:lstStyle/>
          <a:p>
            <a:pPr algn="ctr"/>
            <a:r>
              <a:rPr lang="en-US" kern="10">
                <a:ln w="3175">
                  <a:solidFill>
                    <a:srgbClr val="000000"/>
                  </a:solidFill>
                  <a:round/>
                  <a:headEnd/>
                  <a:tailEnd/>
                </a:ln>
                <a:solidFill>
                  <a:srgbClr val="990099"/>
                </a:solidFill>
                <a:latin typeface="Comic Sans MS"/>
              </a:rPr>
              <a:t>Interlude</a:t>
            </a:r>
          </a:p>
          <a:p>
            <a:pPr algn="ctr"/>
            <a:r>
              <a:rPr lang="en-US" kern="10">
                <a:ln w="3175">
                  <a:solidFill>
                    <a:srgbClr val="000000"/>
                  </a:solidFill>
                  <a:round/>
                  <a:headEnd/>
                  <a:tailEnd/>
                </a:ln>
                <a:solidFill>
                  <a:srgbClr val="990099"/>
                </a:solidFill>
                <a:latin typeface="Comic Sans MS"/>
              </a:rPr>
              <a:t>Question</a:t>
            </a:r>
          </a:p>
        </p:txBody>
      </p:sp>
      <p:sp>
        <p:nvSpPr>
          <p:cNvPr id="144395" name="WordArt 11"/>
          <p:cNvSpPr>
            <a:spLocks noChangeArrowheads="1" noChangeShapeType="1" noTextEdit="1"/>
          </p:cNvSpPr>
          <p:nvPr/>
        </p:nvSpPr>
        <p:spPr bwMode="auto">
          <a:xfrm>
            <a:off x="3981450" y="4010025"/>
            <a:ext cx="2105025" cy="742950"/>
          </a:xfrm>
          <a:prstGeom prst="rect">
            <a:avLst/>
          </a:prstGeom>
        </p:spPr>
        <p:txBody>
          <a:bodyPr wrap="none" fromWordArt="1">
            <a:prstTxWarp prst="textPlain">
              <a:avLst>
                <a:gd name="adj" fmla="val 50000"/>
              </a:avLst>
            </a:prstTxWarp>
          </a:bodyPr>
          <a:lstStyle/>
          <a:p>
            <a:pPr algn="ctr"/>
            <a:r>
              <a:rPr lang="en-US" kern="10">
                <a:ln w="3175">
                  <a:solidFill>
                    <a:srgbClr val="000000"/>
                  </a:solidFill>
                  <a:round/>
                  <a:headEnd/>
                  <a:tailEnd/>
                </a:ln>
                <a:solidFill>
                  <a:srgbClr val="FF0000"/>
                </a:solidFill>
                <a:latin typeface="Comic Sans MS"/>
              </a:rPr>
              <a:t>Historic-Prophetic</a:t>
            </a:r>
          </a:p>
          <a:p>
            <a:pPr algn="ctr"/>
            <a:r>
              <a:rPr lang="en-US" kern="10">
                <a:ln w="3175">
                  <a:solidFill>
                    <a:srgbClr val="000000"/>
                  </a:solidFill>
                  <a:round/>
                  <a:headEnd/>
                  <a:tailEnd/>
                </a:ln>
                <a:solidFill>
                  <a:srgbClr val="FF0000"/>
                </a:solidFill>
                <a:latin typeface="Comic Sans MS"/>
              </a:rPr>
              <a:t>Outline</a:t>
            </a:r>
          </a:p>
        </p:txBody>
      </p:sp>
      <p:sp>
        <p:nvSpPr>
          <p:cNvPr id="144396" name="WordArt 12"/>
          <p:cNvSpPr>
            <a:spLocks noChangeArrowheads="1" noChangeShapeType="1" noTextEdit="1"/>
          </p:cNvSpPr>
          <p:nvPr/>
        </p:nvSpPr>
        <p:spPr bwMode="auto">
          <a:xfrm>
            <a:off x="4429125" y="5181600"/>
            <a:ext cx="1228725" cy="695325"/>
          </a:xfrm>
          <a:prstGeom prst="rect">
            <a:avLst/>
          </a:prstGeom>
        </p:spPr>
        <p:txBody>
          <a:bodyPr wrap="none" fromWordArt="1">
            <a:prstTxWarp prst="textPlain">
              <a:avLst>
                <a:gd name="adj" fmla="val 50000"/>
              </a:avLst>
            </a:prstTxWarp>
          </a:bodyPr>
          <a:lstStyle/>
          <a:p>
            <a:pPr algn="ctr"/>
            <a:r>
              <a:rPr lang="en-US" kern="10">
                <a:ln w="3175">
                  <a:solidFill>
                    <a:srgbClr val="000000"/>
                  </a:solidFill>
                  <a:round/>
                  <a:headEnd/>
                  <a:tailEnd/>
                </a:ln>
                <a:solidFill>
                  <a:srgbClr val="990099"/>
                </a:solidFill>
                <a:latin typeface="Comic Sans MS"/>
              </a:rPr>
              <a:t>Answer to</a:t>
            </a:r>
          </a:p>
          <a:p>
            <a:pPr algn="ctr"/>
            <a:r>
              <a:rPr lang="en-US" kern="10">
                <a:ln w="3175">
                  <a:solidFill>
                    <a:srgbClr val="000000"/>
                  </a:solidFill>
                  <a:round/>
                  <a:headEnd/>
                  <a:tailEnd/>
                </a:ln>
                <a:solidFill>
                  <a:srgbClr val="990099"/>
                </a:solidFill>
                <a:latin typeface="Comic Sans MS"/>
              </a:rPr>
              <a:t>Question</a:t>
            </a:r>
          </a:p>
        </p:txBody>
      </p:sp>
      <p:sp>
        <p:nvSpPr>
          <p:cNvPr id="144397" name="WordArt 13"/>
          <p:cNvSpPr>
            <a:spLocks noChangeArrowheads="1" noChangeShapeType="1" noTextEdit="1"/>
          </p:cNvSpPr>
          <p:nvPr/>
        </p:nvSpPr>
        <p:spPr bwMode="auto">
          <a:xfrm>
            <a:off x="4238625" y="6115050"/>
            <a:ext cx="1638300" cy="266700"/>
          </a:xfrm>
          <a:prstGeom prst="rect">
            <a:avLst/>
          </a:prstGeom>
        </p:spPr>
        <p:txBody>
          <a:bodyPr wrap="none" fromWordArt="1">
            <a:prstTxWarp prst="textPlain">
              <a:avLst>
                <a:gd name="adj" fmla="val 50000"/>
              </a:avLst>
            </a:prstTxWarp>
          </a:bodyPr>
          <a:lstStyle/>
          <a:p>
            <a:pPr algn="ctr"/>
            <a:r>
              <a:rPr lang="en-US" kern="10">
                <a:ln w="3175">
                  <a:solidFill>
                    <a:srgbClr val="000000"/>
                  </a:solidFill>
                  <a:round/>
                  <a:headEnd/>
                  <a:tailEnd/>
                </a:ln>
                <a:solidFill>
                  <a:srgbClr val="009900"/>
                </a:solidFill>
                <a:latin typeface="Comic Sans MS"/>
              </a:rPr>
              <a:t>Endtime Event</a:t>
            </a:r>
          </a:p>
        </p:txBody>
      </p:sp>
      <p:sp>
        <p:nvSpPr>
          <p:cNvPr id="144398" name="WordArt 14"/>
          <p:cNvSpPr>
            <a:spLocks noChangeArrowheads="1" noChangeShapeType="1" noTextEdit="1"/>
          </p:cNvSpPr>
          <p:nvPr/>
        </p:nvSpPr>
        <p:spPr bwMode="auto">
          <a:xfrm rot="5400000">
            <a:off x="-1993900" y="3022600"/>
            <a:ext cx="5867400" cy="812800"/>
          </a:xfrm>
          <a:prstGeom prst="rect">
            <a:avLst/>
          </a:prstGeom>
        </p:spPr>
        <p:txBody>
          <a:bodyPr vert="wordArtVertRtl" wrap="none" fromWordArt="1">
            <a:prstTxWarp prst="textPlain">
              <a:avLst>
                <a:gd name="adj" fmla="val 50000"/>
              </a:avLst>
            </a:prstTxWarp>
            <a:scene3d>
              <a:camera prst="orthographicFront">
                <a:rot lat="0" lon="0" rev="0"/>
              </a:camera>
              <a:lightRig rig="threePt" dir="t"/>
            </a:scene3d>
            <a:sp3d extrusionH="57150">
              <a:bevelT w="38100" h="38100"/>
            </a:sp3d>
          </a:bodyPr>
          <a:lstStyle/>
          <a:p>
            <a:pPr algn="ctr" fontAlgn="auto">
              <a:defRPr/>
            </a:pPr>
            <a:r>
              <a:rPr lang="en-US" sz="7200" kern="500" dirty="0" smtClean="0">
                <a:ln w="12700">
                  <a:solidFill>
                    <a:schemeClr val="tx1"/>
                  </a:solidFill>
                  <a:round/>
                  <a:headEnd/>
                  <a:tailEnd/>
                </a:ln>
                <a:gradFill rotWithShape="1">
                  <a:gsLst>
                    <a:gs pos="0">
                      <a:srgbClr val="FF7171"/>
                    </a:gs>
                    <a:gs pos="50000">
                      <a:schemeClr val="bg1"/>
                    </a:gs>
                    <a:gs pos="100000">
                      <a:srgbClr val="FF7171"/>
                    </a:gs>
                  </a:gsLst>
                  <a:lin ang="0" scaled="1"/>
                </a:gradFill>
                <a:effectLst>
                  <a:outerShdw dist="35921" dir="2700000" algn="ctr" rotWithShape="0">
                    <a:srgbClr val="0033CC"/>
                  </a:outerShdw>
                </a:effectLst>
                <a:latin typeface="+mj-lt"/>
              </a:rPr>
              <a:t>REVIEW</a:t>
            </a:r>
            <a:endParaRPr lang="en-US" sz="7200" kern="500" dirty="0">
              <a:ln w="12700">
                <a:solidFill>
                  <a:schemeClr val="tx1"/>
                </a:solidFill>
                <a:round/>
                <a:headEnd/>
                <a:tailEnd/>
              </a:ln>
              <a:gradFill rotWithShape="1">
                <a:gsLst>
                  <a:gs pos="0">
                    <a:srgbClr val="FF7171"/>
                  </a:gs>
                  <a:gs pos="50000">
                    <a:schemeClr val="bg1"/>
                  </a:gs>
                  <a:gs pos="100000">
                    <a:srgbClr val="FF7171"/>
                  </a:gs>
                </a:gsLst>
                <a:lin ang="0" scaled="1"/>
              </a:gradFill>
              <a:effectLst>
                <a:outerShdw dist="35921" dir="2700000" algn="ctr" rotWithShape="0">
                  <a:srgbClr val="0033CC"/>
                </a:outerShdw>
              </a:effectLst>
              <a:latin typeface="+mj-lt"/>
            </a:endParaRPr>
          </a:p>
        </p:txBody>
      </p:sp>
      <p:sp>
        <p:nvSpPr>
          <p:cNvPr id="144399" name="WordArt 15"/>
          <p:cNvSpPr>
            <a:spLocks noChangeArrowheads="1" noChangeShapeType="1" noTextEdit="1"/>
          </p:cNvSpPr>
          <p:nvPr/>
        </p:nvSpPr>
        <p:spPr bwMode="auto">
          <a:xfrm>
            <a:off x="6400800" y="1409700"/>
            <a:ext cx="2362200" cy="1947863"/>
          </a:xfrm>
          <a:prstGeom prst="rect">
            <a:avLst/>
          </a:prstGeom>
        </p:spPr>
        <p:txBody>
          <a:bodyPr wrap="none" fromWordArt="1">
            <a:prstTxWarp prst="textSlantUp">
              <a:avLst>
                <a:gd name="adj" fmla="val 14255"/>
              </a:avLst>
            </a:prstTxWarp>
            <a:scene3d>
              <a:camera prst="orthographicFront"/>
              <a:lightRig rig="threePt" dir="t"/>
            </a:scene3d>
            <a:sp3d extrusionH="57150">
              <a:bevelT w="38100" h="38100"/>
            </a:sp3d>
          </a:bodyPr>
          <a:lstStyle/>
          <a:p>
            <a:pPr algn="ctr"/>
            <a:r>
              <a:rPr lang="en-US" sz="2800" i="1" kern="10">
                <a:ln w="12700">
                  <a:solidFill>
                    <a:srgbClr val="682B26"/>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Forward</a:t>
            </a:r>
          </a:p>
          <a:p>
            <a:pPr algn="ctr"/>
            <a:r>
              <a:rPr lang="en-US" sz="2800" i="1" kern="10">
                <a:ln w="12700">
                  <a:solidFill>
                    <a:srgbClr val="682B26"/>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Progressive</a:t>
            </a:r>
          </a:p>
          <a:p>
            <a:pPr algn="ctr"/>
            <a:r>
              <a:rPr lang="en-US" sz="2800" i="1" kern="10">
                <a:ln w="12700">
                  <a:solidFill>
                    <a:srgbClr val="682B26"/>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Movement </a:t>
            </a:r>
          </a:p>
        </p:txBody>
      </p:sp>
      <p:sp>
        <p:nvSpPr>
          <p:cNvPr id="144400" name="WordArt 16"/>
          <p:cNvSpPr>
            <a:spLocks noChangeArrowheads="1" noChangeShapeType="1" noTextEdit="1"/>
          </p:cNvSpPr>
          <p:nvPr/>
        </p:nvSpPr>
        <p:spPr bwMode="auto">
          <a:xfrm>
            <a:off x="6400800" y="4876800"/>
            <a:ext cx="2476500" cy="1752600"/>
          </a:xfrm>
          <a:prstGeom prst="rect">
            <a:avLst/>
          </a:prstGeom>
        </p:spPr>
        <p:txBody>
          <a:bodyPr wrap="none" fromWordArt="1">
            <a:prstTxWarp prst="textSlantUp">
              <a:avLst>
                <a:gd name="adj" fmla="val 20292"/>
              </a:avLst>
            </a:prstTxWarp>
            <a:scene3d>
              <a:camera prst="orthographicFront"/>
              <a:lightRig rig="threePt" dir="t"/>
            </a:scene3d>
            <a:sp3d extrusionH="57150">
              <a:bevelT w="38100" h="38100"/>
            </a:sp3d>
          </a:bodyPr>
          <a:lstStyle/>
          <a:p>
            <a:pPr algn="ctr"/>
            <a:r>
              <a:rPr lang="en-US" sz="3600" i="1" kern="10" dirty="0">
                <a:ln w="12700">
                  <a:solidFill>
                    <a:srgbClr val="2D08B4"/>
                  </a:solidFill>
                  <a:round/>
                  <a:headEnd/>
                  <a:tailEnd/>
                </a:ln>
                <a:gradFill rotWithShape="1">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0">
                      <a:srgbClr val="2E6792"/>
                    </a:gs>
                    <a:gs pos="85501">
                      <a:srgbClr val="3333CC"/>
                    </a:gs>
                    <a:gs pos="90500">
                      <a:srgbClr val="1170FF"/>
                    </a:gs>
                    <a:gs pos="100000">
                      <a:srgbClr val="006699"/>
                    </a:gs>
                  </a:gsLst>
                  <a:lin ang="2700000" scaled="1"/>
                </a:gradFill>
                <a:latin typeface="Cooper Black"/>
              </a:rPr>
              <a:t>The Pattern</a:t>
            </a:r>
          </a:p>
          <a:p>
            <a:pPr algn="ctr"/>
            <a:r>
              <a:rPr lang="en-US" sz="3600" i="1" kern="10" dirty="0">
                <a:ln w="12700">
                  <a:solidFill>
                    <a:srgbClr val="2D08B4"/>
                  </a:solidFill>
                  <a:round/>
                  <a:headEnd/>
                  <a:tailEnd/>
                </a:ln>
                <a:gradFill rotWithShape="1">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0">
                      <a:srgbClr val="2E6792"/>
                    </a:gs>
                    <a:gs pos="85501">
                      <a:srgbClr val="3333CC"/>
                    </a:gs>
                    <a:gs pos="90500">
                      <a:srgbClr val="1170FF"/>
                    </a:gs>
                    <a:gs pos="100000">
                      <a:srgbClr val="006699"/>
                    </a:gs>
                  </a:gsLst>
                  <a:lin ang="2700000" scaled="1"/>
                </a:gradFill>
                <a:latin typeface="Cooper Black"/>
              </a:rPr>
              <a:t>Is Simple!</a:t>
            </a:r>
          </a:p>
        </p:txBody>
      </p:sp>
      <p:sp>
        <p:nvSpPr>
          <p:cNvPr id="144401" name="WordArt 17"/>
          <p:cNvSpPr>
            <a:spLocks noChangeArrowheads="1" noChangeShapeType="1" noTextEdit="1"/>
          </p:cNvSpPr>
          <p:nvPr/>
        </p:nvSpPr>
        <p:spPr bwMode="auto">
          <a:xfrm>
            <a:off x="6781800" y="3390900"/>
            <a:ext cx="1752600" cy="1219200"/>
          </a:xfrm>
          <a:prstGeom prst="rect">
            <a:avLst/>
          </a:prstGeom>
        </p:spPr>
        <p:txBody>
          <a:bodyPr wrap="none" fromWordArt="1">
            <a:prstTxWarp prst="textSlantUp">
              <a:avLst>
                <a:gd name="adj" fmla="val 21051"/>
              </a:avLst>
            </a:prstTxWarp>
            <a:scene3d>
              <a:camera prst="orthographicFront"/>
              <a:lightRig rig="threePt" dir="t"/>
            </a:scene3d>
            <a:sp3d extrusionH="57150">
              <a:bevelT w="38100" h="38100"/>
            </a:sp3d>
          </a:bodyPr>
          <a:lstStyle/>
          <a:p>
            <a:r>
              <a:rPr lang="en-US" sz="2800" i="1" kern="10">
                <a:ln w="9525">
                  <a:solidFill>
                    <a:srgbClr val="2D08B4"/>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Arial Rounded MT Bold"/>
              </a:rPr>
              <a:t>1.  Verses</a:t>
            </a:r>
          </a:p>
          <a:p>
            <a:r>
              <a:rPr lang="en-US" sz="2800" i="1" kern="10">
                <a:ln w="9525">
                  <a:solidFill>
                    <a:srgbClr val="2D08B4"/>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Arial Rounded MT Bold"/>
              </a:rPr>
              <a:t>2.  Kingdoms</a:t>
            </a:r>
          </a:p>
          <a:p>
            <a:r>
              <a:rPr lang="en-US" sz="2800" i="1" kern="10">
                <a:ln w="9525">
                  <a:solidFill>
                    <a:srgbClr val="2D08B4"/>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Arial Rounded MT Bold"/>
              </a:rPr>
              <a:t>3.  Dates</a:t>
            </a:r>
          </a:p>
        </p:txBody>
      </p:sp>
      <p:sp>
        <p:nvSpPr>
          <p:cNvPr id="12308" name="Rectangle 19"/>
          <p:cNvSpPr>
            <a:spLocks noChangeArrowheads="1"/>
          </p:cNvSpPr>
          <p:nvPr/>
        </p:nvSpPr>
        <p:spPr bwMode="auto">
          <a:xfrm>
            <a:off x="1981200" y="1905000"/>
            <a:ext cx="1295400" cy="990600"/>
          </a:xfrm>
          <a:prstGeom prst="rect">
            <a:avLst/>
          </a:prstGeom>
          <a:gradFill rotWithShape="1">
            <a:gsLst>
              <a:gs pos="0">
                <a:srgbClr val="FFFFFF"/>
              </a:gs>
              <a:gs pos="100000">
                <a:srgbClr val="FFFFFF"/>
              </a:gs>
            </a:gsLst>
            <a:lin ang="5400000" scaled="1"/>
          </a:gradFill>
          <a:ln w="9525" algn="ctr">
            <a:noFill/>
            <a:miter lim="800000"/>
            <a:headEnd/>
            <a:tailEnd/>
          </a:ln>
        </p:spPr>
        <p:txBody>
          <a:bodyPr wrap="none" anchor="ctr"/>
          <a:lstStyle/>
          <a:p>
            <a:endParaRPr lang="en-US"/>
          </a:p>
        </p:txBody>
      </p:sp>
      <p:sp>
        <p:nvSpPr>
          <p:cNvPr id="12309" name="Rectangle 20"/>
          <p:cNvSpPr>
            <a:spLocks noChangeArrowheads="1"/>
          </p:cNvSpPr>
          <p:nvPr/>
        </p:nvSpPr>
        <p:spPr bwMode="auto">
          <a:xfrm>
            <a:off x="1981200" y="5410200"/>
            <a:ext cx="1295400" cy="609600"/>
          </a:xfrm>
          <a:prstGeom prst="rect">
            <a:avLst/>
          </a:prstGeom>
          <a:gradFill rotWithShape="1">
            <a:gsLst>
              <a:gs pos="0">
                <a:srgbClr val="FFFFFF"/>
              </a:gs>
              <a:gs pos="100000">
                <a:srgbClr val="FFFFFF"/>
              </a:gs>
            </a:gsLst>
            <a:lin ang="5400000" scaled="1"/>
          </a:gradFill>
          <a:ln w="9525" algn="ctr">
            <a:noFill/>
            <a:miter lim="800000"/>
            <a:headEnd/>
            <a:tailEnd/>
          </a:ln>
        </p:spPr>
        <p:txBody>
          <a:bodyPr wrap="none" anchor="ctr"/>
          <a:lstStyle/>
          <a:p>
            <a:endParaRPr lang="en-US"/>
          </a:p>
        </p:txBody>
      </p:sp>
      <p:sp>
        <p:nvSpPr>
          <p:cNvPr id="12310" name="Rectangle 21"/>
          <p:cNvSpPr>
            <a:spLocks noChangeArrowheads="1"/>
          </p:cNvSpPr>
          <p:nvPr/>
        </p:nvSpPr>
        <p:spPr bwMode="auto">
          <a:xfrm>
            <a:off x="1971675" y="3124200"/>
            <a:ext cx="1295400" cy="609600"/>
          </a:xfrm>
          <a:prstGeom prst="rect">
            <a:avLst/>
          </a:prstGeom>
          <a:gradFill rotWithShape="1">
            <a:gsLst>
              <a:gs pos="0">
                <a:srgbClr val="FFFFFF"/>
              </a:gs>
              <a:gs pos="100000">
                <a:srgbClr val="FFFFFF"/>
              </a:gs>
            </a:gsLst>
            <a:lin ang="5400000" scaled="1"/>
          </a:gradFill>
          <a:ln w="9525" algn="ctr">
            <a:noFill/>
            <a:miter lim="800000"/>
            <a:headEnd/>
            <a:tailEnd/>
          </a:ln>
        </p:spPr>
        <p:txBody>
          <a:bodyPr wrap="none" anchor="ctr"/>
          <a:lstStyle/>
          <a:p>
            <a:endParaRPr lang="en-US"/>
          </a:p>
        </p:txBody>
      </p:sp>
      <p:sp>
        <p:nvSpPr>
          <p:cNvPr id="12311" name="Rectangle 22"/>
          <p:cNvSpPr>
            <a:spLocks noChangeArrowheads="1"/>
          </p:cNvSpPr>
          <p:nvPr/>
        </p:nvSpPr>
        <p:spPr bwMode="auto">
          <a:xfrm>
            <a:off x="1966913" y="4157663"/>
            <a:ext cx="1295400" cy="990600"/>
          </a:xfrm>
          <a:prstGeom prst="rect">
            <a:avLst/>
          </a:prstGeom>
          <a:gradFill rotWithShape="1">
            <a:gsLst>
              <a:gs pos="0">
                <a:srgbClr val="FFFFFF"/>
              </a:gs>
              <a:gs pos="100000">
                <a:srgbClr val="FFFFFF"/>
              </a:gs>
            </a:gsLst>
            <a:lin ang="5400000" scaled="1"/>
          </a:gradFill>
          <a:ln w="9525" algn="ctr">
            <a:noFill/>
            <a:miter lim="800000"/>
            <a:headEnd/>
            <a:tailEnd/>
          </a:ln>
        </p:spPr>
        <p:txBody>
          <a:bodyPr wrap="none" anchor="ctr"/>
          <a:lstStyle/>
          <a:p>
            <a:endParaRPr lang="en-US"/>
          </a:p>
        </p:txBody>
      </p:sp>
      <p:sp>
        <p:nvSpPr>
          <p:cNvPr id="12312" name="Rectangle 23"/>
          <p:cNvSpPr>
            <a:spLocks noChangeArrowheads="1"/>
          </p:cNvSpPr>
          <p:nvPr/>
        </p:nvSpPr>
        <p:spPr bwMode="auto">
          <a:xfrm>
            <a:off x="1944688" y="6248400"/>
            <a:ext cx="1331912" cy="404813"/>
          </a:xfrm>
          <a:prstGeom prst="rect">
            <a:avLst/>
          </a:prstGeom>
          <a:gradFill rotWithShape="1">
            <a:gsLst>
              <a:gs pos="0">
                <a:srgbClr val="FFFFFF"/>
              </a:gs>
              <a:gs pos="100000">
                <a:srgbClr val="FFFFFF"/>
              </a:gs>
            </a:gsLst>
            <a:lin ang="5400000" scaled="1"/>
          </a:gradFill>
          <a:ln w="9525" algn="ctr">
            <a:noFill/>
            <a:miter lim="800000"/>
            <a:headEnd/>
            <a:tailEnd/>
          </a:ln>
        </p:spPr>
        <p:txBody>
          <a:bodyPr wrap="none" anchor="ctr"/>
          <a:lstStyle/>
          <a:p>
            <a:endParaRPr lang="en-US"/>
          </a:p>
        </p:txBody>
      </p:sp>
      <p:sp>
        <p:nvSpPr>
          <p:cNvPr id="2" name="Slide Number Placeholder 1"/>
          <p:cNvSpPr>
            <a:spLocks noGrp="1"/>
          </p:cNvSpPr>
          <p:nvPr>
            <p:ph type="sldNum" sz="quarter" idx="11"/>
          </p:nvPr>
        </p:nvSpPr>
        <p:spPr/>
        <p:txBody>
          <a:bodyPr/>
          <a:lstStyle/>
          <a:p>
            <a:pPr>
              <a:defRPr/>
            </a:pPr>
            <a:fld id="{BA5A1702-AAD8-4269-AE2D-7C9D90753A00}" type="slidenum">
              <a:rPr lang="en-US" smtClean="0"/>
              <a:pPr>
                <a:defRPr/>
              </a:pPr>
              <a:t>11</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4393"/>
                                        </p:tgtEl>
                                        <p:attrNameLst>
                                          <p:attrName>style.visibility</p:attrName>
                                        </p:attrNameLst>
                                      </p:cBhvr>
                                      <p:to>
                                        <p:strVal val="visible"/>
                                      </p:to>
                                    </p:set>
                                    <p:animEffect transition="in" filter="fade">
                                      <p:cBhvr>
                                        <p:cTn id="7" dur="2000"/>
                                        <p:tgtEl>
                                          <p:spTgt spid="144393"/>
                                        </p:tgtEl>
                                      </p:cBhvr>
                                    </p:animEffect>
                                  </p:childTnLst>
                                </p:cTn>
                              </p:par>
                              <p:par>
                                <p:cTn id="8" presetID="10" presetClass="entr" presetSubtype="0" fill="hold" nodeType="withEffect">
                                  <p:stCondLst>
                                    <p:cond delay="0"/>
                                  </p:stCondLst>
                                  <p:childTnLst>
                                    <p:set>
                                      <p:cBhvr>
                                        <p:cTn id="9" dur="1" fill="hold">
                                          <p:stCondLst>
                                            <p:cond delay="0"/>
                                          </p:stCondLst>
                                        </p:cTn>
                                        <p:tgtEl>
                                          <p:spTgt spid="144388"/>
                                        </p:tgtEl>
                                        <p:attrNameLst>
                                          <p:attrName>style.visibility</p:attrName>
                                        </p:attrNameLst>
                                      </p:cBhvr>
                                      <p:to>
                                        <p:strVal val="visible"/>
                                      </p:to>
                                    </p:set>
                                    <p:animEffect transition="in" filter="fade">
                                      <p:cBhvr>
                                        <p:cTn id="10" dur="2000"/>
                                        <p:tgtEl>
                                          <p:spTgt spid="1443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4394"/>
                                        </p:tgtEl>
                                        <p:attrNameLst>
                                          <p:attrName>style.visibility</p:attrName>
                                        </p:attrNameLst>
                                      </p:cBhvr>
                                      <p:to>
                                        <p:strVal val="visible"/>
                                      </p:to>
                                    </p:set>
                                    <p:animEffect transition="in" filter="fade">
                                      <p:cBhvr>
                                        <p:cTn id="15" dur="2000"/>
                                        <p:tgtEl>
                                          <p:spTgt spid="14439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4389"/>
                                        </p:tgtEl>
                                        <p:attrNameLst>
                                          <p:attrName>style.visibility</p:attrName>
                                        </p:attrNameLst>
                                      </p:cBhvr>
                                      <p:to>
                                        <p:strVal val="visible"/>
                                      </p:to>
                                    </p:set>
                                    <p:animEffect transition="in" filter="fade">
                                      <p:cBhvr>
                                        <p:cTn id="18" dur="2000"/>
                                        <p:tgtEl>
                                          <p:spTgt spid="14438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4395"/>
                                        </p:tgtEl>
                                        <p:attrNameLst>
                                          <p:attrName>style.visibility</p:attrName>
                                        </p:attrNameLst>
                                      </p:cBhvr>
                                      <p:to>
                                        <p:strVal val="visible"/>
                                      </p:to>
                                    </p:set>
                                    <p:animEffect transition="in" filter="fade">
                                      <p:cBhvr>
                                        <p:cTn id="23" dur="2000"/>
                                        <p:tgtEl>
                                          <p:spTgt spid="14439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4390"/>
                                        </p:tgtEl>
                                        <p:attrNameLst>
                                          <p:attrName>style.visibility</p:attrName>
                                        </p:attrNameLst>
                                      </p:cBhvr>
                                      <p:to>
                                        <p:strVal val="visible"/>
                                      </p:to>
                                    </p:set>
                                    <p:animEffect transition="in" filter="fade">
                                      <p:cBhvr>
                                        <p:cTn id="26" dur="2000"/>
                                        <p:tgtEl>
                                          <p:spTgt spid="14439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4396"/>
                                        </p:tgtEl>
                                        <p:attrNameLst>
                                          <p:attrName>style.visibility</p:attrName>
                                        </p:attrNameLst>
                                      </p:cBhvr>
                                      <p:to>
                                        <p:strVal val="visible"/>
                                      </p:to>
                                    </p:set>
                                    <p:animEffect transition="in" filter="fade">
                                      <p:cBhvr>
                                        <p:cTn id="31" dur="2000"/>
                                        <p:tgtEl>
                                          <p:spTgt spid="14439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4391"/>
                                        </p:tgtEl>
                                        <p:attrNameLst>
                                          <p:attrName>style.visibility</p:attrName>
                                        </p:attrNameLst>
                                      </p:cBhvr>
                                      <p:to>
                                        <p:strVal val="visible"/>
                                      </p:to>
                                    </p:set>
                                    <p:animEffect transition="in" filter="fade">
                                      <p:cBhvr>
                                        <p:cTn id="34" dur="2000"/>
                                        <p:tgtEl>
                                          <p:spTgt spid="144391"/>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44397"/>
                                        </p:tgtEl>
                                        <p:attrNameLst>
                                          <p:attrName>style.visibility</p:attrName>
                                        </p:attrNameLst>
                                      </p:cBhvr>
                                      <p:to>
                                        <p:strVal val="visible"/>
                                      </p:to>
                                    </p:set>
                                    <p:anim calcmode="lin" valueType="num">
                                      <p:cBhvr>
                                        <p:cTn id="39" dur="2000" fill="hold"/>
                                        <p:tgtEl>
                                          <p:spTgt spid="144397"/>
                                        </p:tgtEl>
                                        <p:attrNameLst>
                                          <p:attrName>ppt_w</p:attrName>
                                        </p:attrNameLst>
                                      </p:cBhvr>
                                      <p:tavLst>
                                        <p:tav tm="0">
                                          <p:val>
                                            <p:fltVal val="0"/>
                                          </p:val>
                                        </p:tav>
                                        <p:tav tm="100000">
                                          <p:val>
                                            <p:strVal val="#ppt_w"/>
                                          </p:val>
                                        </p:tav>
                                      </p:tavLst>
                                    </p:anim>
                                    <p:anim calcmode="lin" valueType="num">
                                      <p:cBhvr>
                                        <p:cTn id="40" dur="2000" fill="hold"/>
                                        <p:tgtEl>
                                          <p:spTgt spid="144397"/>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144392"/>
                                        </p:tgtEl>
                                        <p:attrNameLst>
                                          <p:attrName>style.visibility</p:attrName>
                                        </p:attrNameLst>
                                      </p:cBhvr>
                                      <p:to>
                                        <p:strVal val="visible"/>
                                      </p:to>
                                    </p:set>
                                    <p:anim calcmode="lin" valueType="num">
                                      <p:cBhvr>
                                        <p:cTn id="43" dur="500" fill="hold"/>
                                        <p:tgtEl>
                                          <p:spTgt spid="144392"/>
                                        </p:tgtEl>
                                        <p:attrNameLst>
                                          <p:attrName>ppt_w</p:attrName>
                                        </p:attrNameLst>
                                      </p:cBhvr>
                                      <p:tavLst>
                                        <p:tav tm="0">
                                          <p:val>
                                            <p:fltVal val="0"/>
                                          </p:val>
                                        </p:tav>
                                        <p:tav tm="100000">
                                          <p:val>
                                            <p:strVal val="#ppt_w"/>
                                          </p:val>
                                        </p:tav>
                                      </p:tavLst>
                                    </p:anim>
                                    <p:anim calcmode="lin" valueType="num">
                                      <p:cBhvr>
                                        <p:cTn id="44" dur="500" fill="hold"/>
                                        <p:tgtEl>
                                          <p:spTgt spid="144392"/>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44399"/>
                                        </p:tgtEl>
                                        <p:attrNameLst>
                                          <p:attrName>style.visibility</p:attrName>
                                        </p:attrNameLst>
                                      </p:cBhvr>
                                      <p:to>
                                        <p:strVal val="visible"/>
                                      </p:to>
                                    </p:set>
                                    <p:animEffect transition="in" filter="fade">
                                      <p:cBhvr>
                                        <p:cTn id="49" dur="2000"/>
                                        <p:tgtEl>
                                          <p:spTgt spid="144399"/>
                                        </p:tgtEl>
                                      </p:cBhvr>
                                    </p:animEffect>
                                    <p:anim calcmode="lin" valueType="num">
                                      <p:cBhvr>
                                        <p:cTn id="50" dur="2000" fill="hold"/>
                                        <p:tgtEl>
                                          <p:spTgt spid="144399"/>
                                        </p:tgtEl>
                                        <p:attrNameLst>
                                          <p:attrName>ppt_x</p:attrName>
                                        </p:attrNameLst>
                                      </p:cBhvr>
                                      <p:tavLst>
                                        <p:tav tm="0">
                                          <p:val>
                                            <p:strVal val="#ppt_x"/>
                                          </p:val>
                                        </p:tav>
                                        <p:tav tm="100000">
                                          <p:val>
                                            <p:strVal val="#ppt_x"/>
                                          </p:val>
                                        </p:tav>
                                      </p:tavLst>
                                    </p:anim>
                                    <p:anim calcmode="lin" valueType="num">
                                      <p:cBhvr>
                                        <p:cTn id="51" dur="2000" fill="hold"/>
                                        <p:tgtEl>
                                          <p:spTgt spid="144399"/>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47" presetClass="entr" presetSubtype="0" fill="hold" grpId="0" nodeType="afterEffect">
                                  <p:stCondLst>
                                    <p:cond delay="0"/>
                                  </p:stCondLst>
                                  <p:childTnLst>
                                    <p:set>
                                      <p:cBhvr>
                                        <p:cTn id="54" dur="1" fill="hold">
                                          <p:stCondLst>
                                            <p:cond delay="0"/>
                                          </p:stCondLst>
                                        </p:cTn>
                                        <p:tgtEl>
                                          <p:spTgt spid="144401"/>
                                        </p:tgtEl>
                                        <p:attrNameLst>
                                          <p:attrName>style.visibility</p:attrName>
                                        </p:attrNameLst>
                                      </p:cBhvr>
                                      <p:to>
                                        <p:strVal val="visible"/>
                                      </p:to>
                                    </p:set>
                                    <p:animEffect transition="in" filter="fade">
                                      <p:cBhvr>
                                        <p:cTn id="55" dur="2000"/>
                                        <p:tgtEl>
                                          <p:spTgt spid="144401"/>
                                        </p:tgtEl>
                                      </p:cBhvr>
                                    </p:animEffect>
                                    <p:anim calcmode="lin" valueType="num">
                                      <p:cBhvr>
                                        <p:cTn id="56" dur="2000" fill="hold"/>
                                        <p:tgtEl>
                                          <p:spTgt spid="144401"/>
                                        </p:tgtEl>
                                        <p:attrNameLst>
                                          <p:attrName>ppt_x</p:attrName>
                                        </p:attrNameLst>
                                      </p:cBhvr>
                                      <p:tavLst>
                                        <p:tav tm="0">
                                          <p:val>
                                            <p:strVal val="#ppt_x"/>
                                          </p:val>
                                        </p:tav>
                                        <p:tav tm="100000">
                                          <p:val>
                                            <p:strVal val="#ppt_x"/>
                                          </p:val>
                                        </p:tav>
                                      </p:tavLst>
                                    </p:anim>
                                    <p:anim calcmode="lin" valueType="num">
                                      <p:cBhvr>
                                        <p:cTn id="57" dur="2000" fill="hold"/>
                                        <p:tgtEl>
                                          <p:spTgt spid="144401"/>
                                        </p:tgtEl>
                                        <p:attrNameLst>
                                          <p:attrName>ppt_y</p:attrName>
                                        </p:attrNameLst>
                                      </p:cBhvr>
                                      <p:tavLst>
                                        <p:tav tm="0">
                                          <p:val>
                                            <p:strVal val="#ppt_y-.1"/>
                                          </p:val>
                                        </p:tav>
                                        <p:tav tm="100000">
                                          <p:val>
                                            <p:strVal val="#ppt_y"/>
                                          </p:val>
                                        </p:tav>
                                      </p:tavLst>
                                    </p:anim>
                                  </p:childTnLst>
                                </p:cTn>
                              </p:par>
                            </p:childTnLst>
                          </p:cTn>
                        </p:par>
                        <p:par>
                          <p:cTn id="58" fill="hold">
                            <p:stCondLst>
                              <p:cond delay="4000"/>
                            </p:stCondLst>
                            <p:childTnLst>
                              <p:par>
                                <p:cTn id="59" presetID="42" presetClass="entr" presetSubtype="0" fill="hold" grpId="0" nodeType="afterEffect">
                                  <p:stCondLst>
                                    <p:cond delay="0"/>
                                  </p:stCondLst>
                                  <p:childTnLst>
                                    <p:set>
                                      <p:cBhvr>
                                        <p:cTn id="60" dur="1" fill="hold">
                                          <p:stCondLst>
                                            <p:cond delay="0"/>
                                          </p:stCondLst>
                                        </p:cTn>
                                        <p:tgtEl>
                                          <p:spTgt spid="144400"/>
                                        </p:tgtEl>
                                        <p:attrNameLst>
                                          <p:attrName>style.visibility</p:attrName>
                                        </p:attrNameLst>
                                      </p:cBhvr>
                                      <p:to>
                                        <p:strVal val="visible"/>
                                      </p:to>
                                    </p:set>
                                    <p:animEffect transition="in" filter="fade">
                                      <p:cBhvr>
                                        <p:cTn id="61" dur="2000"/>
                                        <p:tgtEl>
                                          <p:spTgt spid="144400"/>
                                        </p:tgtEl>
                                      </p:cBhvr>
                                    </p:animEffect>
                                    <p:anim calcmode="lin" valueType="num">
                                      <p:cBhvr>
                                        <p:cTn id="62" dur="2000" fill="hold"/>
                                        <p:tgtEl>
                                          <p:spTgt spid="144400"/>
                                        </p:tgtEl>
                                        <p:attrNameLst>
                                          <p:attrName>ppt_x</p:attrName>
                                        </p:attrNameLst>
                                      </p:cBhvr>
                                      <p:tavLst>
                                        <p:tav tm="0">
                                          <p:val>
                                            <p:strVal val="#ppt_x"/>
                                          </p:val>
                                        </p:tav>
                                        <p:tav tm="100000">
                                          <p:val>
                                            <p:strVal val="#ppt_x"/>
                                          </p:val>
                                        </p:tav>
                                      </p:tavLst>
                                    </p:anim>
                                    <p:anim calcmode="lin" valueType="num">
                                      <p:cBhvr>
                                        <p:cTn id="63" dur="2000" fill="hold"/>
                                        <p:tgtEl>
                                          <p:spTgt spid="1444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9" grpId="0" animBg="1"/>
      <p:bldP spid="144390" grpId="0" animBg="1"/>
      <p:bldP spid="144391" grpId="0" animBg="1"/>
      <p:bldP spid="144392" grpId="0" animBg="1"/>
      <p:bldP spid="144393" grpId="0" animBg="1"/>
      <p:bldP spid="144394" grpId="0" animBg="1"/>
      <p:bldP spid="144395" grpId="0" animBg="1"/>
      <p:bldP spid="144396" grpId="0" animBg="1"/>
      <p:bldP spid="144397" grpId="0" animBg="1"/>
      <p:bldP spid="144399" grpId="0" animBg="1"/>
      <p:bldP spid="144400" grpId="0" animBg="1"/>
      <p:bldP spid="14440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5E9EFF"/>
            </a:gs>
            <a:gs pos="39999">
              <a:srgbClr val="85C2FF"/>
            </a:gs>
            <a:gs pos="70000">
              <a:srgbClr val="C4D6EB"/>
            </a:gs>
            <a:gs pos="100000">
              <a:srgbClr val="FFEBFA"/>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10274" name="Picture 2" descr="2) jpeg Dan 2 &amp; 4 Str Cht Compared"/>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3489325" y="327025"/>
            <a:ext cx="5387975" cy="6248400"/>
          </a:xfrm>
          <a:prstGeom prst="rect">
            <a:avLst/>
          </a:prstGeom>
          <a:ln>
            <a:noFill/>
          </a:ln>
          <a:effectLst>
            <a:outerShdw blurRad="292100" dist="139700" dir="2700000" algn="tl" rotWithShape="0">
              <a:srgbClr val="333333">
                <a:alpha val="65000"/>
              </a:srgbClr>
            </a:outerShdw>
          </a:effectLst>
        </p:spPr>
      </p:pic>
      <p:sp>
        <p:nvSpPr>
          <p:cNvPr id="310275" name="AutoShape 3"/>
          <p:cNvSpPr>
            <a:spLocks noChangeArrowheads="1"/>
          </p:cNvSpPr>
          <p:nvPr/>
        </p:nvSpPr>
        <p:spPr bwMode="auto">
          <a:xfrm>
            <a:off x="5105400" y="1927225"/>
            <a:ext cx="2133600" cy="381000"/>
          </a:xfrm>
          <a:prstGeom prst="leftRightArrow">
            <a:avLst>
              <a:gd name="adj1" fmla="val 50000"/>
              <a:gd name="adj2" fmla="val 112000"/>
            </a:avLst>
          </a:prstGeom>
          <a:gradFill rotWithShape="1">
            <a:gsLst>
              <a:gs pos="0">
                <a:srgbClr val="0066FF"/>
              </a:gs>
              <a:gs pos="50000">
                <a:srgbClr val="FFFFFF"/>
              </a:gs>
              <a:gs pos="100000">
                <a:srgbClr val="0066FF"/>
              </a:gs>
            </a:gsLst>
            <a:lin ang="0" scaled="1"/>
          </a:gradFill>
          <a:ln w="19050" algn="ctr">
            <a:solidFill>
              <a:srgbClr val="0066FF"/>
            </a:solidFill>
            <a:miter lim="800000"/>
            <a:headEnd/>
            <a:tailEnd/>
          </a:ln>
          <a:scene3d>
            <a:camera prst="orthographicFront"/>
            <a:lightRig rig="threePt" dir="t"/>
          </a:scene3d>
          <a:sp3d>
            <a:bevelT/>
          </a:sp3d>
        </p:spPr>
        <p:txBody>
          <a:bodyPr wrap="none" anchor="ctr"/>
          <a:lstStyle/>
          <a:p>
            <a:endParaRPr lang="en-US"/>
          </a:p>
        </p:txBody>
      </p:sp>
      <p:sp>
        <p:nvSpPr>
          <p:cNvPr id="310276" name="AutoShape 4"/>
          <p:cNvSpPr>
            <a:spLocks noChangeArrowheads="1"/>
          </p:cNvSpPr>
          <p:nvPr/>
        </p:nvSpPr>
        <p:spPr bwMode="auto">
          <a:xfrm>
            <a:off x="5105400" y="3070225"/>
            <a:ext cx="2133600" cy="381000"/>
          </a:xfrm>
          <a:prstGeom prst="leftRightArrow">
            <a:avLst>
              <a:gd name="adj1" fmla="val 50000"/>
              <a:gd name="adj2" fmla="val 112000"/>
            </a:avLst>
          </a:prstGeom>
          <a:gradFill rotWithShape="1">
            <a:gsLst>
              <a:gs pos="0">
                <a:srgbClr val="990099"/>
              </a:gs>
              <a:gs pos="50000">
                <a:srgbClr val="FFFFFF"/>
              </a:gs>
              <a:gs pos="100000">
                <a:srgbClr val="990099"/>
              </a:gs>
            </a:gsLst>
            <a:lin ang="0" scaled="1"/>
          </a:gradFill>
          <a:ln w="19050" algn="ctr">
            <a:solidFill>
              <a:srgbClr val="990099"/>
            </a:solidFill>
            <a:miter lim="800000"/>
            <a:headEnd/>
            <a:tailEnd/>
          </a:ln>
          <a:scene3d>
            <a:camera prst="orthographicFront"/>
            <a:lightRig rig="threePt" dir="t"/>
          </a:scene3d>
          <a:sp3d>
            <a:bevelT/>
          </a:sp3d>
        </p:spPr>
        <p:txBody>
          <a:bodyPr wrap="none" anchor="ctr"/>
          <a:lstStyle/>
          <a:p>
            <a:endParaRPr lang="en-US"/>
          </a:p>
        </p:txBody>
      </p:sp>
      <p:sp>
        <p:nvSpPr>
          <p:cNvPr id="310277" name="AutoShape 5"/>
          <p:cNvSpPr>
            <a:spLocks noChangeArrowheads="1"/>
          </p:cNvSpPr>
          <p:nvPr/>
        </p:nvSpPr>
        <p:spPr bwMode="auto">
          <a:xfrm>
            <a:off x="5105400" y="3908425"/>
            <a:ext cx="2133600" cy="381000"/>
          </a:xfrm>
          <a:prstGeom prst="leftRightArrow">
            <a:avLst>
              <a:gd name="adj1" fmla="val 50000"/>
              <a:gd name="adj2" fmla="val 112000"/>
            </a:avLst>
          </a:prstGeom>
          <a:gradFill rotWithShape="1">
            <a:gsLst>
              <a:gs pos="0">
                <a:srgbClr val="FF0000">
                  <a:alpha val="60001"/>
                </a:srgbClr>
              </a:gs>
              <a:gs pos="50000">
                <a:srgbClr val="FFFFFF"/>
              </a:gs>
              <a:gs pos="100000">
                <a:srgbClr val="FF0000">
                  <a:alpha val="60001"/>
                </a:srgbClr>
              </a:gs>
            </a:gsLst>
            <a:lin ang="0" scaled="1"/>
          </a:gradFill>
          <a:ln w="19050" algn="ctr">
            <a:solidFill>
              <a:srgbClr val="FF5050"/>
            </a:solidFill>
            <a:miter lim="800000"/>
            <a:headEnd/>
            <a:tailEnd/>
          </a:ln>
          <a:effectLst/>
          <a:scene3d>
            <a:camera prst="orthographicFront"/>
            <a:lightRig rig="threePt" dir="t"/>
          </a:scene3d>
          <a:sp3d>
            <a:bevelT/>
          </a:sp3d>
        </p:spPr>
        <p:txBody>
          <a:bodyPr wrap="none" anchor="ctr"/>
          <a:lstStyle/>
          <a:p>
            <a:pPr>
              <a:defRPr/>
            </a:pPr>
            <a:endParaRPr lang="en-US"/>
          </a:p>
        </p:txBody>
      </p:sp>
      <p:sp>
        <p:nvSpPr>
          <p:cNvPr id="310278" name="AutoShape 6"/>
          <p:cNvSpPr>
            <a:spLocks noChangeArrowheads="1"/>
          </p:cNvSpPr>
          <p:nvPr/>
        </p:nvSpPr>
        <p:spPr bwMode="auto">
          <a:xfrm>
            <a:off x="5105400" y="5203825"/>
            <a:ext cx="2133600" cy="381000"/>
          </a:xfrm>
          <a:prstGeom prst="leftRightArrow">
            <a:avLst>
              <a:gd name="adj1" fmla="val 50000"/>
              <a:gd name="adj2" fmla="val 112000"/>
            </a:avLst>
          </a:prstGeom>
          <a:gradFill rotWithShape="1">
            <a:gsLst>
              <a:gs pos="0">
                <a:srgbClr val="990099"/>
              </a:gs>
              <a:gs pos="50000">
                <a:srgbClr val="FFFFFF"/>
              </a:gs>
              <a:gs pos="100000">
                <a:srgbClr val="990099"/>
              </a:gs>
            </a:gsLst>
            <a:lin ang="0" scaled="1"/>
          </a:gradFill>
          <a:ln w="19050" algn="ctr">
            <a:solidFill>
              <a:srgbClr val="990099"/>
            </a:solidFill>
            <a:miter lim="800000"/>
            <a:headEnd/>
            <a:tailEnd/>
          </a:ln>
          <a:scene3d>
            <a:camera prst="orthographicFront"/>
            <a:lightRig rig="threePt" dir="t"/>
          </a:scene3d>
          <a:sp3d>
            <a:bevelT/>
          </a:sp3d>
        </p:spPr>
        <p:txBody>
          <a:bodyPr wrap="none" anchor="ctr"/>
          <a:lstStyle/>
          <a:p>
            <a:endParaRPr lang="en-US"/>
          </a:p>
        </p:txBody>
      </p:sp>
      <p:sp>
        <p:nvSpPr>
          <p:cNvPr id="310279" name="AutoShape 7"/>
          <p:cNvSpPr>
            <a:spLocks noChangeArrowheads="1"/>
          </p:cNvSpPr>
          <p:nvPr/>
        </p:nvSpPr>
        <p:spPr bwMode="auto">
          <a:xfrm>
            <a:off x="5105400" y="5737225"/>
            <a:ext cx="2133600" cy="381000"/>
          </a:xfrm>
          <a:prstGeom prst="leftRightArrow">
            <a:avLst>
              <a:gd name="adj1" fmla="val 50000"/>
              <a:gd name="adj2" fmla="val 112000"/>
            </a:avLst>
          </a:prstGeom>
          <a:gradFill rotWithShape="1">
            <a:gsLst>
              <a:gs pos="0">
                <a:srgbClr val="009900"/>
              </a:gs>
              <a:gs pos="50000">
                <a:srgbClr val="FFFFFF"/>
              </a:gs>
              <a:gs pos="100000">
                <a:srgbClr val="009900"/>
              </a:gs>
            </a:gsLst>
            <a:lin ang="0" scaled="1"/>
          </a:gradFill>
          <a:ln w="19050" algn="ctr">
            <a:solidFill>
              <a:srgbClr val="009900"/>
            </a:solidFill>
            <a:miter lim="800000"/>
            <a:headEnd/>
            <a:tailEnd/>
          </a:ln>
          <a:scene3d>
            <a:camera prst="orthographicFront"/>
            <a:lightRig rig="threePt" dir="t"/>
          </a:scene3d>
          <a:sp3d>
            <a:bevelT/>
          </a:sp3d>
        </p:spPr>
        <p:txBody>
          <a:bodyPr wrap="none" anchor="ctr"/>
          <a:lstStyle/>
          <a:p>
            <a:endParaRPr lang="en-US"/>
          </a:p>
        </p:txBody>
      </p:sp>
      <p:sp>
        <p:nvSpPr>
          <p:cNvPr id="310280" name="WordArt 8"/>
          <p:cNvSpPr>
            <a:spLocks noChangeArrowheads="1" noChangeShapeType="1" noTextEdit="1"/>
          </p:cNvSpPr>
          <p:nvPr/>
        </p:nvSpPr>
        <p:spPr bwMode="auto">
          <a:xfrm>
            <a:off x="5156200" y="457200"/>
            <a:ext cx="2057400" cy="13716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defRPr/>
            </a:pPr>
            <a:r>
              <a:rPr lang="en-US" sz="2800" i="1" kern="10" dirty="0">
                <a:ln w="12700">
                  <a:solidFill>
                    <a:srgbClr val="0000FF"/>
                  </a:solidFill>
                  <a:round/>
                  <a:headEnd/>
                  <a:tailEnd/>
                </a:ln>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atin typeface="Cooper Black"/>
              </a:rPr>
              <a:t>Forward</a:t>
            </a:r>
          </a:p>
          <a:p>
            <a:pPr algn="ctr">
              <a:defRPr/>
            </a:pPr>
            <a:r>
              <a:rPr lang="en-US" sz="2800" i="1" kern="10" dirty="0">
                <a:ln w="12700">
                  <a:solidFill>
                    <a:srgbClr val="0000FF"/>
                  </a:solidFill>
                  <a:round/>
                  <a:headEnd/>
                  <a:tailEnd/>
                </a:ln>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atin typeface="Cooper Black"/>
              </a:rPr>
              <a:t>Progressive</a:t>
            </a:r>
          </a:p>
          <a:p>
            <a:pPr algn="ctr">
              <a:defRPr/>
            </a:pPr>
            <a:r>
              <a:rPr lang="en-US" sz="2800" i="1" kern="10" dirty="0">
                <a:ln w="12700">
                  <a:solidFill>
                    <a:srgbClr val="0000FF"/>
                  </a:solidFill>
                  <a:round/>
                  <a:headEnd/>
                  <a:tailEnd/>
                </a:ln>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atin typeface="Cooper Black"/>
              </a:rPr>
              <a:t>Movement</a:t>
            </a:r>
            <a:r>
              <a:rPr lang="en-US" sz="2800" i="1" kern="10" dirty="0">
                <a:ln w="12700">
                  <a:solidFill>
                    <a:srgbClr val="0000FF"/>
                  </a:solidFill>
                  <a:round/>
                  <a:headEnd/>
                  <a:tailEnd/>
                </a:ln>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effectLst>
                  <a:outerShdw dist="35921" dir="2700000" algn="ctr" rotWithShape="0">
                    <a:srgbClr val="C0C0C0">
                      <a:alpha val="80000"/>
                    </a:srgbClr>
                  </a:outerShdw>
                </a:effectLst>
                <a:latin typeface="Cooper Black"/>
              </a:rPr>
              <a:t> </a:t>
            </a:r>
          </a:p>
        </p:txBody>
      </p:sp>
      <p:sp>
        <p:nvSpPr>
          <p:cNvPr id="310281" name="Text Box 9"/>
          <p:cNvSpPr txBox="1">
            <a:spLocks noChangeArrowheads="1"/>
          </p:cNvSpPr>
          <p:nvPr/>
        </p:nvSpPr>
        <p:spPr bwMode="auto">
          <a:xfrm>
            <a:off x="247650" y="152400"/>
            <a:ext cx="3181350" cy="6586538"/>
          </a:xfrm>
          <a:prstGeom prst="rect">
            <a:avLst/>
          </a:prstGeom>
          <a:noFill/>
          <a:ln w="9525" algn="ctr">
            <a:noFill/>
            <a:miter lim="800000"/>
            <a:headEnd/>
            <a:tailEnd/>
          </a:ln>
          <a:effectLst/>
        </p:spPr>
        <p:txBody>
          <a:bodyPr>
            <a:spAutoFit/>
            <a:scene3d>
              <a:camera prst="orthographicFront"/>
              <a:lightRig rig="threePt" dir="t"/>
            </a:scene3d>
            <a:sp3d extrusionH="57150">
              <a:bevelT w="38100" h="38100"/>
            </a:sp3d>
          </a:bodyPr>
          <a:lstStyle/>
          <a:p>
            <a:pPr marL="342900" indent="-342900" eaLnBrk="1" hangingPunct="1">
              <a:spcBef>
                <a:spcPct val="50000"/>
              </a:spcBef>
              <a:defRPr/>
            </a:pPr>
            <a:r>
              <a:rPr lang="en-US" sz="2300" b="1" dirty="0"/>
              <a:t>Daniel 4 also follows the </a:t>
            </a:r>
            <a:r>
              <a:rPr lang="en-US" sz="2300" b="1" dirty="0" smtClean="0"/>
              <a:t>same structural </a:t>
            </a:r>
            <a:r>
              <a:rPr lang="en-US" sz="2300" b="1" dirty="0"/>
              <a:t>pattern. </a:t>
            </a:r>
            <a:endParaRPr lang="en-US" sz="2300" b="1" i="1" dirty="0">
              <a:solidFill>
                <a:schemeClr val="accent2"/>
              </a:solidFill>
            </a:endParaRPr>
          </a:p>
          <a:p>
            <a:pPr marL="342900" indent="-342900" eaLnBrk="1" hangingPunct="1">
              <a:spcBef>
                <a:spcPct val="50000"/>
              </a:spcBef>
              <a:buFontTx/>
              <a:buAutoNum type="arabicPeriod"/>
              <a:defRPr/>
            </a:pPr>
            <a:r>
              <a:rPr lang="en-US" sz="2300" b="1" dirty="0"/>
              <a:t>The king relayed the vision from the </a:t>
            </a:r>
            <a:r>
              <a:rPr lang="en-US" sz="2300" b="1" dirty="0">
                <a:solidFill>
                  <a:srgbClr val="0000FE"/>
                </a:solidFill>
              </a:rPr>
              <a:t>Heavenly Scene.</a:t>
            </a:r>
          </a:p>
          <a:p>
            <a:pPr marL="342900" indent="-342900" eaLnBrk="1" hangingPunct="1">
              <a:spcBef>
                <a:spcPct val="50000"/>
              </a:spcBef>
              <a:buFontTx/>
              <a:buAutoNum type="arabicPeriod"/>
              <a:defRPr/>
            </a:pPr>
            <a:r>
              <a:rPr lang="en-US" sz="2300" b="1" dirty="0"/>
              <a:t>This is followed by an </a:t>
            </a:r>
            <a:r>
              <a:rPr lang="en-US" sz="2300" b="1" dirty="0">
                <a:solidFill>
                  <a:srgbClr val="990099"/>
                </a:solidFill>
              </a:rPr>
              <a:t>Interlude Question</a:t>
            </a:r>
            <a:r>
              <a:rPr lang="en-US" sz="2300" b="1" dirty="0">
                <a:solidFill>
                  <a:srgbClr val="990099"/>
                </a:solidFill>
                <a:effectLst>
                  <a:outerShdw blurRad="38100" dist="38100" dir="2700000" algn="tl">
                    <a:srgbClr val="C0C0C0"/>
                  </a:outerShdw>
                </a:effectLst>
              </a:rPr>
              <a:t>.</a:t>
            </a:r>
          </a:p>
          <a:p>
            <a:pPr marL="342900" indent="-342900" eaLnBrk="1" hangingPunct="1">
              <a:spcBef>
                <a:spcPct val="50000"/>
              </a:spcBef>
              <a:buFontTx/>
              <a:buAutoNum type="arabicPeriod"/>
              <a:defRPr/>
            </a:pPr>
            <a:r>
              <a:rPr lang="en-US" sz="2300" b="1" dirty="0"/>
              <a:t>Daniel explains the vision in the </a:t>
            </a:r>
            <a:r>
              <a:rPr lang="en-US" sz="2300" b="1" dirty="0">
                <a:solidFill>
                  <a:srgbClr val="FF0000"/>
                </a:solidFill>
              </a:rPr>
              <a:t>Outline</a:t>
            </a:r>
            <a:r>
              <a:rPr lang="en-US" sz="2300" b="1" dirty="0"/>
              <a:t> portion. </a:t>
            </a:r>
          </a:p>
          <a:p>
            <a:pPr marL="342900" indent="-342900" eaLnBrk="1" hangingPunct="1">
              <a:spcBef>
                <a:spcPct val="50000"/>
              </a:spcBef>
              <a:buFontTx/>
              <a:buAutoNum type="arabicPeriod"/>
              <a:defRPr/>
            </a:pPr>
            <a:r>
              <a:rPr lang="en-US" sz="2300" b="1" dirty="0"/>
              <a:t>Interlude </a:t>
            </a:r>
            <a:r>
              <a:rPr lang="en-US" sz="2300" b="1" dirty="0">
                <a:solidFill>
                  <a:srgbClr val="990099"/>
                </a:solidFill>
              </a:rPr>
              <a:t>Answer</a:t>
            </a:r>
            <a:r>
              <a:rPr lang="en-US" sz="2300" b="1" dirty="0"/>
              <a:t> follows.</a:t>
            </a:r>
          </a:p>
          <a:p>
            <a:pPr marL="342900" indent="-342900" eaLnBrk="1" hangingPunct="1">
              <a:spcBef>
                <a:spcPct val="50000"/>
              </a:spcBef>
              <a:buFontTx/>
              <a:buAutoNum type="arabicPeriod"/>
              <a:defRPr/>
            </a:pPr>
            <a:r>
              <a:rPr lang="en-US" sz="2300" b="1" dirty="0"/>
              <a:t>The prophetic </a:t>
            </a:r>
            <a:r>
              <a:rPr lang="en-US" sz="2300" b="1" dirty="0">
                <a:solidFill>
                  <a:srgbClr val="009900"/>
                </a:solidFill>
              </a:rPr>
              <a:t>vision is fulfilled</a:t>
            </a:r>
            <a:r>
              <a:rPr lang="en-US" sz="2300" b="1" dirty="0">
                <a:solidFill>
                  <a:srgbClr val="009900"/>
                </a:solidFill>
                <a:effectLst>
                  <a:outerShdw blurRad="38100" dist="38100" dir="2700000" algn="tl">
                    <a:srgbClr val="C0C0C0"/>
                  </a:outerShdw>
                </a:effectLst>
              </a:rPr>
              <a:t>.</a:t>
            </a:r>
          </a:p>
        </p:txBody>
      </p:sp>
      <p:grpSp>
        <p:nvGrpSpPr>
          <p:cNvPr id="3" name="Group 2"/>
          <p:cNvGrpSpPr/>
          <p:nvPr/>
        </p:nvGrpSpPr>
        <p:grpSpPr>
          <a:xfrm>
            <a:off x="4430727" y="2933700"/>
            <a:ext cx="3581400" cy="3468688"/>
            <a:chOff x="4343400" y="2895600"/>
            <a:chExt cx="3581400" cy="3468688"/>
          </a:xfrm>
        </p:grpSpPr>
        <p:sp>
          <p:nvSpPr>
            <p:cNvPr id="310283" name="AutoShape 11"/>
            <p:cNvSpPr>
              <a:spLocks noChangeArrowheads="1"/>
            </p:cNvSpPr>
            <p:nvPr/>
          </p:nvSpPr>
          <p:spPr bwMode="auto">
            <a:xfrm>
              <a:off x="4343400" y="2971800"/>
              <a:ext cx="3581400" cy="3392488"/>
            </a:xfrm>
            <a:prstGeom prst="roundRect">
              <a:avLst>
                <a:gd name="adj" fmla="val 2856"/>
              </a:avLst>
            </a:prstGeom>
            <a:solidFill>
              <a:srgbClr val="DEE1FE">
                <a:alpha val="88000"/>
              </a:srgbClr>
            </a:solidFill>
            <a:ln w="28575" algn="ctr">
              <a:solidFill>
                <a:srgbClr val="00B0F0"/>
              </a:solidFill>
              <a:round/>
              <a:headEnd/>
              <a:tailEnd/>
            </a:ln>
            <a:effectLst/>
            <a:scene3d>
              <a:camera prst="orthographicFront"/>
              <a:lightRig rig="threePt" dir="t"/>
            </a:scene3d>
            <a:sp3d contourW="12700">
              <a:contourClr>
                <a:schemeClr val="bg1">
                  <a:lumMod val="85000"/>
                </a:schemeClr>
              </a:contourClr>
            </a:sp3d>
          </p:spPr>
          <p:txBody>
            <a:bodyPr wrap="none" anchor="ctr"/>
            <a:lstStyle/>
            <a:p>
              <a:pPr>
                <a:defRPr/>
              </a:pPr>
              <a:endParaRPr lang="en-US"/>
            </a:p>
          </p:txBody>
        </p:sp>
        <p:sp>
          <p:nvSpPr>
            <p:cNvPr id="310284" name="WordArt 12"/>
            <p:cNvSpPr>
              <a:spLocks noChangeArrowheads="1" noChangeShapeType="1" noTextEdit="1"/>
            </p:cNvSpPr>
            <p:nvPr/>
          </p:nvSpPr>
          <p:spPr bwMode="auto">
            <a:xfrm>
              <a:off x="4495800" y="2895600"/>
              <a:ext cx="3228975" cy="3276600"/>
            </a:xfrm>
            <a:prstGeom prst="rect">
              <a:avLst/>
            </a:prstGeom>
          </p:spPr>
          <p:txBody>
            <a:bodyPr wrap="none" fromWordArt="1">
              <a:prstTxWarp prst="textSlantUp">
                <a:avLst>
                  <a:gd name="adj" fmla="val 9690"/>
                </a:avLst>
              </a:prstTxWarp>
              <a:scene3d>
                <a:camera prst="legacyPerspectiveFront">
                  <a:rot lat="20819997" lon="480000" rev="0"/>
                </a:camera>
                <a:lightRig rig="legacyHarsh3" dir="b"/>
              </a:scene3d>
              <a:sp3d extrusionH="290500" prstMaterial="legacyMatte">
                <a:bevelT w="38100" h="38100"/>
                <a:extrusionClr>
                  <a:srgbClr val="00D9D4"/>
                </a:extrusionClr>
              </a:sp3d>
            </a:bodyPr>
            <a:lstStyle/>
            <a:p>
              <a:pPr algn="ctr"/>
              <a:r>
                <a:rPr lang="en-US" sz="3600" kern="10" dirty="0">
                  <a:ln w="9525">
                    <a:round/>
                    <a:headEnd/>
                    <a:tailEnd/>
                  </a:ln>
                  <a:gradFill rotWithShape="1">
                    <a:gsLst>
                      <a:gs pos="0">
                        <a:srgbClr val="FF8200"/>
                      </a:gs>
                      <a:gs pos="10001">
                        <a:srgbClr val="FF0000"/>
                      </a:gs>
                      <a:gs pos="35001">
                        <a:srgbClr val="BA0066"/>
                      </a:gs>
                      <a:gs pos="70000">
                        <a:srgbClr val="66008F"/>
                      </a:gs>
                      <a:gs pos="100000">
                        <a:srgbClr val="000082"/>
                      </a:gs>
                    </a:gsLst>
                    <a:lin ang="5400000" scaled="1"/>
                  </a:gradFill>
                  <a:latin typeface="Cooper Black"/>
                </a:rPr>
                <a:t>  </a:t>
              </a:r>
              <a:r>
                <a:rPr lang="en-US" sz="3600" kern="10" dirty="0">
                  <a:ln w="9525">
                    <a:solidFill>
                      <a:schemeClr val="bg2">
                        <a:lumMod val="50000"/>
                      </a:schemeClr>
                    </a:solidFill>
                    <a:round/>
                    <a:headEnd/>
                    <a:tailEnd/>
                  </a:ln>
                  <a:gradFill rotWithShape="1">
                    <a:gsLst>
                      <a:gs pos="0">
                        <a:srgbClr val="FF8200"/>
                      </a:gs>
                      <a:gs pos="10001">
                        <a:srgbClr val="FF0000"/>
                      </a:gs>
                      <a:gs pos="35001">
                        <a:srgbClr val="BA0066"/>
                      </a:gs>
                      <a:gs pos="70000">
                        <a:srgbClr val="66008F"/>
                      </a:gs>
                      <a:gs pos="100000">
                        <a:srgbClr val="000082"/>
                      </a:gs>
                    </a:gsLst>
                    <a:lin ang="5400000" scaled="1"/>
                  </a:gradFill>
                  <a:latin typeface="Cooper Black"/>
                </a:rPr>
                <a:t>Daniel 7  </a:t>
              </a:r>
            </a:p>
            <a:p>
              <a:pPr algn="ctr"/>
              <a:r>
                <a:rPr lang="en-US" sz="3600" kern="10" dirty="0">
                  <a:ln w="9525">
                    <a:solidFill>
                      <a:schemeClr val="bg2">
                        <a:lumMod val="50000"/>
                      </a:schemeClr>
                    </a:solidFill>
                    <a:round/>
                    <a:headEnd/>
                    <a:tailEnd/>
                  </a:ln>
                  <a:gradFill rotWithShape="1">
                    <a:gsLst>
                      <a:gs pos="0">
                        <a:srgbClr val="FF8200"/>
                      </a:gs>
                      <a:gs pos="10001">
                        <a:srgbClr val="FF0000"/>
                      </a:gs>
                      <a:gs pos="35001">
                        <a:srgbClr val="BA0066"/>
                      </a:gs>
                      <a:gs pos="70000">
                        <a:srgbClr val="66008F"/>
                      </a:gs>
                      <a:gs pos="100000">
                        <a:srgbClr val="000082"/>
                      </a:gs>
                    </a:gsLst>
                    <a:lin ang="5400000" scaled="1"/>
                  </a:gradFill>
                  <a:latin typeface="Cooper Black"/>
                </a:rPr>
                <a:t> Daniel 8  &amp;</a:t>
              </a:r>
            </a:p>
            <a:p>
              <a:pPr algn="ctr"/>
              <a:r>
                <a:rPr lang="en-US" sz="3600" kern="10" dirty="0">
                  <a:ln w="9525">
                    <a:solidFill>
                      <a:schemeClr val="bg2">
                        <a:lumMod val="50000"/>
                      </a:schemeClr>
                    </a:solidFill>
                    <a:round/>
                    <a:headEnd/>
                    <a:tailEnd/>
                  </a:ln>
                  <a:gradFill rotWithShape="1">
                    <a:gsLst>
                      <a:gs pos="0">
                        <a:srgbClr val="FF8200"/>
                      </a:gs>
                      <a:gs pos="10001">
                        <a:srgbClr val="FF0000"/>
                      </a:gs>
                      <a:gs pos="35001">
                        <a:srgbClr val="BA0066"/>
                      </a:gs>
                      <a:gs pos="70000">
                        <a:srgbClr val="66008F"/>
                      </a:gs>
                      <a:gs pos="100000">
                        <a:srgbClr val="000082"/>
                      </a:gs>
                    </a:gsLst>
                    <a:lin ang="5400000" scaled="1"/>
                  </a:gradFill>
                  <a:latin typeface="Cooper Black"/>
                </a:rPr>
                <a:t>Daniel 10-12</a:t>
              </a:r>
            </a:p>
          </p:txBody>
        </p:sp>
      </p:grpSp>
      <p:sp>
        <p:nvSpPr>
          <p:cNvPr id="13328" name="WordArt 13"/>
          <p:cNvSpPr>
            <a:spLocks noChangeArrowheads="1" noChangeShapeType="1" noTextEdit="1"/>
          </p:cNvSpPr>
          <p:nvPr/>
        </p:nvSpPr>
        <p:spPr bwMode="auto">
          <a:xfrm>
            <a:off x="3962400" y="2286000"/>
            <a:ext cx="742950" cy="2952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2000" kern="10" dirty="0">
                <a:ln w="9525">
                  <a:solidFill>
                    <a:srgbClr val="000000"/>
                  </a:solidFill>
                  <a:round/>
                  <a:headEnd/>
                  <a:tailEnd/>
                </a:ln>
                <a:gradFill rotWithShape="1">
                  <a:gsLst>
                    <a:gs pos="0">
                      <a:srgbClr val="03D4A8"/>
                    </a:gs>
                    <a:gs pos="25000">
                      <a:srgbClr val="21D6E0"/>
                    </a:gs>
                    <a:gs pos="75000">
                      <a:srgbClr val="0087E6"/>
                    </a:gs>
                    <a:gs pos="100000">
                      <a:srgbClr val="005CBF"/>
                    </a:gs>
                  </a:gsLst>
                  <a:lin ang="5400000" scaled="1"/>
                </a:gradFill>
                <a:latin typeface="Cooper Black"/>
              </a:rPr>
              <a:t>Dan 2</a:t>
            </a:r>
          </a:p>
        </p:txBody>
      </p:sp>
      <p:sp>
        <p:nvSpPr>
          <p:cNvPr id="13329" name="WordArt 14" descr="Walnut"/>
          <p:cNvSpPr>
            <a:spLocks noChangeArrowheads="1" noChangeShapeType="1" noTextEdit="1"/>
          </p:cNvSpPr>
          <p:nvPr/>
        </p:nvSpPr>
        <p:spPr bwMode="auto">
          <a:xfrm>
            <a:off x="7620000" y="2286000"/>
            <a:ext cx="742950" cy="2952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2000" kern="10">
                <a:ln w="9525">
                  <a:solidFill>
                    <a:srgbClr val="000000"/>
                  </a:solidFill>
                  <a:round/>
                  <a:headEnd/>
                  <a:tailEnd/>
                </a:ln>
                <a:gradFill rotWithShape="1">
                  <a:gsLst>
                    <a:gs pos="0">
                      <a:srgbClr val="03D4A8"/>
                    </a:gs>
                    <a:gs pos="25000">
                      <a:srgbClr val="21D6E0"/>
                    </a:gs>
                    <a:gs pos="75000">
                      <a:srgbClr val="0087E6"/>
                    </a:gs>
                    <a:gs pos="100000">
                      <a:srgbClr val="005CBF"/>
                    </a:gs>
                  </a:gsLst>
                  <a:lin ang="5400000" scaled="1"/>
                </a:gradFill>
                <a:latin typeface="Cooper Black"/>
              </a:rPr>
              <a:t>Dan 4</a:t>
            </a:r>
          </a:p>
        </p:txBody>
      </p:sp>
      <p:sp>
        <p:nvSpPr>
          <p:cNvPr id="2" name="Slide Number Placeholder 1"/>
          <p:cNvSpPr>
            <a:spLocks noGrp="1"/>
          </p:cNvSpPr>
          <p:nvPr>
            <p:ph type="sldNum" sz="quarter" idx="11"/>
          </p:nvPr>
        </p:nvSpPr>
        <p:spPr/>
        <p:txBody>
          <a:bodyPr/>
          <a:lstStyle/>
          <a:p>
            <a:pPr>
              <a:defRPr/>
            </a:pPr>
            <a:fld id="{0E6DA28E-5D7E-4613-9A02-42E696BB463E}" type="slidenum">
              <a:rPr lang="en-US" smtClean="0"/>
              <a:pPr>
                <a:defRPr/>
              </a:pPr>
              <a:t>12</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3000"/>
                                  </p:stCondLst>
                                  <p:childTnLst>
                                    <p:set>
                                      <p:cBhvr>
                                        <p:cTn id="6" dur="1" fill="hold">
                                          <p:stCondLst>
                                            <p:cond delay="0"/>
                                          </p:stCondLst>
                                        </p:cTn>
                                        <p:tgtEl>
                                          <p:spTgt spid="310280"/>
                                        </p:tgtEl>
                                        <p:attrNameLst>
                                          <p:attrName>style.visibility</p:attrName>
                                        </p:attrNameLst>
                                      </p:cBhvr>
                                      <p:to>
                                        <p:strVal val="visible"/>
                                      </p:to>
                                    </p:set>
                                    <p:animEffect transition="in" filter="diamond(out)">
                                      <p:cBhvr>
                                        <p:cTn id="7" dur="2000"/>
                                        <p:tgtEl>
                                          <p:spTgt spid="31028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10275"/>
                                        </p:tgtEl>
                                        <p:attrNameLst>
                                          <p:attrName>style.visibility</p:attrName>
                                        </p:attrNameLst>
                                      </p:cBhvr>
                                      <p:to>
                                        <p:strVal val="visible"/>
                                      </p:to>
                                    </p:set>
                                    <p:anim calcmode="lin" valueType="num">
                                      <p:cBhvr>
                                        <p:cTn id="12" dur="1000" fill="hold"/>
                                        <p:tgtEl>
                                          <p:spTgt spid="310275"/>
                                        </p:tgtEl>
                                        <p:attrNameLst>
                                          <p:attrName>ppt_w</p:attrName>
                                        </p:attrNameLst>
                                      </p:cBhvr>
                                      <p:tavLst>
                                        <p:tav tm="0">
                                          <p:val>
                                            <p:strVal val="#ppt_w*0.70"/>
                                          </p:val>
                                        </p:tav>
                                        <p:tav tm="100000">
                                          <p:val>
                                            <p:strVal val="#ppt_w"/>
                                          </p:val>
                                        </p:tav>
                                      </p:tavLst>
                                    </p:anim>
                                    <p:anim calcmode="lin" valueType="num">
                                      <p:cBhvr>
                                        <p:cTn id="13" dur="1000" fill="hold"/>
                                        <p:tgtEl>
                                          <p:spTgt spid="310275"/>
                                        </p:tgtEl>
                                        <p:attrNameLst>
                                          <p:attrName>ppt_h</p:attrName>
                                        </p:attrNameLst>
                                      </p:cBhvr>
                                      <p:tavLst>
                                        <p:tav tm="0">
                                          <p:val>
                                            <p:strVal val="#ppt_h"/>
                                          </p:val>
                                        </p:tav>
                                        <p:tav tm="100000">
                                          <p:val>
                                            <p:strVal val="#ppt_h"/>
                                          </p:val>
                                        </p:tav>
                                      </p:tavLst>
                                    </p:anim>
                                    <p:animEffect transition="in" filter="fade">
                                      <p:cBhvr>
                                        <p:cTn id="14" dur="1000"/>
                                        <p:tgtEl>
                                          <p:spTgt spid="310275"/>
                                        </p:tgtEl>
                                      </p:cBhvr>
                                    </p:animEffect>
                                  </p:childTnLst>
                                </p:cTn>
                              </p:par>
                            </p:childTnLst>
                          </p:cTn>
                        </p:par>
                        <p:par>
                          <p:cTn id="15" fill="hold">
                            <p:stCondLst>
                              <p:cond delay="1000"/>
                            </p:stCondLst>
                            <p:childTnLst>
                              <p:par>
                                <p:cTn id="16" presetID="55" presetClass="entr" presetSubtype="0" fill="hold" grpId="0" nodeType="afterEffect">
                                  <p:stCondLst>
                                    <p:cond delay="1000"/>
                                  </p:stCondLst>
                                  <p:childTnLst>
                                    <p:set>
                                      <p:cBhvr>
                                        <p:cTn id="17" dur="1" fill="hold">
                                          <p:stCondLst>
                                            <p:cond delay="0"/>
                                          </p:stCondLst>
                                        </p:cTn>
                                        <p:tgtEl>
                                          <p:spTgt spid="310276"/>
                                        </p:tgtEl>
                                        <p:attrNameLst>
                                          <p:attrName>style.visibility</p:attrName>
                                        </p:attrNameLst>
                                      </p:cBhvr>
                                      <p:to>
                                        <p:strVal val="visible"/>
                                      </p:to>
                                    </p:set>
                                    <p:anim calcmode="lin" valueType="num">
                                      <p:cBhvr>
                                        <p:cTn id="18" dur="2000" fill="hold"/>
                                        <p:tgtEl>
                                          <p:spTgt spid="310276"/>
                                        </p:tgtEl>
                                        <p:attrNameLst>
                                          <p:attrName>ppt_w</p:attrName>
                                        </p:attrNameLst>
                                      </p:cBhvr>
                                      <p:tavLst>
                                        <p:tav tm="0">
                                          <p:val>
                                            <p:strVal val="#ppt_w*0.70"/>
                                          </p:val>
                                        </p:tav>
                                        <p:tav tm="100000">
                                          <p:val>
                                            <p:strVal val="#ppt_w"/>
                                          </p:val>
                                        </p:tav>
                                      </p:tavLst>
                                    </p:anim>
                                    <p:anim calcmode="lin" valueType="num">
                                      <p:cBhvr>
                                        <p:cTn id="19" dur="2000" fill="hold"/>
                                        <p:tgtEl>
                                          <p:spTgt spid="310276"/>
                                        </p:tgtEl>
                                        <p:attrNameLst>
                                          <p:attrName>ppt_h</p:attrName>
                                        </p:attrNameLst>
                                      </p:cBhvr>
                                      <p:tavLst>
                                        <p:tav tm="0">
                                          <p:val>
                                            <p:strVal val="#ppt_h"/>
                                          </p:val>
                                        </p:tav>
                                        <p:tav tm="100000">
                                          <p:val>
                                            <p:strVal val="#ppt_h"/>
                                          </p:val>
                                        </p:tav>
                                      </p:tavLst>
                                    </p:anim>
                                    <p:animEffect transition="in" filter="fade">
                                      <p:cBhvr>
                                        <p:cTn id="20" dur="2000"/>
                                        <p:tgtEl>
                                          <p:spTgt spid="310276"/>
                                        </p:tgtEl>
                                      </p:cBhvr>
                                    </p:animEffect>
                                  </p:childTnLst>
                                </p:cTn>
                              </p:par>
                            </p:childTnLst>
                          </p:cTn>
                        </p:par>
                        <p:par>
                          <p:cTn id="21" fill="hold">
                            <p:stCondLst>
                              <p:cond delay="4000"/>
                            </p:stCondLst>
                            <p:childTnLst>
                              <p:par>
                                <p:cTn id="22" presetID="55" presetClass="entr" presetSubtype="0" fill="hold" nodeType="afterEffect">
                                  <p:stCondLst>
                                    <p:cond delay="1000"/>
                                  </p:stCondLst>
                                  <p:childTnLst>
                                    <p:set>
                                      <p:cBhvr>
                                        <p:cTn id="23" dur="1" fill="hold">
                                          <p:stCondLst>
                                            <p:cond delay="0"/>
                                          </p:stCondLst>
                                        </p:cTn>
                                        <p:tgtEl>
                                          <p:spTgt spid="310277"/>
                                        </p:tgtEl>
                                        <p:attrNameLst>
                                          <p:attrName>style.visibility</p:attrName>
                                        </p:attrNameLst>
                                      </p:cBhvr>
                                      <p:to>
                                        <p:strVal val="visible"/>
                                      </p:to>
                                    </p:set>
                                    <p:anim calcmode="lin" valueType="num">
                                      <p:cBhvr>
                                        <p:cTn id="24" dur="2000" fill="hold"/>
                                        <p:tgtEl>
                                          <p:spTgt spid="310277"/>
                                        </p:tgtEl>
                                        <p:attrNameLst>
                                          <p:attrName>ppt_w</p:attrName>
                                        </p:attrNameLst>
                                      </p:cBhvr>
                                      <p:tavLst>
                                        <p:tav tm="0">
                                          <p:val>
                                            <p:strVal val="#ppt_w*0.70"/>
                                          </p:val>
                                        </p:tav>
                                        <p:tav tm="100000">
                                          <p:val>
                                            <p:strVal val="#ppt_w"/>
                                          </p:val>
                                        </p:tav>
                                      </p:tavLst>
                                    </p:anim>
                                    <p:anim calcmode="lin" valueType="num">
                                      <p:cBhvr>
                                        <p:cTn id="25" dur="2000" fill="hold"/>
                                        <p:tgtEl>
                                          <p:spTgt spid="310277"/>
                                        </p:tgtEl>
                                        <p:attrNameLst>
                                          <p:attrName>ppt_h</p:attrName>
                                        </p:attrNameLst>
                                      </p:cBhvr>
                                      <p:tavLst>
                                        <p:tav tm="0">
                                          <p:val>
                                            <p:strVal val="#ppt_h"/>
                                          </p:val>
                                        </p:tav>
                                        <p:tav tm="100000">
                                          <p:val>
                                            <p:strVal val="#ppt_h"/>
                                          </p:val>
                                        </p:tav>
                                      </p:tavLst>
                                    </p:anim>
                                    <p:animEffect transition="in" filter="fade">
                                      <p:cBhvr>
                                        <p:cTn id="26" dur="2000"/>
                                        <p:tgtEl>
                                          <p:spTgt spid="310277"/>
                                        </p:tgtEl>
                                      </p:cBhvr>
                                    </p:animEffect>
                                  </p:childTnLst>
                                </p:cTn>
                              </p:par>
                            </p:childTnLst>
                          </p:cTn>
                        </p:par>
                        <p:par>
                          <p:cTn id="27" fill="hold">
                            <p:stCondLst>
                              <p:cond delay="7000"/>
                            </p:stCondLst>
                            <p:childTnLst>
                              <p:par>
                                <p:cTn id="28" presetID="55" presetClass="entr" presetSubtype="0" fill="hold" grpId="0" nodeType="afterEffect">
                                  <p:stCondLst>
                                    <p:cond delay="1000"/>
                                  </p:stCondLst>
                                  <p:childTnLst>
                                    <p:set>
                                      <p:cBhvr>
                                        <p:cTn id="29" dur="1" fill="hold">
                                          <p:stCondLst>
                                            <p:cond delay="0"/>
                                          </p:stCondLst>
                                        </p:cTn>
                                        <p:tgtEl>
                                          <p:spTgt spid="310278"/>
                                        </p:tgtEl>
                                        <p:attrNameLst>
                                          <p:attrName>style.visibility</p:attrName>
                                        </p:attrNameLst>
                                      </p:cBhvr>
                                      <p:to>
                                        <p:strVal val="visible"/>
                                      </p:to>
                                    </p:set>
                                    <p:anim calcmode="lin" valueType="num">
                                      <p:cBhvr>
                                        <p:cTn id="30" dur="2000" fill="hold"/>
                                        <p:tgtEl>
                                          <p:spTgt spid="310278"/>
                                        </p:tgtEl>
                                        <p:attrNameLst>
                                          <p:attrName>ppt_w</p:attrName>
                                        </p:attrNameLst>
                                      </p:cBhvr>
                                      <p:tavLst>
                                        <p:tav tm="0">
                                          <p:val>
                                            <p:strVal val="#ppt_w*0.70"/>
                                          </p:val>
                                        </p:tav>
                                        <p:tav tm="100000">
                                          <p:val>
                                            <p:strVal val="#ppt_w"/>
                                          </p:val>
                                        </p:tav>
                                      </p:tavLst>
                                    </p:anim>
                                    <p:anim calcmode="lin" valueType="num">
                                      <p:cBhvr>
                                        <p:cTn id="31" dur="2000" fill="hold"/>
                                        <p:tgtEl>
                                          <p:spTgt spid="310278"/>
                                        </p:tgtEl>
                                        <p:attrNameLst>
                                          <p:attrName>ppt_h</p:attrName>
                                        </p:attrNameLst>
                                      </p:cBhvr>
                                      <p:tavLst>
                                        <p:tav tm="0">
                                          <p:val>
                                            <p:strVal val="#ppt_h"/>
                                          </p:val>
                                        </p:tav>
                                        <p:tav tm="100000">
                                          <p:val>
                                            <p:strVal val="#ppt_h"/>
                                          </p:val>
                                        </p:tav>
                                      </p:tavLst>
                                    </p:anim>
                                    <p:animEffect transition="in" filter="fade">
                                      <p:cBhvr>
                                        <p:cTn id="32" dur="2000"/>
                                        <p:tgtEl>
                                          <p:spTgt spid="310278"/>
                                        </p:tgtEl>
                                      </p:cBhvr>
                                    </p:animEffect>
                                  </p:childTnLst>
                                </p:cTn>
                              </p:par>
                            </p:childTnLst>
                          </p:cTn>
                        </p:par>
                        <p:par>
                          <p:cTn id="33" fill="hold">
                            <p:stCondLst>
                              <p:cond delay="10000"/>
                            </p:stCondLst>
                            <p:childTnLst>
                              <p:par>
                                <p:cTn id="34" presetID="55" presetClass="entr" presetSubtype="0" fill="hold" grpId="0" nodeType="afterEffect">
                                  <p:stCondLst>
                                    <p:cond delay="1000"/>
                                  </p:stCondLst>
                                  <p:childTnLst>
                                    <p:set>
                                      <p:cBhvr>
                                        <p:cTn id="35" dur="1" fill="hold">
                                          <p:stCondLst>
                                            <p:cond delay="0"/>
                                          </p:stCondLst>
                                        </p:cTn>
                                        <p:tgtEl>
                                          <p:spTgt spid="310279"/>
                                        </p:tgtEl>
                                        <p:attrNameLst>
                                          <p:attrName>style.visibility</p:attrName>
                                        </p:attrNameLst>
                                      </p:cBhvr>
                                      <p:to>
                                        <p:strVal val="visible"/>
                                      </p:to>
                                    </p:set>
                                    <p:anim calcmode="lin" valueType="num">
                                      <p:cBhvr>
                                        <p:cTn id="36" dur="2000" fill="hold"/>
                                        <p:tgtEl>
                                          <p:spTgt spid="310279"/>
                                        </p:tgtEl>
                                        <p:attrNameLst>
                                          <p:attrName>ppt_w</p:attrName>
                                        </p:attrNameLst>
                                      </p:cBhvr>
                                      <p:tavLst>
                                        <p:tav tm="0">
                                          <p:val>
                                            <p:strVal val="#ppt_w*0.70"/>
                                          </p:val>
                                        </p:tav>
                                        <p:tav tm="100000">
                                          <p:val>
                                            <p:strVal val="#ppt_w"/>
                                          </p:val>
                                        </p:tav>
                                      </p:tavLst>
                                    </p:anim>
                                    <p:anim calcmode="lin" valueType="num">
                                      <p:cBhvr>
                                        <p:cTn id="37" dur="2000" fill="hold"/>
                                        <p:tgtEl>
                                          <p:spTgt spid="310279"/>
                                        </p:tgtEl>
                                        <p:attrNameLst>
                                          <p:attrName>ppt_h</p:attrName>
                                        </p:attrNameLst>
                                      </p:cBhvr>
                                      <p:tavLst>
                                        <p:tav tm="0">
                                          <p:val>
                                            <p:strVal val="#ppt_h"/>
                                          </p:val>
                                        </p:tav>
                                        <p:tav tm="100000">
                                          <p:val>
                                            <p:strVal val="#ppt_h"/>
                                          </p:val>
                                        </p:tav>
                                      </p:tavLst>
                                    </p:anim>
                                    <p:animEffect transition="in" filter="fade">
                                      <p:cBhvr>
                                        <p:cTn id="38" dur="2000"/>
                                        <p:tgtEl>
                                          <p:spTgt spid="31027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circle(in)">
                                      <p:cBhvr>
                                        <p:cTn id="4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animBg="1"/>
      <p:bldP spid="310276" grpId="0" animBg="1"/>
      <p:bldP spid="310278" grpId="0" animBg="1"/>
      <p:bldP spid="31027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FBEAC7"/>
            </a:gs>
            <a:gs pos="17999">
              <a:srgbClr val="FEE7F2"/>
            </a:gs>
            <a:gs pos="36000">
              <a:srgbClr val="FAC77D"/>
            </a:gs>
            <a:gs pos="61000">
              <a:srgbClr val="FBA97D"/>
            </a:gs>
            <a:gs pos="82001">
              <a:srgbClr val="FBD49C"/>
            </a:gs>
            <a:gs pos="100000">
              <a:srgbClr val="FEE7F2"/>
            </a:gs>
          </a:gsLst>
          <a:lin ang="162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227013"/>
            <a:ext cx="9667875" cy="1143000"/>
          </a:xfrm>
        </p:spPr>
        <p:txBody>
          <a:bodyPr>
            <a:scene3d>
              <a:camera prst="orthographicFront"/>
              <a:lightRig rig="threePt" dir="t"/>
            </a:scene3d>
            <a:sp3d extrusionH="57150">
              <a:bevelT w="38100" h="38100"/>
            </a:sp3d>
          </a:bodyPr>
          <a:lstStyle/>
          <a:p>
            <a:pPr eaLnBrk="1" hangingPunct="1"/>
            <a:r>
              <a:rPr lang="en-US" sz="3600" b="1" dirty="0" smtClean="0">
                <a:solidFill>
                  <a:srgbClr val="C00000"/>
                </a:solidFill>
              </a:rPr>
              <a:t>  Daniel 4 ~ The Traditional Emphasis: 			            Humbling The King</a:t>
            </a:r>
            <a:endParaRPr lang="en-US" sz="4000" b="1" dirty="0" smtClean="0">
              <a:solidFill>
                <a:srgbClr val="C00000"/>
              </a:solidFill>
            </a:endParaRPr>
          </a:p>
        </p:txBody>
      </p:sp>
      <p:sp>
        <p:nvSpPr>
          <p:cNvPr id="312323" name="Rectangle 3"/>
          <p:cNvSpPr>
            <a:spLocks noGrp="1" noChangeArrowheads="1"/>
          </p:cNvSpPr>
          <p:nvPr>
            <p:ph type="body" sz="half" idx="2"/>
          </p:nvPr>
        </p:nvSpPr>
        <p:spPr>
          <a:xfrm>
            <a:off x="3810000" y="1447800"/>
            <a:ext cx="4959350" cy="5410200"/>
          </a:xfrm>
        </p:spPr>
        <p:txBody>
          <a:bodyPr>
            <a:scene3d>
              <a:camera prst="orthographicFront"/>
              <a:lightRig rig="threePt" dir="t"/>
            </a:scene3d>
            <a:sp3d extrusionH="57150">
              <a:bevelT w="38100" h="38100"/>
            </a:sp3d>
          </a:bodyPr>
          <a:lstStyle/>
          <a:p>
            <a:pPr marL="457200" indent="-457200" eaLnBrk="1" hangingPunct="1">
              <a:buFont typeface="Wingdings" pitchFamily="2" charset="2"/>
              <a:buNone/>
              <a:defRPr/>
            </a:pPr>
            <a:r>
              <a:rPr lang="en-US" sz="2800" b="1" dirty="0" smtClean="0">
                <a:solidFill>
                  <a:srgbClr val="C00000"/>
                </a:solidFill>
              </a:rPr>
              <a:t>1.  </a:t>
            </a:r>
            <a:r>
              <a:rPr lang="en-US" sz="2800" b="1" u="sng" dirty="0" smtClean="0">
                <a:solidFill>
                  <a:srgbClr val="C00000"/>
                </a:solidFill>
              </a:rPr>
              <a:t>Conflict</a:t>
            </a:r>
            <a:r>
              <a:rPr lang="en-US" sz="2800" b="1" dirty="0" smtClean="0">
                <a:solidFill>
                  <a:srgbClr val="C00000"/>
                </a:solidFill>
              </a:rPr>
              <a:t> </a:t>
            </a:r>
            <a:r>
              <a:rPr lang="en-US" sz="2800" b="1" dirty="0" smtClean="0"/>
              <a:t>is between the pagan king’s pride which is arrayed against Divine Sovereignty.</a:t>
            </a:r>
            <a:r>
              <a:rPr lang="en-US" sz="2800" dirty="0" smtClean="0"/>
              <a:t> </a:t>
            </a:r>
          </a:p>
          <a:p>
            <a:pPr marL="457200" indent="-457200" eaLnBrk="1" hangingPunct="1">
              <a:buFont typeface="Wingdings" pitchFamily="2" charset="2"/>
              <a:buNone/>
              <a:defRPr/>
            </a:pPr>
            <a:r>
              <a:rPr lang="en-US" sz="2800" b="1" dirty="0" smtClean="0"/>
              <a:t>Vs 30:</a:t>
            </a:r>
            <a:r>
              <a:rPr lang="en-US" sz="2800" dirty="0" smtClean="0"/>
              <a:t> </a:t>
            </a:r>
          </a:p>
          <a:p>
            <a:pPr marL="457200" indent="-457200" eaLnBrk="1" hangingPunct="1">
              <a:buFont typeface="Wingdings" pitchFamily="2" charset="2"/>
              <a:buNone/>
              <a:defRPr/>
            </a:pPr>
            <a:endParaRPr lang="en-US" sz="1600" dirty="0" smtClean="0"/>
          </a:p>
          <a:p>
            <a:pPr marL="457200" indent="-457200" eaLnBrk="1" hangingPunct="1">
              <a:buFont typeface="Wingdings" pitchFamily="2" charset="2"/>
              <a:buNone/>
              <a:defRPr/>
            </a:pPr>
            <a:endParaRPr lang="en-US" sz="1600" dirty="0" smtClean="0"/>
          </a:p>
          <a:p>
            <a:pPr marL="457200" indent="-457200" eaLnBrk="1" hangingPunct="1">
              <a:buFont typeface="Wingdings" pitchFamily="2" charset="2"/>
              <a:buNone/>
              <a:defRPr/>
            </a:pPr>
            <a:endParaRPr lang="en-US" sz="1600" dirty="0" smtClean="0"/>
          </a:p>
          <a:p>
            <a:pPr marL="457200" indent="-457200" eaLnBrk="1" hangingPunct="1">
              <a:buFont typeface="Wingdings" pitchFamily="2" charset="2"/>
              <a:buNone/>
              <a:defRPr/>
            </a:pPr>
            <a:endParaRPr lang="en-US" sz="1600" dirty="0" smtClean="0"/>
          </a:p>
          <a:p>
            <a:pPr marL="457200" indent="-457200" eaLnBrk="1" hangingPunct="1">
              <a:buFont typeface="Wingdings" pitchFamily="2" charset="2"/>
              <a:buNone/>
              <a:defRPr/>
            </a:pPr>
            <a:r>
              <a:rPr lang="en-US" sz="2800" b="1" dirty="0" smtClean="0">
                <a:solidFill>
                  <a:schemeClr val="tx1">
                    <a:lumMod val="75000"/>
                    <a:lumOff val="25000"/>
                  </a:schemeClr>
                </a:solidFill>
              </a:rPr>
              <a:t>2.  </a:t>
            </a:r>
            <a:r>
              <a:rPr lang="en-US" sz="2800" b="1" u="sng" dirty="0" err="1" smtClean="0">
                <a:solidFill>
                  <a:schemeClr val="tx1">
                    <a:lumMod val="75000"/>
                    <a:lumOff val="25000"/>
                  </a:schemeClr>
                </a:solidFill>
              </a:rPr>
              <a:t>Yahuah</a:t>
            </a:r>
            <a:r>
              <a:rPr lang="en-US" sz="2800" b="1" u="sng" dirty="0" smtClean="0">
                <a:solidFill>
                  <a:schemeClr val="tx1">
                    <a:lumMod val="75000"/>
                    <a:lumOff val="25000"/>
                  </a:schemeClr>
                </a:solidFill>
              </a:rPr>
              <a:t> wins</a:t>
            </a:r>
            <a:r>
              <a:rPr lang="en-US" sz="2800" dirty="0" smtClean="0">
                <a:solidFill>
                  <a:schemeClr val="tx1">
                    <a:lumMod val="75000"/>
                    <a:lumOff val="25000"/>
                  </a:schemeClr>
                </a:solidFill>
              </a:rPr>
              <a:t> </a:t>
            </a:r>
            <a:r>
              <a:rPr lang="en-US" sz="2800" b="1" dirty="0" smtClean="0"/>
              <a:t>as the king is turned out to eat grass, until at last the king gives Yah honor!</a:t>
            </a:r>
            <a:endParaRPr lang="en-US" sz="2800" b="1" dirty="0" smtClean="0">
              <a:solidFill>
                <a:schemeClr val="accent2"/>
              </a:solidFill>
              <a:effectLst>
                <a:outerShdw blurRad="38100" dist="38100" dir="2700000" algn="tl">
                  <a:srgbClr val="C0C0C0"/>
                </a:outerShdw>
              </a:effectLst>
            </a:endParaRPr>
          </a:p>
        </p:txBody>
      </p:sp>
      <p:pic>
        <p:nvPicPr>
          <p:cNvPr id="312324" name="Picture 4" descr="Dan 4 28-30"/>
          <p:cNvPicPr>
            <a:picLocks noGrp="1" noChangeAspect="1" noChangeArrowheads="1"/>
          </p:cNvPicPr>
          <p:nvPr>
            <p:ph sz="half" idx="1"/>
          </p:nvPr>
        </p:nvPicPr>
        <p:blipFill>
          <a:blip r:embed="rId4" cstate="email">
            <a:extLst>
              <a:ext uri="{28A0092B-C50C-407E-A947-70E740481C1C}">
                <a14:useLocalDpi xmlns:a14="http://schemas.microsoft.com/office/drawing/2010/main"/>
              </a:ext>
            </a:extLst>
          </a:blip>
          <a:srcRect/>
          <a:stretch>
            <a:fillRect/>
          </a:stretch>
        </p:blipFill>
        <p:spPr>
          <a:xfrm>
            <a:off x="512763" y="1143000"/>
            <a:ext cx="3068637" cy="45196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12325" name="WordArt 5"/>
          <p:cNvSpPr>
            <a:spLocks noChangeArrowheads="1" noChangeShapeType="1" noTextEdit="1"/>
          </p:cNvSpPr>
          <p:nvPr/>
        </p:nvSpPr>
        <p:spPr bwMode="auto">
          <a:xfrm>
            <a:off x="4038600" y="3810000"/>
            <a:ext cx="4724400" cy="9906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200" kern="10" spc="300" dirty="0">
                <a:ln w="3175">
                  <a:solidFill>
                    <a:srgbClr val="FFFF00"/>
                  </a:solidFill>
                  <a:round/>
                  <a:headEnd/>
                  <a:tailEnd/>
                </a:ln>
                <a:solidFill>
                  <a:srgbClr val="FF0000"/>
                </a:solidFill>
                <a:latin typeface="Cooper Black" pitchFamily="18" charset="0"/>
              </a:rPr>
              <a:t>"Is not this Great Babylon</a:t>
            </a:r>
          </a:p>
          <a:p>
            <a:pPr algn="ctr"/>
            <a:r>
              <a:rPr lang="en-US" sz="3200" kern="10" spc="300" dirty="0">
                <a:ln w="3175">
                  <a:solidFill>
                    <a:srgbClr val="FFFF00"/>
                  </a:solidFill>
                  <a:round/>
                  <a:headEnd/>
                  <a:tailEnd/>
                </a:ln>
                <a:solidFill>
                  <a:srgbClr val="FF0000"/>
                </a:solidFill>
                <a:latin typeface="Cooper Black" pitchFamily="18" charset="0"/>
              </a:rPr>
              <a:t>that I have built?"</a:t>
            </a:r>
          </a:p>
        </p:txBody>
      </p:sp>
      <p:sp>
        <p:nvSpPr>
          <p:cNvPr id="312326" name="WordArt 6"/>
          <p:cNvSpPr>
            <a:spLocks noChangeArrowheads="1" noChangeShapeType="1" noTextEdit="1"/>
          </p:cNvSpPr>
          <p:nvPr/>
        </p:nvSpPr>
        <p:spPr bwMode="auto">
          <a:xfrm>
            <a:off x="304800" y="5162550"/>
            <a:ext cx="3429000" cy="14636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200" kern="10" dirty="0">
                <a:ln w="3175">
                  <a:solidFill>
                    <a:schemeClr val="tx1"/>
                  </a:solidFill>
                  <a:round/>
                  <a:headEnd/>
                  <a:tailEnd/>
                </a:ln>
                <a:solidFill>
                  <a:srgbClr val="0000FF"/>
                </a:solidFill>
                <a:latin typeface="Comic Sans MS"/>
              </a:rPr>
              <a:t>                    Vs 37:</a:t>
            </a:r>
          </a:p>
          <a:p>
            <a:pPr algn="ctr"/>
            <a:r>
              <a:rPr lang="en-US" sz="3200" kern="10" dirty="0">
                <a:ln w="3175">
                  <a:solidFill>
                    <a:schemeClr val="tx1"/>
                  </a:solidFill>
                  <a:round/>
                  <a:headEnd/>
                  <a:tailEnd/>
                </a:ln>
                <a:solidFill>
                  <a:srgbClr val="0000FF"/>
                </a:solidFill>
                <a:latin typeface="Comic Sans MS"/>
              </a:rPr>
              <a:t>"... the King of heaven ...</a:t>
            </a:r>
          </a:p>
          <a:p>
            <a:pPr algn="ctr"/>
            <a:r>
              <a:rPr lang="en-US" sz="3200" kern="10" dirty="0">
                <a:ln w="3175">
                  <a:solidFill>
                    <a:schemeClr val="tx1"/>
                  </a:solidFill>
                  <a:round/>
                  <a:headEnd/>
                  <a:tailEnd/>
                </a:ln>
                <a:solidFill>
                  <a:srgbClr val="0000FF"/>
                </a:solidFill>
                <a:latin typeface="Comic Sans MS"/>
              </a:rPr>
              <a:t>He is able to abase."</a:t>
            </a:r>
          </a:p>
        </p:txBody>
      </p:sp>
      <p:sp>
        <p:nvSpPr>
          <p:cNvPr id="2" name="Slide Number Placeholder 1"/>
          <p:cNvSpPr>
            <a:spLocks noGrp="1"/>
          </p:cNvSpPr>
          <p:nvPr>
            <p:ph type="sldNum" sz="quarter" idx="11"/>
          </p:nvPr>
        </p:nvSpPr>
        <p:spPr/>
        <p:txBody>
          <a:bodyPr/>
          <a:lstStyle/>
          <a:p>
            <a:pPr>
              <a:defRPr/>
            </a:pPr>
            <a:fld id="{05D42AC2-4538-4756-BAA1-982934530DC3}" type="slidenum">
              <a:rPr lang="en-US" smtClean="0"/>
              <a:pPr>
                <a:defRPr/>
              </a:pPr>
              <a:t>13</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323">
                                            <p:txEl>
                                              <p:pRg st="0" end="0"/>
                                            </p:txEl>
                                          </p:spTgt>
                                        </p:tgtEl>
                                        <p:attrNameLst>
                                          <p:attrName>style.visibility</p:attrName>
                                        </p:attrNameLst>
                                      </p:cBhvr>
                                      <p:to>
                                        <p:strVal val="visible"/>
                                      </p:to>
                                    </p:set>
                                    <p:animEffect transition="in" filter="fade">
                                      <p:cBhvr>
                                        <p:cTn id="7" dur="2000"/>
                                        <p:tgtEl>
                                          <p:spTgt spid="312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12323">
                                            <p:txEl>
                                              <p:pRg st="1" end="1"/>
                                            </p:txEl>
                                          </p:spTgt>
                                        </p:tgtEl>
                                        <p:attrNameLst>
                                          <p:attrName>style.visibility</p:attrName>
                                        </p:attrNameLst>
                                      </p:cBhvr>
                                      <p:to>
                                        <p:strVal val="visible"/>
                                      </p:to>
                                    </p:set>
                                    <p:anim calcmode="lin" valueType="num">
                                      <p:cBhvr>
                                        <p:cTn id="12" dur="1000" fill="hold"/>
                                        <p:tgtEl>
                                          <p:spTgt spid="31232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1232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12323">
                                            <p:txEl>
                                              <p:pRg st="1" end="1"/>
                                            </p:txEl>
                                          </p:spTgt>
                                        </p:tgtEl>
                                      </p:cBhvr>
                                    </p:animEffect>
                                  </p:childTnLst>
                                </p:cTn>
                              </p:par>
                              <p:par>
                                <p:cTn id="15" presetID="23" presetClass="entr" presetSubtype="16" fill="hold" grpId="0" nodeType="withEffect">
                                  <p:stCondLst>
                                    <p:cond delay="0"/>
                                  </p:stCondLst>
                                  <p:childTnLst>
                                    <p:set>
                                      <p:cBhvr>
                                        <p:cTn id="16" dur="1" fill="hold">
                                          <p:stCondLst>
                                            <p:cond delay="0"/>
                                          </p:stCondLst>
                                        </p:cTn>
                                        <p:tgtEl>
                                          <p:spTgt spid="312325"/>
                                        </p:tgtEl>
                                        <p:attrNameLst>
                                          <p:attrName>style.visibility</p:attrName>
                                        </p:attrNameLst>
                                      </p:cBhvr>
                                      <p:to>
                                        <p:strVal val="visible"/>
                                      </p:to>
                                    </p:set>
                                    <p:anim calcmode="lin" valueType="num">
                                      <p:cBhvr>
                                        <p:cTn id="17" dur="2000" fill="hold"/>
                                        <p:tgtEl>
                                          <p:spTgt spid="312325"/>
                                        </p:tgtEl>
                                        <p:attrNameLst>
                                          <p:attrName>ppt_w</p:attrName>
                                        </p:attrNameLst>
                                      </p:cBhvr>
                                      <p:tavLst>
                                        <p:tav tm="0">
                                          <p:val>
                                            <p:fltVal val="0"/>
                                          </p:val>
                                        </p:tav>
                                        <p:tav tm="100000">
                                          <p:val>
                                            <p:strVal val="#ppt_w"/>
                                          </p:val>
                                        </p:tav>
                                      </p:tavLst>
                                    </p:anim>
                                    <p:anim calcmode="lin" valueType="num">
                                      <p:cBhvr>
                                        <p:cTn id="18" dur="2000" fill="hold"/>
                                        <p:tgtEl>
                                          <p:spTgt spid="31232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2323">
                                            <p:txEl>
                                              <p:pRg st="6" end="6"/>
                                            </p:txEl>
                                          </p:spTgt>
                                        </p:tgtEl>
                                        <p:attrNameLst>
                                          <p:attrName>style.visibility</p:attrName>
                                        </p:attrNameLst>
                                      </p:cBhvr>
                                      <p:to>
                                        <p:strVal val="visible"/>
                                      </p:to>
                                    </p:set>
                                    <p:animEffect transition="in" filter="fade">
                                      <p:cBhvr>
                                        <p:cTn id="23" dur="2000"/>
                                        <p:tgtEl>
                                          <p:spTgt spid="312323">
                                            <p:txEl>
                                              <p:pRg st="6" end="6"/>
                                            </p:txEl>
                                          </p:spTgt>
                                        </p:tgtEl>
                                      </p:cBhvr>
                                    </p:animEffect>
                                  </p:childTnLst>
                                </p:cTn>
                              </p:par>
                            </p:childTnLst>
                          </p:cTn>
                        </p:par>
                        <p:par>
                          <p:cTn id="24" fill="hold">
                            <p:stCondLst>
                              <p:cond delay="2000"/>
                            </p:stCondLst>
                            <p:childTnLst>
                              <p:par>
                                <p:cTn id="25" presetID="23" presetClass="entr" presetSubtype="16" fill="hold" grpId="0" nodeType="afterEffect">
                                  <p:stCondLst>
                                    <p:cond delay="8000"/>
                                  </p:stCondLst>
                                  <p:childTnLst>
                                    <p:set>
                                      <p:cBhvr>
                                        <p:cTn id="26" dur="1" fill="hold">
                                          <p:stCondLst>
                                            <p:cond delay="0"/>
                                          </p:stCondLst>
                                        </p:cTn>
                                        <p:tgtEl>
                                          <p:spTgt spid="312326"/>
                                        </p:tgtEl>
                                        <p:attrNameLst>
                                          <p:attrName>style.visibility</p:attrName>
                                        </p:attrNameLst>
                                      </p:cBhvr>
                                      <p:to>
                                        <p:strVal val="visible"/>
                                      </p:to>
                                    </p:set>
                                    <p:anim calcmode="lin" valueType="num">
                                      <p:cBhvr>
                                        <p:cTn id="27" dur="2000" fill="hold"/>
                                        <p:tgtEl>
                                          <p:spTgt spid="312326"/>
                                        </p:tgtEl>
                                        <p:attrNameLst>
                                          <p:attrName>ppt_w</p:attrName>
                                        </p:attrNameLst>
                                      </p:cBhvr>
                                      <p:tavLst>
                                        <p:tav tm="0">
                                          <p:val>
                                            <p:fltVal val="0"/>
                                          </p:val>
                                        </p:tav>
                                        <p:tav tm="100000">
                                          <p:val>
                                            <p:strVal val="#ppt_w"/>
                                          </p:val>
                                        </p:tav>
                                      </p:tavLst>
                                    </p:anim>
                                    <p:anim calcmode="lin" valueType="num">
                                      <p:cBhvr>
                                        <p:cTn id="28" dur="2000" fill="hold"/>
                                        <p:tgtEl>
                                          <p:spTgt spid="3123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animBg="1"/>
      <p:bldP spid="31232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30755" name="Rectangle 3"/>
          <p:cNvSpPr>
            <a:spLocks noGrp="1" noChangeArrowheads="1"/>
          </p:cNvSpPr>
          <p:nvPr>
            <p:ph type="title"/>
          </p:nvPr>
        </p:nvSpPr>
        <p:spPr>
          <a:xfrm>
            <a:off x="-76200" y="0"/>
            <a:ext cx="9372600" cy="1752600"/>
          </a:xfrm>
          <a:effectLst>
            <a:outerShdw dist="28398" dir="3806097" algn="ctr" rotWithShape="0">
              <a:schemeClr val="hlink"/>
            </a:outerShdw>
          </a:effectLst>
        </p:spPr>
        <p:txBody>
          <a:bodyPr>
            <a:scene3d>
              <a:camera prst="orthographicFront"/>
              <a:lightRig rig="threePt" dir="t"/>
            </a:scene3d>
            <a:sp3d extrusionH="57150">
              <a:bevelT w="38100" h="38100"/>
            </a:sp3d>
          </a:bodyPr>
          <a:lstStyle/>
          <a:p>
            <a:pPr algn="ctr" eaLnBrk="1" hangingPunct="1">
              <a:defRPr/>
            </a:pPr>
            <a:r>
              <a:rPr lang="en-US" sz="3600" b="1" dirty="0" smtClean="0">
                <a:solidFill>
                  <a:srgbClr val="EBFFEB"/>
                </a:solidFill>
              </a:rPr>
              <a:t>Concepts in Daniel 4 Provide </a:t>
            </a:r>
            <a:br>
              <a:rPr lang="en-US" sz="3600" b="1" dirty="0" smtClean="0">
                <a:solidFill>
                  <a:srgbClr val="EBFFEB"/>
                </a:solidFill>
              </a:rPr>
            </a:br>
            <a:r>
              <a:rPr lang="en-US" sz="3600" b="1" dirty="0" smtClean="0">
                <a:solidFill>
                  <a:srgbClr val="EBFFEB"/>
                </a:solidFill>
              </a:rPr>
              <a:t>Connecting Principles For </a:t>
            </a:r>
            <a:r>
              <a:rPr lang="en-US" sz="3600" b="1" u="sng" dirty="0" smtClean="0">
                <a:solidFill>
                  <a:srgbClr val="EBFFEB"/>
                </a:solidFill>
              </a:rPr>
              <a:t>All</a:t>
            </a:r>
            <a:r>
              <a:rPr lang="en-US" sz="3600" b="1" dirty="0" smtClean="0">
                <a:solidFill>
                  <a:srgbClr val="EBFFEB"/>
                </a:solidFill>
              </a:rPr>
              <a:t> </a:t>
            </a:r>
            <a:br>
              <a:rPr lang="en-US" sz="3600" b="1" dirty="0" smtClean="0">
                <a:solidFill>
                  <a:srgbClr val="EBFFEB"/>
                </a:solidFill>
              </a:rPr>
            </a:br>
            <a:r>
              <a:rPr lang="en-US" sz="3600" b="1" dirty="0" smtClean="0">
                <a:solidFill>
                  <a:srgbClr val="EBFFEB"/>
                </a:solidFill>
              </a:rPr>
              <a:t>Timelines in </a:t>
            </a:r>
            <a:r>
              <a:rPr lang="en-US" sz="3600" b="1" dirty="0" smtClean="0">
                <a:solidFill>
                  <a:srgbClr val="FF0000"/>
                </a:solidFill>
              </a:rPr>
              <a:t>Daniel</a:t>
            </a:r>
            <a:r>
              <a:rPr lang="en-US" sz="3600" b="1" dirty="0" smtClean="0">
                <a:solidFill>
                  <a:srgbClr val="EBFFEB"/>
                </a:solidFill>
              </a:rPr>
              <a:t> </a:t>
            </a:r>
            <a:r>
              <a:rPr lang="en-US" sz="3600" b="1" u="sng" dirty="0" smtClean="0">
                <a:solidFill>
                  <a:srgbClr val="EBFFEB"/>
                </a:solidFill>
              </a:rPr>
              <a:t>and</a:t>
            </a:r>
            <a:r>
              <a:rPr lang="en-US" sz="3600" b="1" dirty="0" smtClean="0">
                <a:solidFill>
                  <a:srgbClr val="EBFFEB"/>
                </a:solidFill>
              </a:rPr>
              <a:t> </a:t>
            </a:r>
            <a:r>
              <a:rPr lang="en-US" sz="3600" b="1" dirty="0" smtClean="0">
                <a:solidFill>
                  <a:srgbClr val="3366FF"/>
                </a:solidFill>
              </a:rPr>
              <a:t>Revelation</a:t>
            </a:r>
          </a:p>
        </p:txBody>
      </p:sp>
      <p:sp>
        <p:nvSpPr>
          <p:cNvPr id="330756" name="WordArt 4"/>
          <p:cNvSpPr>
            <a:spLocks noChangeArrowheads="1" noChangeShapeType="1" noTextEdit="1"/>
          </p:cNvSpPr>
          <p:nvPr/>
        </p:nvSpPr>
        <p:spPr bwMode="auto">
          <a:xfrm rot="-393869">
            <a:off x="377825" y="1981200"/>
            <a:ext cx="8001000" cy="3581400"/>
          </a:xfrm>
          <a:prstGeom prst="rect">
            <a:avLst/>
          </a:prstGeom>
        </p:spPr>
        <p:txBody>
          <a:bodyPr wrap="none" fromWordArt="1">
            <a:prstTxWarp prst="textCascadeUp">
              <a:avLst>
                <a:gd name="adj" fmla="val 65588"/>
              </a:avLst>
            </a:prstTxWarp>
            <a:scene3d>
              <a:camera prst="orthographicFront"/>
              <a:lightRig rig="threePt" dir="t"/>
            </a:scene3d>
            <a:sp3d extrusionH="57150">
              <a:bevelT w="38100" h="38100"/>
            </a:sp3d>
          </a:bodyPr>
          <a:lstStyle/>
          <a:p>
            <a:pPr algn="ctr"/>
            <a:r>
              <a:rPr lang="en-US" sz="7200" kern="10" spc="1441">
                <a:ln w="12700">
                  <a:solidFill>
                    <a:srgbClr val="000000"/>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18900000" scaled="1"/>
                </a:gradFill>
                <a:effectLst>
                  <a:outerShdw dist="71842" dir="2700000" algn="ctr" rotWithShape="0">
                    <a:srgbClr val="00D9D4">
                      <a:alpha val="50000"/>
                    </a:srgbClr>
                  </a:outerShdw>
                </a:effectLst>
                <a:latin typeface="Cooper Black"/>
              </a:rPr>
              <a:t>Where are we</a:t>
            </a:r>
          </a:p>
          <a:p>
            <a:pPr algn="ctr"/>
            <a:r>
              <a:rPr lang="en-US" sz="7200" kern="10" spc="1441">
                <a:ln w="12700">
                  <a:solidFill>
                    <a:srgbClr val="000000"/>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18900000" scaled="1"/>
                </a:gradFill>
                <a:effectLst>
                  <a:outerShdw dist="71842" dir="2700000" algn="ctr" rotWithShape="0">
                    <a:srgbClr val="00D9D4">
                      <a:alpha val="50000"/>
                    </a:srgbClr>
                  </a:outerShdw>
                </a:effectLst>
                <a:latin typeface="Cooper Black"/>
              </a:rPr>
              <a:t>in the prophetic</a:t>
            </a:r>
          </a:p>
          <a:p>
            <a:pPr algn="ctr"/>
            <a:r>
              <a:rPr lang="en-US" sz="7200" kern="10" spc="1441">
                <a:ln w="12700">
                  <a:solidFill>
                    <a:srgbClr val="000000"/>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18900000" scaled="1"/>
                </a:gradFill>
                <a:effectLst>
                  <a:outerShdw dist="71842" dir="2700000" algn="ctr" rotWithShape="0">
                    <a:srgbClr val="00D9D4">
                      <a:alpha val="50000"/>
                    </a:srgbClr>
                  </a:outerShdw>
                </a:effectLst>
                <a:latin typeface="Cooper Black"/>
              </a:rPr>
              <a:t>"Stream of Time?"</a:t>
            </a:r>
          </a:p>
        </p:txBody>
      </p:sp>
      <p:sp>
        <p:nvSpPr>
          <p:cNvPr id="330757" name="WordArt 5"/>
          <p:cNvSpPr>
            <a:spLocks noChangeArrowheads="1" noChangeShapeType="1" noTextEdit="1"/>
          </p:cNvSpPr>
          <p:nvPr/>
        </p:nvSpPr>
        <p:spPr bwMode="auto">
          <a:xfrm>
            <a:off x="7543800" y="4114800"/>
            <a:ext cx="1219200" cy="2362200"/>
          </a:xfrm>
          <a:prstGeom prst="rect">
            <a:avLst/>
          </a:prstGeom>
        </p:spPr>
        <p:txBody>
          <a:bodyPr wrap="none" fromWordArt="1">
            <a:prstTxWarp prst="textPlain">
              <a:avLst>
                <a:gd name="adj" fmla="val 50000"/>
              </a:avLst>
            </a:prstTxWarp>
            <a:scene3d>
              <a:camera prst="legacyObliqueBottomLeft"/>
              <a:lightRig rig="legacyFlat3" dir="t"/>
            </a:scene3d>
            <a:sp3d extrusionH="430200" prstMaterial="legacyMatte">
              <a:extrusionClr>
                <a:srgbClr val="FFFF00"/>
              </a:extrusionClr>
            </a:sp3d>
          </a:bodyPr>
          <a:lstStyle/>
          <a:p>
            <a:pPr algn="ctr"/>
            <a:r>
              <a:rPr lang="en-US" sz="8000" kern="10" dirty="0">
                <a:ln w="9525">
                  <a:round/>
                  <a:headEnd/>
                  <a:tailEnd/>
                </a:ln>
                <a:gradFill rotWithShape="1">
                  <a:gsLst>
                    <a:gs pos="0">
                      <a:srgbClr val="FFFF00"/>
                    </a:gs>
                    <a:gs pos="100000">
                      <a:srgbClr val="FF9933"/>
                    </a:gs>
                  </a:gsLst>
                  <a:path path="rect">
                    <a:fillToRect l="50000" t="50000" r="50000" b="50000"/>
                  </a:path>
                </a:gradFill>
                <a:latin typeface="Forte"/>
              </a:rPr>
              <a:t>?</a:t>
            </a:r>
          </a:p>
        </p:txBody>
      </p:sp>
      <p:sp>
        <p:nvSpPr>
          <p:cNvPr id="330758" name="WordArt 6"/>
          <p:cNvSpPr>
            <a:spLocks noChangeArrowheads="1" noChangeShapeType="1" noTextEdit="1"/>
          </p:cNvSpPr>
          <p:nvPr/>
        </p:nvSpPr>
        <p:spPr bwMode="auto">
          <a:xfrm rot="-393869">
            <a:off x="842963" y="2665413"/>
            <a:ext cx="7313612" cy="1766887"/>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7200" kern="10" spc="1441">
                <a:ln w="28575">
                  <a:solidFill>
                    <a:srgbClr val="000000"/>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18900000" scaled="1"/>
                </a:gradFill>
                <a:effectLst>
                  <a:outerShdw dist="71842" dir="2700000" algn="ctr" rotWithShape="0">
                    <a:srgbClr val="00D9D4">
                      <a:alpha val="50000"/>
                    </a:srgbClr>
                  </a:outerShdw>
                </a:effectLst>
                <a:latin typeface="Cooper Black"/>
              </a:rPr>
              <a:t>Timelines!</a:t>
            </a:r>
          </a:p>
        </p:txBody>
      </p:sp>
      <p:sp>
        <p:nvSpPr>
          <p:cNvPr id="7" name="Slide Number Placeholder 1"/>
          <p:cNvSpPr txBox="1">
            <a:spLocks/>
          </p:cNvSpPr>
          <p:nvPr/>
        </p:nvSpPr>
        <p:spPr bwMode="auto">
          <a:xfrm>
            <a:off x="6858000" y="6400800"/>
            <a:ext cx="2209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E6DA28E-5D7E-4613-9A02-42E696BB463E}" type="slidenum">
              <a:rPr lang="en-US" smtClean="0">
                <a:solidFill>
                  <a:schemeClr val="bg1"/>
                </a:solidFill>
              </a:rPr>
              <a:pPr>
                <a:defRPr/>
              </a:pPr>
              <a:t>14</a:t>
            </a:fld>
            <a:endParaRPr lang="en-US" dirty="0">
              <a:solidFill>
                <a:schemeClr val="bg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30758"/>
                                        </p:tgtEl>
                                        <p:attrNameLst>
                                          <p:attrName>style.visibility</p:attrName>
                                        </p:attrNameLst>
                                      </p:cBhvr>
                                      <p:to>
                                        <p:strVal val="visible"/>
                                      </p:to>
                                    </p:set>
                                    <p:animEffect transition="in" filter="wedge">
                                      <p:cBhvr>
                                        <p:cTn id="7" dur="1000"/>
                                        <p:tgtEl>
                                          <p:spTgt spid="330758"/>
                                        </p:tgtEl>
                                      </p:cBhvr>
                                    </p:animEffect>
                                  </p:childTnLst>
                                </p:cTn>
                              </p:par>
                            </p:childTnLst>
                          </p:cTn>
                        </p:par>
                        <p:par>
                          <p:cTn id="8" fill="hold">
                            <p:stCondLst>
                              <p:cond delay="1000"/>
                            </p:stCondLst>
                            <p:childTnLst>
                              <p:par>
                                <p:cTn id="9" presetID="10" presetClass="exit" presetSubtype="0" fill="hold" grpId="1" nodeType="afterEffect">
                                  <p:stCondLst>
                                    <p:cond delay="5000"/>
                                  </p:stCondLst>
                                  <p:childTnLst>
                                    <p:animEffect transition="out" filter="fade">
                                      <p:cBhvr>
                                        <p:cTn id="10" dur="2000"/>
                                        <p:tgtEl>
                                          <p:spTgt spid="330758"/>
                                        </p:tgtEl>
                                      </p:cBhvr>
                                    </p:animEffect>
                                    <p:set>
                                      <p:cBhvr>
                                        <p:cTn id="11" dur="1" fill="hold">
                                          <p:stCondLst>
                                            <p:cond delay="1999"/>
                                          </p:stCondLst>
                                        </p:cTn>
                                        <p:tgtEl>
                                          <p:spTgt spid="33075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30756"/>
                                        </p:tgtEl>
                                        <p:attrNameLst>
                                          <p:attrName>style.visibility</p:attrName>
                                        </p:attrNameLst>
                                      </p:cBhvr>
                                      <p:to>
                                        <p:strVal val="visible"/>
                                      </p:to>
                                    </p:set>
                                    <p:animEffect transition="in" filter="wipe(up)">
                                      <p:cBhvr>
                                        <p:cTn id="16" dur="2000"/>
                                        <p:tgtEl>
                                          <p:spTgt spid="33075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330757"/>
                                        </p:tgtEl>
                                        <p:attrNameLst>
                                          <p:attrName>style.visibility</p:attrName>
                                        </p:attrNameLst>
                                      </p:cBhvr>
                                      <p:to>
                                        <p:strVal val="visible"/>
                                      </p:to>
                                    </p:set>
                                    <p:anim calcmode="lin" valueType="num">
                                      <p:cBhvr>
                                        <p:cTn id="21" dur="1000" fill="hold"/>
                                        <p:tgtEl>
                                          <p:spTgt spid="330757"/>
                                        </p:tgtEl>
                                        <p:attrNameLst>
                                          <p:attrName>ppt_w</p:attrName>
                                        </p:attrNameLst>
                                      </p:cBhvr>
                                      <p:tavLst>
                                        <p:tav tm="0">
                                          <p:val>
                                            <p:fltVal val="0"/>
                                          </p:val>
                                        </p:tav>
                                        <p:tav tm="100000">
                                          <p:val>
                                            <p:strVal val="#ppt_w"/>
                                          </p:val>
                                        </p:tav>
                                      </p:tavLst>
                                    </p:anim>
                                    <p:anim calcmode="lin" valueType="num">
                                      <p:cBhvr>
                                        <p:cTn id="22" dur="1000" fill="hold"/>
                                        <p:tgtEl>
                                          <p:spTgt spid="330757"/>
                                        </p:tgtEl>
                                        <p:attrNameLst>
                                          <p:attrName>ppt_h</p:attrName>
                                        </p:attrNameLst>
                                      </p:cBhvr>
                                      <p:tavLst>
                                        <p:tav tm="0">
                                          <p:val>
                                            <p:fltVal val="0"/>
                                          </p:val>
                                        </p:tav>
                                        <p:tav tm="100000">
                                          <p:val>
                                            <p:strVal val="#ppt_h"/>
                                          </p:val>
                                        </p:tav>
                                      </p:tavLst>
                                    </p:anim>
                                  </p:childTnLst>
                                </p:cTn>
                              </p:par>
                            </p:childTnLst>
                          </p:cTn>
                        </p:par>
                        <p:par>
                          <p:cTn id="23" fill="hold">
                            <p:stCondLst>
                              <p:cond delay="1000"/>
                            </p:stCondLst>
                            <p:childTnLst>
                              <p:par>
                                <p:cTn id="24" presetID="10" presetClass="exit" presetSubtype="0" fill="hold" grpId="1" nodeType="afterEffect">
                                  <p:stCondLst>
                                    <p:cond delay="5000"/>
                                  </p:stCondLst>
                                  <p:childTnLst>
                                    <p:animEffect transition="out" filter="fade">
                                      <p:cBhvr>
                                        <p:cTn id="25" dur="2000"/>
                                        <p:tgtEl>
                                          <p:spTgt spid="330757"/>
                                        </p:tgtEl>
                                      </p:cBhvr>
                                    </p:animEffect>
                                    <p:set>
                                      <p:cBhvr>
                                        <p:cTn id="26" dur="1" fill="hold">
                                          <p:stCondLst>
                                            <p:cond delay="1999"/>
                                          </p:stCondLst>
                                        </p:cTn>
                                        <p:tgtEl>
                                          <p:spTgt spid="3307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6" grpId="0" animBg="1"/>
      <p:bldP spid="330757" grpId="0" animBg="1"/>
      <p:bldP spid="330757" grpId="1" animBg="1"/>
      <p:bldP spid="330758" grpId="0" animBg="1"/>
      <p:bldP spid="330758"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0"/>
            <a:ext cx="9144000" cy="6858000"/>
          </a:xfrm>
          <a:prstGeom prst="rect">
            <a:avLst/>
          </a:prstGeom>
          <a:gradFill rotWithShape="1">
            <a:gsLst>
              <a:gs pos="0">
                <a:srgbClr val="FCF2DA">
                  <a:alpha val="50000"/>
                </a:srgbClr>
              </a:gs>
              <a:gs pos="100000">
                <a:srgbClr val="FCF2DA">
                  <a:alpha val="50000"/>
                </a:srgbClr>
              </a:gs>
            </a:gsLst>
            <a:lin ang="5400000" scaled="1"/>
          </a:gradFill>
          <a:ln w="9525">
            <a:noFill/>
            <a:miter lim="800000"/>
            <a:headEnd/>
            <a:tailEnd/>
          </a:ln>
        </p:spPr>
        <p:txBody>
          <a:bodyPr/>
          <a:lstStyle/>
          <a:p>
            <a:pPr marL="457200" indent="-457200" eaLnBrk="1" hangingPunct="1">
              <a:lnSpc>
                <a:spcPct val="90000"/>
              </a:lnSpc>
              <a:spcBef>
                <a:spcPct val="20000"/>
              </a:spcBef>
              <a:buClr>
                <a:schemeClr val="bg2"/>
              </a:buClr>
              <a:buSzPct val="75000"/>
              <a:buFont typeface="Wingdings" pitchFamily="2" charset="2"/>
              <a:buNone/>
            </a:pPr>
            <a:endParaRPr lang="en-US" sz="1400"/>
          </a:p>
        </p:txBody>
      </p:sp>
      <p:sp>
        <p:nvSpPr>
          <p:cNvPr id="332804" name="Rectangle 4"/>
          <p:cNvSpPr>
            <a:spLocks noGrp="1" noChangeArrowheads="1"/>
          </p:cNvSpPr>
          <p:nvPr>
            <p:ph type="body" sz="half" idx="2"/>
          </p:nvPr>
        </p:nvSpPr>
        <p:spPr>
          <a:xfrm>
            <a:off x="4718050" y="1295400"/>
            <a:ext cx="4425950" cy="5334000"/>
          </a:xfrm>
        </p:spPr>
        <p:txBody>
          <a:bodyPr>
            <a:scene3d>
              <a:camera prst="orthographicFront"/>
              <a:lightRig rig="threePt" dir="t"/>
            </a:scene3d>
            <a:sp3d extrusionH="57150">
              <a:bevelT w="38100" h="38100"/>
            </a:sp3d>
          </a:bodyPr>
          <a:lstStyle/>
          <a:p>
            <a:pPr marL="533400" indent="-533400" eaLnBrk="1" hangingPunct="1">
              <a:buFont typeface="Wingdings" pitchFamily="2" charset="2"/>
              <a:buNone/>
            </a:pPr>
            <a:r>
              <a:rPr lang="en-US" sz="2800" b="1" u="sng" dirty="0" smtClean="0">
                <a:ln>
                  <a:solidFill>
                    <a:srgbClr val="002060"/>
                  </a:solidFill>
                </a:ln>
                <a:solidFill>
                  <a:srgbClr val="0000FE"/>
                </a:solidFill>
              </a:rPr>
              <a:t>Timelines in Revelation</a:t>
            </a:r>
          </a:p>
          <a:p>
            <a:pPr marL="533400" indent="-533400" eaLnBrk="1" hangingPunct="1">
              <a:buFont typeface="Wingdings" pitchFamily="2" charset="2"/>
              <a:buNone/>
            </a:pPr>
            <a:endParaRPr lang="en-US" sz="900" b="1" u="sng" dirty="0" smtClean="0">
              <a:ln>
                <a:solidFill>
                  <a:srgbClr val="002060"/>
                </a:solidFill>
              </a:ln>
              <a:solidFill>
                <a:schemeClr val="accent2"/>
              </a:solidFill>
            </a:endParaRPr>
          </a:p>
          <a:p>
            <a:pPr marL="533400" indent="-533400" eaLnBrk="1" hangingPunct="1">
              <a:buFont typeface="Wingdings" pitchFamily="2" charset="2"/>
              <a:buNone/>
            </a:pPr>
            <a:r>
              <a:rPr lang="en-US" sz="2400" b="1" dirty="0" smtClean="0">
                <a:ln>
                  <a:solidFill>
                    <a:srgbClr val="002060"/>
                  </a:solidFill>
                </a:ln>
                <a:solidFill>
                  <a:srgbClr val="3333FF"/>
                </a:solidFill>
              </a:rPr>
              <a:t>1.  Rev 2:  </a:t>
            </a:r>
            <a:r>
              <a:rPr lang="en-US" sz="2400" b="1" dirty="0" smtClean="0">
                <a:ln>
                  <a:solidFill>
                    <a:srgbClr val="002060"/>
                  </a:solidFill>
                </a:ln>
              </a:rPr>
              <a:t>10 days</a:t>
            </a:r>
            <a:endParaRPr lang="en-US" sz="2400" b="1" dirty="0" smtClean="0">
              <a:ln>
                <a:solidFill>
                  <a:srgbClr val="002060"/>
                </a:solidFill>
              </a:ln>
              <a:solidFill>
                <a:srgbClr val="3333FF"/>
              </a:solidFill>
            </a:endParaRPr>
          </a:p>
          <a:p>
            <a:pPr marL="533400" indent="-533400" eaLnBrk="1" hangingPunct="1">
              <a:buFont typeface="Wingdings" pitchFamily="2" charset="2"/>
              <a:buNone/>
            </a:pPr>
            <a:r>
              <a:rPr lang="en-US" sz="2400" b="1" dirty="0" smtClean="0">
                <a:ln>
                  <a:solidFill>
                    <a:srgbClr val="002060"/>
                  </a:solidFill>
                </a:ln>
                <a:solidFill>
                  <a:srgbClr val="0000FE"/>
                </a:solidFill>
              </a:rPr>
              <a:t>2.  Rev 8:</a:t>
            </a:r>
            <a:r>
              <a:rPr lang="en-US" sz="2400" b="1" dirty="0" smtClean="0">
                <a:ln>
                  <a:solidFill>
                    <a:srgbClr val="002060"/>
                  </a:solidFill>
                </a:ln>
              </a:rPr>
              <a:t>  </a:t>
            </a:r>
            <a:r>
              <a:rPr lang="en-US" sz="2400" b="1" u="sng" dirty="0" smtClean="0">
                <a:ln>
                  <a:solidFill>
                    <a:srgbClr val="002060"/>
                  </a:solidFill>
                </a:ln>
              </a:rPr>
              <a:t>about</a:t>
            </a:r>
            <a:r>
              <a:rPr lang="en-US" sz="2400" b="1" dirty="0" smtClean="0">
                <a:ln>
                  <a:solidFill>
                    <a:srgbClr val="002060"/>
                  </a:solidFill>
                </a:ln>
              </a:rPr>
              <a:t> ½ hour</a:t>
            </a:r>
          </a:p>
          <a:p>
            <a:pPr marL="533400" indent="-533400" eaLnBrk="1" hangingPunct="1">
              <a:buFont typeface="Wingdings" pitchFamily="2" charset="2"/>
              <a:buNone/>
            </a:pPr>
            <a:r>
              <a:rPr lang="en-US" sz="2400" b="1" dirty="0" smtClean="0">
                <a:ln>
                  <a:solidFill>
                    <a:srgbClr val="002060"/>
                  </a:solidFill>
                </a:ln>
                <a:solidFill>
                  <a:srgbClr val="0000FE"/>
                </a:solidFill>
              </a:rPr>
              <a:t>3.  Rev 9:</a:t>
            </a:r>
            <a:r>
              <a:rPr lang="en-US" sz="2400" b="1" dirty="0" smtClean="0">
                <a:ln>
                  <a:solidFill>
                    <a:srgbClr val="002060"/>
                  </a:solidFill>
                </a:ln>
              </a:rPr>
              <a:t>  (2) 5 months </a:t>
            </a:r>
          </a:p>
          <a:p>
            <a:pPr marL="533400" indent="-533400" eaLnBrk="1" hangingPunct="1">
              <a:buFont typeface="Wingdings" pitchFamily="2" charset="2"/>
              <a:buNone/>
            </a:pPr>
            <a:r>
              <a:rPr lang="en-US" sz="2400" b="1" dirty="0" smtClean="0">
                <a:ln>
                  <a:solidFill>
                    <a:srgbClr val="002060"/>
                  </a:solidFill>
                </a:ln>
                <a:solidFill>
                  <a:srgbClr val="0000FE"/>
                </a:solidFill>
              </a:rPr>
              <a:t>4.  Rev 11:</a:t>
            </a:r>
            <a:r>
              <a:rPr lang="en-US" sz="2400" b="1" dirty="0" smtClean="0">
                <a:ln>
                  <a:solidFill>
                    <a:srgbClr val="002060"/>
                  </a:solidFill>
                </a:ln>
              </a:rPr>
              <a:t> 42 months; ‘1260’; 3½ days</a:t>
            </a:r>
          </a:p>
          <a:p>
            <a:pPr marL="533400" indent="-533400" eaLnBrk="1" hangingPunct="1">
              <a:buFont typeface="Wingdings" pitchFamily="2" charset="2"/>
              <a:buNone/>
            </a:pPr>
            <a:r>
              <a:rPr lang="en-US" sz="2400" b="1" dirty="0" smtClean="0">
                <a:ln>
                  <a:solidFill>
                    <a:srgbClr val="002060"/>
                  </a:solidFill>
                </a:ln>
                <a:solidFill>
                  <a:srgbClr val="0000FE"/>
                </a:solidFill>
              </a:rPr>
              <a:t>5.  Rev 12:</a:t>
            </a:r>
            <a:r>
              <a:rPr lang="en-US" sz="2400" b="1" dirty="0" smtClean="0">
                <a:ln>
                  <a:solidFill>
                    <a:srgbClr val="002060"/>
                  </a:solidFill>
                </a:ln>
              </a:rPr>
              <a:t>  (2) ‘1260s’ </a:t>
            </a:r>
          </a:p>
          <a:p>
            <a:pPr marL="533400" indent="-533400" eaLnBrk="1" hangingPunct="1">
              <a:buFont typeface="Wingdings" pitchFamily="2" charset="2"/>
              <a:buNone/>
            </a:pPr>
            <a:r>
              <a:rPr lang="en-US" sz="2400" b="1" dirty="0" smtClean="0">
                <a:ln>
                  <a:solidFill>
                    <a:srgbClr val="002060"/>
                  </a:solidFill>
                </a:ln>
                <a:solidFill>
                  <a:srgbClr val="0000FE"/>
                </a:solidFill>
              </a:rPr>
              <a:t>6.  Rev 13:</a:t>
            </a:r>
            <a:r>
              <a:rPr lang="en-US" sz="2400" b="1" dirty="0" smtClean="0">
                <a:ln>
                  <a:solidFill>
                    <a:srgbClr val="002060"/>
                  </a:solidFill>
                </a:ln>
              </a:rPr>
              <a:t>  42 months</a:t>
            </a:r>
          </a:p>
          <a:p>
            <a:pPr marL="533400" indent="-533400" eaLnBrk="1" hangingPunct="1">
              <a:buFont typeface="Wingdings" pitchFamily="2" charset="2"/>
              <a:buNone/>
            </a:pPr>
            <a:r>
              <a:rPr lang="en-US" sz="2400" b="1" dirty="0" smtClean="0">
                <a:ln>
                  <a:solidFill>
                    <a:srgbClr val="002060"/>
                  </a:solidFill>
                </a:ln>
                <a:solidFill>
                  <a:srgbClr val="0000FE"/>
                </a:solidFill>
              </a:rPr>
              <a:t>7.  Rev 17:</a:t>
            </a:r>
            <a:r>
              <a:rPr lang="en-US" sz="2400" b="1" dirty="0" smtClean="0">
                <a:ln>
                  <a:solidFill>
                    <a:srgbClr val="002060"/>
                  </a:solidFill>
                </a:ln>
              </a:rPr>
              <a:t>  (2) ‘1 hour’ </a:t>
            </a:r>
          </a:p>
          <a:p>
            <a:pPr marL="533400" indent="-533400" eaLnBrk="1" hangingPunct="1">
              <a:buFont typeface="Wingdings" pitchFamily="2" charset="2"/>
              <a:buNone/>
            </a:pPr>
            <a:r>
              <a:rPr lang="en-US" sz="2400" b="1" dirty="0" smtClean="0">
                <a:ln>
                  <a:solidFill>
                    <a:srgbClr val="002060"/>
                  </a:solidFill>
                </a:ln>
                <a:solidFill>
                  <a:srgbClr val="0000FE"/>
                </a:solidFill>
              </a:rPr>
              <a:t>8.  Rev 18:</a:t>
            </a:r>
            <a:r>
              <a:rPr lang="en-US" sz="2400" b="1" dirty="0" smtClean="0">
                <a:ln>
                  <a:solidFill>
                    <a:srgbClr val="002060"/>
                  </a:solidFill>
                </a:ln>
              </a:rPr>
              <a:t>  One day &amp; (Three) ‘1 hour’</a:t>
            </a:r>
          </a:p>
          <a:p>
            <a:pPr marL="533400" indent="-533400" eaLnBrk="1" hangingPunct="1">
              <a:buFont typeface="Wingdings" pitchFamily="2" charset="2"/>
              <a:buNone/>
            </a:pPr>
            <a:r>
              <a:rPr lang="en-US" sz="2400" b="1" dirty="0" smtClean="0">
                <a:ln>
                  <a:solidFill>
                    <a:srgbClr val="002060"/>
                  </a:solidFill>
                </a:ln>
                <a:solidFill>
                  <a:srgbClr val="0000FE"/>
                </a:solidFill>
              </a:rPr>
              <a:t>9.  Rev 20:</a:t>
            </a:r>
            <a:r>
              <a:rPr lang="en-US" sz="2400" b="1" dirty="0" smtClean="0">
                <a:ln>
                  <a:solidFill>
                    <a:srgbClr val="002060"/>
                  </a:solidFill>
                </a:ln>
              </a:rPr>
              <a:t>  1000 years </a:t>
            </a:r>
          </a:p>
        </p:txBody>
      </p:sp>
      <p:sp>
        <p:nvSpPr>
          <p:cNvPr id="332805" name="Rectangle 5"/>
          <p:cNvSpPr>
            <a:spLocks noChangeArrowheads="1"/>
          </p:cNvSpPr>
          <p:nvPr/>
        </p:nvSpPr>
        <p:spPr bwMode="auto">
          <a:xfrm>
            <a:off x="381000" y="1390650"/>
            <a:ext cx="3429000" cy="54483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381000" indent="-381000" eaLnBrk="1" hangingPunct="1">
              <a:lnSpc>
                <a:spcPct val="80000"/>
              </a:lnSpc>
              <a:spcBef>
                <a:spcPct val="20000"/>
              </a:spcBef>
              <a:buClr>
                <a:schemeClr val="bg2"/>
              </a:buClr>
              <a:buSzPct val="75000"/>
              <a:buFont typeface="Wingdings" pitchFamily="2" charset="2"/>
              <a:buNone/>
            </a:pPr>
            <a:r>
              <a:rPr lang="en-US" sz="2800" b="1" u="sng" dirty="0">
                <a:ln>
                  <a:solidFill>
                    <a:srgbClr val="002060"/>
                  </a:solidFill>
                </a:ln>
                <a:solidFill>
                  <a:srgbClr val="FF0000"/>
                </a:solidFill>
              </a:rPr>
              <a:t>Timelines in Daniel</a:t>
            </a:r>
          </a:p>
          <a:p>
            <a:pPr marL="381000" indent="-381000" eaLnBrk="1" hangingPunct="1">
              <a:lnSpc>
                <a:spcPct val="80000"/>
              </a:lnSpc>
              <a:spcBef>
                <a:spcPct val="20000"/>
              </a:spcBef>
              <a:buClr>
                <a:schemeClr val="bg2"/>
              </a:buClr>
              <a:buSzPct val="75000"/>
              <a:buFont typeface="Wingdings" pitchFamily="2" charset="2"/>
              <a:buNone/>
            </a:pPr>
            <a:endParaRPr lang="en-US" sz="1000" b="1" u="sng" dirty="0">
              <a:ln>
                <a:solidFill>
                  <a:srgbClr val="002060"/>
                </a:solidFill>
              </a:ln>
              <a:solidFill>
                <a:schemeClr val="accent2"/>
              </a:solidFill>
            </a:endParaRPr>
          </a:p>
          <a:p>
            <a:pPr marL="381000" indent="-381000" eaLnBrk="1" hangingPunct="1">
              <a:lnSpc>
                <a:spcPct val="80000"/>
              </a:lnSpc>
              <a:spcBef>
                <a:spcPct val="20000"/>
              </a:spcBef>
              <a:spcAft>
                <a:spcPct val="30000"/>
              </a:spcAft>
              <a:buClr>
                <a:schemeClr val="bg2"/>
              </a:buClr>
              <a:buSzPct val="75000"/>
            </a:pPr>
            <a:r>
              <a:rPr lang="en-US" sz="2800" b="1" dirty="0">
                <a:ln>
                  <a:solidFill>
                    <a:srgbClr val="002060"/>
                  </a:solidFill>
                </a:ln>
                <a:solidFill>
                  <a:srgbClr val="FF0000"/>
                </a:solidFill>
              </a:rPr>
              <a:t>1.  Dan 4:  </a:t>
            </a:r>
            <a:r>
              <a:rPr lang="en-US" sz="2800" b="1" dirty="0">
                <a:ln>
                  <a:solidFill>
                    <a:srgbClr val="002060"/>
                  </a:solidFill>
                </a:ln>
              </a:rPr>
              <a:t>7 years</a:t>
            </a:r>
          </a:p>
          <a:p>
            <a:pPr marL="381000" indent="-381000" eaLnBrk="1" hangingPunct="1">
              <a:lnSpc>
                <a:spcPct val="80000"/>
              </a:lnSpc>
              <a:spcBef>
                <a:spcPct val="20000"/>
              </a:spcBef>
              <a:spcAft>
                <a:spcPct val="30000"/>
              </a:spcAft>
              <a:buClr>
                <a:schemeClr val="bg2"/>
              </a:buClr>
              <a:buSzPct val="75000"/>
            </a:pPr>
            <a:r>
              <a:rPr lang="en-US" sz="2800" b="1" dirty="0">
                <a:ln>
                  <a:solidFill>
                    <a:srgbClr val="002060"/>
                  </a:solidFill>
                </a:ln>
                <a:solidFill>
                  <a:srgbClr val="FF0000"/>
                </a:solidFill>
              </a:rPr>
              <a:t>2.  Dan 7:  </a:t>
            </a:r>
            <a:r>
              <a:rPr lang="en-US" sz="2800" b="1" dirty="0">
                <a:ln>
                  <a:solidFill>
                    <a:srgbClr val="002060"/>
                  </a:solidFill>
                </a:ln>
              </a:rPr>
              <a:t>‘1260’</a:t>
            </a:r>
          </a:p>
          <a:p>
            <a:pPr marL="381000" indent="-381000" eaLnBrk="1" hangingPunct="1">
              <a:lnSpc>
                <a:spcPct val="80000"/>
              </a:lnSpc>
              <a:spcBef>
                <a:spcPct val="20000"/>
              </a:spcBef>
              <a:spcAft>
                <a:spcPct val="30000"/>
              </a:spcAft>
              <a:buClr>
                <a:schemeClr val="bg2"/>
              </a:buClr>
              <a:buSzPct val="75000"/>
            </a:pPr>
            <a:r>
              <a:rPr lang="en-US" sz="2800" b="1" dirty="0">
                <a:ln>
                  <a:solidFill>
                    <a:srgbClr val="002060"/>
                  </a:solidFill>
                </a:ln>
                <a:solidFill>
                  <a:srgbClr val="FF0000"/>
                </a:solidFill>
              </a:rPr>
              <a:t>3.  Dan 8:  </a:t>
            </a:r>
            <a:r>
              <a:rPr lang="en-US" sz="2800" b="1" dirty="0">
                <a:ln>
                  <a:solidFill>
                    <a:srgbClr val="002060"/>
                  </a:solidFill>
                </a:ln>
              </a:rPr>
              <a:t>‘2300’</a:t>
            </a:r>
          </a:p>
          <a:p>
            <a:pPr marL="381000" indent="-381000" eaLnBrk="1" hangingPunct="1">
              <a:lnSpc>
                <a:spcPct val="80000"/>
              </a:lnSpc>
              <a:spcBef>
                <a:spcPct val="20000"/>
              </a:spcBef>
              <a:spcAft>
                <a:spcPct val="30000"/>
              </a:spcAft>
              <a:buClr>
                <a:schemeClr val="bg2"/>
              </a:buClr>
              <a:buSzPct val="75000"/>
            </a:pPr>
            <a:r>
              <a:rPr lang="en-US" sz="2800" b="1" dirty="0">
                <a:ln>
                  <a:solidFill>
                    <a:srgbClr val="002060"/>
                  </a:solidFill>
                </a:ln>
                <a:solidFill>
                  <a:srgbClr val="FF0000"/>
                </a:solidFill>
              </a:rPr>
              <a:t>4.  Dan 9:  </a:t>
            </a:r>
            <a:r>
              <a:rPr lang="en-US" sz="2800" b="1" dirty="0">
                <a:ln>
                  <a:solidFill>
                    <a:srgbClr val="002060"/>
                  </a:solidFill>
                </a:ln>
              </a:rPr>
              <a:t>70 wks, 69 wks, 62 wks, 7 wks, 1 wk, &amp;  (2) ½ wk </a:t>
            </a:r>
          </a:p>
          <a:p>
            <a:pPr marL="381000" indent="-381000" eaLnBrk="1" hangingPunct="1">
              <a:lnSpc>
                <a:spcPct val="80000"/>
              </a:lnSpc>
              <a:spcBef>
                <a:spcPct val="20000"/>
              </a:spcBef>
              <a:spcAft>
                <a:spcPct val="30000"/>
              </a:spcAft>
              <a:buClr>
                <a:schemeClr val="bg2"/>
              </a:buClr>
              <a:buSzPct val="75000"/>
            </a:pPr>
            <a:r>
              <a:rPr lang="en-US" sz="2800" b="1" dirty="0">
                <a:ln>
                  <a:solidFill>
                    <a:srgbClr val="002060"/>
                  </a:solidFill>
                </a:ln>
                <a:solidFill>
                  <a:srgbClr val="FF0000"/>
                </a:solidFill>
              </a:rPr>
              <a:t>5.  Dan 12:  </a:t>
            </a:r>
            <a:r>
              <a:rPr lang="en-US" sz="2800" b="1" dirty="0">
                <a:ln>
                  <a:solidFill>
                    <a:srgbClr val="002060"/>
                  </a:solidFill>
                </a:ln>
              </a:rPr>
              <a:t>‘1260’ ‘1290’ &amp; ‘1335’ days</a:t>
            </a:r>
          </a:p>
        </p:txBody>
      </p:sp>
      <p:sp>
        <p:nvSpPr>
          <p:cNvPr id="332806" name="AutoShape 6"/>
          <p:cNvSpPr>
            <a:spLocks noChangeArrowheads="1"/>
          </p:cNvSpPr>
          <p:nvPr/>
        </p:nvSpPr>
        <p:spPr bwMode="auto">
          <a:xfrm>
            <a:off x="838200" y="3124200"/>
            <a:ext cx="3810000" cy="3505200"/>
          </a:xfrm>
          <a:prstGeom prst="roundRect">
            <a:avLst>
              <a:gd name="adj" fmla="val 8106"/>
            </a:avLst>
          </a:prstGeom>
          <a:gradFill rotWithShape="1">
            <a:gsLst>
              <a:gs pos="0">
                <a:schemeClr val="bg1">
                  <a:alpha val="60001"/>
                </a:schemeClr>
              </a:gs>
              <a:gs pos="100000">
                <a:schemeClr val="bg1">
                  <a:gamma/>
                  <a:shade val="95294"/>
                  <a:invGamma/>
                  <a:alpha val="60001"/>
                </a:schemeClr>
              </a:gs>
            </a:gsLst>
            <a:lin ang="5400000" scaled="1"/>
          </a:gradFill>
          <a:ln w="28575" algn="ctr">
            <a:solidFill>
              <a:schemeClr val="accent2"/>
            </a:solidFill>
            <a:round/>
            <a:headEnd/>
            <a:tailEnd/>
          </a:ln>
          <a:effectLst/>
          <a:scene3d>
            <a:camera prst="orthographicFront"/>
            <a:lightRig rig="threePt" dir="t"/>
          </a:scene3d>
          <a:sp3d>
            <a:bevelT w="152400" h="50800" prst="softRound"/>
          </a:sp3d>
        </p:spPr>
        <p:txBody>
          <a:bodyPr wrap="none" anchor="ctr"/>
          <a:lstStyle/>
          <a:p>
            <a:pPr>
              <a:defRPr/>
            </a:pPr>
            <a:endParaRPr lang="en-US"/>
          </a:p>
        </p:txBody>
      </p:sp>
      <p:sp>
        <p:nvSpPr>
          <p:cNvPr id="332807" name="WordArt 7"/>
          <p:cNvSpPr>
            <a:spLocks noChangeArrowheads="1" noChangeShapeType="1" noTextEdit="1"/>
          </p:cNvSpPr>
          <p:nvPr/>
        </p:nvSpPr>
        <p:spPr bwMode="auto">
          <a:xfrm>
            <a:off x="990600" y="3200400"/>
            <a:ext cx="3429000" cy="3276600"/>
          </a:xfrm>
          <a:prstGeom prst="rect">
            <a:avLst/>
          </a:prstGeom>
        </p:spPr>
        <p:txBody>
          <a:bodyPr wrap="none" fromWordArt="1">
            <a:prstTxWarp prst="textSlantUp">
              <a:avLst>
                <a:gd name="adj" fmla="val 9690"/>
              </a:avLst>
            </a:prstTxWarp>
            <a:scene3d>
              <a:camera prst="legacyPerspectiveFront">
                <a:rot lat="20819997" lon="480000" rev="0"/>
              </a:camera>
              <a:lightRig rig="legacyHarsh3" dir="b"/>
            </a:scene3d>
            <a:sp3d extrusionH="290500" prstMaterial="legacyMatte">
              <a:bevelT w="38100" h="38100"/>
              <a:extrusionClr>
                <a:srgbClr val="00D9D4"/>
              </a:extrusionClr>
            </a:sp3d>
          </a:bodyPr>
          <a:lstStyle/>
          <a:p>
            <a:pPr algn="ctr"/>
            <a:r>
              <a:rPr lang="en-US" sz="3600" kern="10" dirty="0">
                <a:ln w="9525">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Cooper Black"/>
              </a:rPr>
              <a:t>Revelation</a:t>
            </a:r>
          </a:p>
          <a:p>
            <a:pPr algn="ctr"/>
            <a:r>
              <a:rPr lang="en-US" sz="3600" kern="10" dirty="0">
                <a:ln w="9525">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Cooper Black"/>
              </a:rPr>
              <a:t>Timelines</a:t>
            </a:r>
          </a:p>
          <a:p>
            <a:pPr algn="ctr"/>
            <a:r>
              <a:rPr lang="en-US" sz="3600" kern="10" dirty="0">
                <a:ln w="9525">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Cooper Black"/>
              </a:rPr>
              <a:t>Total:  17</a:t>
            </a:r>
          </a:p>
        </p:txBody>
      </p:sp>
      <p:sp>
        <p:nvSpPr>
          <p:cNvPr id="9" name="Rectangle 3"/>
          <p:cNvSpPr txBox="1">
            <a:spLocks noChangeArrowheads="1"/>
          </p:cNvSpPr>
          <p:nvPr/>
        </p:nvSpPr>
        <p:spPr bwMode="auto">
          <a:xfrm>
            <a:off x="-76200" y="-114300"/>
            <a:ext cx="9372600" cy="1371600"/>
          </a:xfrm>
          <a:prstGeom prst="rect">
            <a:avLst/>
          </a:prstGeom>
          <a:noFill/>
          <a:ln w="9525">
            <a:noFill/>
            <a:miter lim="800000"/>
            <a:headEnd/>
            <a:tailEnd/>
          </a:ln>
          <a:effectLst>
            <a:outerShdw dist="28398" dir="3806097" algn="ctr" rotWithShape="0">
              <a:schemeClr val="hlink"/>
            </a:outerShdw>
          </a:effectLst>
        </p:spPr>
        <p:txBody>
          <a:bodyPr anchor="ctr">
            <a:scene3d>
              <a:camera prst="orthographicFront"/>
              <a:lightRig rig="threePt" dir="t"/>
            </a:scene3d>
            <a:sp3d extrusionH="57150">
              <a:bevelT w="38100" h="38100"/>
            </a:sp3d>
          </a:bodyPr>
          <a:lstStyle/>
          <a:p>
            <a:pPr algn="ctr" eaLnBrk="1" hangingPunct="1">
              <a:defRPr/>
            </a:pPr>
            <a:r>
              <a:rPr lang="en-US" sz="3600" b="1" kern="0" dirty="0">
                <a:ln>
                  <a:solidFill>
                    <a:srgbClr val="002060"/>
                  </a:solidFill>
                </a:ln>
                <a:solidFill>
                  <a:srgbClr val="C9FFC9"/>
                </a:solidFill>
                <a:latin typeface="+mj-lt"/>
                <a:ea typeface="+mj-ea"/>
                <a:cs typeface="+mj-cs"/>
              </a:rPr>
              <a:t>Understanding </a:t>
            </a:r>
            <a:r>
              <a:rPr lang="en-US" sz="3600" b="1" kern="0" dirty="0">
                <a:ln>
                  <a:solidFill>
                    <a:srgbClr val="002060"/>
                  </a:solidFill>
                </a:ln>
                <a:solidFill>
                  <a:srgbClr val="FF0000"/>
                </a:solidFill>
                <a:latin typeface="+mj-lt"/>
                <a:ea typeface="+mj-ea"/>
                <a:cs typeface="+mj-cs"/>
              </a:rPr>
              <a:t>Daniel</a:t>
            </a:r>
            <a:r>
              <a:rPr lang="en-US" sz="3600" b="1" kern="0" dirty="0">
                <a:ln>
                  <a:solidFill>
                    <a:srgbClr val="002060"/>
                  </a:solidFill>
                </a:ln>
                <a:solidFill>
                  <a:srgbClr val="C9FFC9"/>
                </a:solidFill>
                <a:latin typeface="+mj-lt"/>
                <a:ea typeface="+mj-ea"/>
                <a:cs typeface="+mj-cs"/>
              </a:rPr>
              <a:t> </a:t>
            </a:r>
            <a:r>
              <a:rPr lang="en-US" sz="3600" b="1" u="sng" kern="0" dirty="0">
                <a:ln>
                  <a:solidFill>
                    <a:srgbClr val="002060"/>
                  </a:solidFill>
                </a:ln>
                <a:solidFill>
                  <a:srgbClr val="C9FFC9"/>
                </a:solidFill>
                <a:latin typeface="+mj-lt"/>
                <a:ea typeface="+mj-ea"/>
                <a:cs typeface="+mj-cs"/>
              </a:rPr>
              <a:t>and</a:t>
            </a:r>
            <a:r>
              <a:rPr lang="en-US" sz="3600" b="1" kern="0" dirty="0">
                <a:ln>
                  <a:solidFill>
                    <a:srgbClr val="002060"/>
                  </a:solidFill>
                </a:ln>
                <a:solidFill>
                  <a:srgbClr val="C9FFC9"/>
                </a:solidFill>
                <a:latin typeface="+mj-lt"/>
                <a:ea typeface="+mj-ea"/>
                <a:cs typeface="+mj-cs"/>
              </a:rPr>
              <a:t> </a:t>
            </a:r>
            <a:r>
              <a:rPr lang="en-US" sz="3600" b="1" kern="0" dirty="0">
                <a:ln>
                  <a:solidFill>
                    <a:srgbClr val="002060"/>
                  </a:solidFill>
                </a:ln>
                <a:solidFill>
                  <a:srgbClr val="3366FF"/>
                </a:solidFill>
                <a:latin typeface="+mj-lt"/>
                <a:ea typeface="+mj-ea"/>
                <a:cs typeface="+mj-cs"/>
              </a:rPr>
              <a:t>Revelation</a:t>
            </a:r>
            <a:r>
              <a:rPr lang="en-US" sz="3600" b="1" kern="0" dirty="0">
                <a:ln>
                  <a:solidFill>
                    <a:srgbClr val="002060"/>
                  </a:solidFill>
                </a:ln>
                <a:solidFill>
                  <a:srgbClr val="C9FFC9"/>
                </a:solidFill>
                <a:latin typeface="+mj-lt"/>
                <a:ea typeface="+mj-ea"/>
                <a:cs typeface="+mj-cs"/>
              </a:rPr>
              <a:t> Timelines Through Concepts in Daniel 4</a:t>
            </a:r>
          </a:p>
        </p:txBody>
      </p:sp>
      <p:sp>
        <p:nvSpPr>
          <p:cNvPr id="2" name="Slide Number Placeholder 1"/>
          <p:cNvSpPr>
            <a:spLocks noGrp="1"/>
          </p:cNvSpPr>
          <p:nvPr>
            <p:ph type="sldNum" sz="quarter" idx="11"/>
          </p:nvPr>
        </p:nvSpPr>
        <p:spPr/>
        <p:txBody>
          <a:bodyPr/>
          <a:lstStyle/>
          <a:p>
            <a:pPr>
              <a:defRPr/>
            </a:pPr>
            <a:fld id="{D8014409-07FC-48FA-A566-2FE1649CEAB4}" type="slidenum">
              <a:rPr lang="en-US" smtClean="0"/>
              <a:pPr>
                <a:defRPr/>
              </a:pPr>
              <a:t>15</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805">
                                            <p:txEl>
                                              <p:pRg st="2" end="2"/>
                                            </p:txEl>
                                          </p:spTgt>
                                        </p:tgtEl>
                                        <p:attrNameLst>
                                          <p:attrName>style.visibility</p:attrName>
                                        </p:attrNameLst>
                                      </p:cBhvr>
                                      <p:to>
                                        <p:strVal val="visible"/>
                                      </p:to>
                                    </p:set>
                                    <p:animEffect transition="in" filter="fade">
                                      <p:cBhvr>
                                        <p:cTn id="7" dur="2000"/>
                                        <p:tgtEl>
                                          <p:spTgt spid="332805">
                                            <p:txEl>
                                              <p:pRg st="2" end="2"/>
                                            </p:txEl>
                                          </p:spTgt>
                                        </p:tgtEl>
                                      </p:cBhvr>
                                    </p:animEffect>
                                  </p:childTnLst>
                                </p:cTn>
                              </p:par>
                            </p:childTnLst>
                          </p:cTn>
                        </p:par>
                        <p:par>
                          <p:cTn id="8" fill="hold">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332805">
                                            <p:txEl>
                                              <p:pRg st="3" end="3"/>
                                            </p:txEl>
                                          </p:spTgt>
                                        </p:tgtEl>
                                        <p:attrNameLst>
                                          <p:attrName>style.visibility</p:attrName>
                                        </p:attrNameLst>
                                      </p:cBhvr>
                                      <p:to>
                                        <p:strVal val="visible"/>
                                      </p:to>
                                    </p:set>
                                    <p:animEffect transition="in" filter="fade">
                                      <p:cBhvr>
                                        <p:cTn id="11" dur="2000"/>
                                        <p:tgtEl>
                                          <p:spTgt spid="332805">
                                            <p:txEl>
                                              <p:pRg st="3" end="3"/>
                                            </p:txEl>
                                          </p:spTgt>
                                        </p:tgtEl>
                                      </p:cBhvr>
                                    </p:animEffect>
                                  </p:childTnLst>
                                </p:cTn>
                              </p:par>
                            </p:childTnLst>
                          </p:cTn>
                        </p:par>
                        <p:par>
                          <p:cTn id="12" fill="hold">
                            <p:stCondLst>
                              <p:cond delay="5500"/>
                            </p:stCondLst>
                            <p:childTnLst>
                              <p:par>
                                <p:cTn id="13" presetID="10" presetClass="entr" presetSubtype="0" fill="hold" nodeType="afterEffect">
                                  <p:stCondLst>
                                    <p:cond delay="1500"/>
                                  </p:stCondLst>
                                  <p:childTnLst>
                                    <p:set>
                                      <p:cBhvr>
                                        <p:cTn id="14" dur="1" fill="hold">
                                          <p:stCondLst>
                                            <p:cond delay="0"/>
                                          </p:stCondLst>
                                        </p:cTn>
                                        <p:tgtEl>
                                          <p:spTgt spid="332805">
                                            <p:txEl>
                                              <p:pRg st="4" end="4"/>
                                            </p:txEl>
                                          </p:spTgt>
                                        </p:tgtEl>
                                        <p:attrNameLst>
                                          <p:attrName>style.visibility</p:attrName>
                                        </p:attrNameLst>
                                      </p:cBhvr>
                                      <p:to>
                                        <p:strVal val="visible"/>
                                      </p:to>
                                    </p:set>
                                    <p:animEffect transition="in" filter="fade">
                                      <p:cBhvr>
                                        <p:cTn id="15" dur="2000"/>
                                        <p:tgtEl>
                                          <p:spTgt spid="332805">
                                            <p:txEl>
                                              <p:pRg st="4" end="4"/>
                                            </p:txEl>
                                          </p:spTgt>
                                        </p:tgtEl>
                                      </p:cBhvr>
                                    </p:animEffect>
                                  </p:childTnLst>
                                </p:cTn>
                              </p:par>
                            </p:childTnLst>
                          </p:cTn>
                        </p:par>
                        <p:par>
                          <p:cTn id="16" fill="hold">
                            <p:stCondLst>
                              <p:cond delay="9000"/>
                            </p:stCondLst>
                            <p:childTnLst>
                              <p:par>
                                <p:cTn id="17" presetID="10" presetClass="entr" presetSubtype="0" fill="hold" nodeType="afterEffect">
                                  <p:stCondLst>
                                    <p:cond delay="1500"/>
                                  </p:stCondLst>
                                  <p:childTnLst>
                                    <p:set>
                                      <p:cBhvr>
                                        <p:cTn id="18" dur="1" fill="hold">
                                          <p:stCondLst>
                                            <p:cond delay="0"/>
                                          </p:stCondLst>
                                        </p:cTn>
                                        <p:tgtEl>
                                          <p:spTgt spid="332805">
                                            <p:txEl>
                                              <p:pRg st="5" end="5"/>
                                            </p:txEl>
                                          </p:spTgt>
                                        </p:tgtEl>
                                        <p:attrNameLst>
                                          <p:attrName>style.visibility</p:attrName>
                                        </p:attrNameLst>
                                      </p:cBhvr>
                                      <p:to>
                                        <p:strVal val="visible"/>
                                      </p:to>
                                    </p:set>
                                    <p:animEffect transition="in" filter="fade">
                                      <p:cBhvr>
                                        <p:cTn id="19" dur="2000"/>
                                        <p:tgtEl>
                                          <p:spTgt spid="332805">
                                            <p:txEl>
                                              <p:pRg st="5" end="5"/>
                                            </p:txEl>
                                          </p:spTgt>
                                        </p:tgtEl>
                                      </p:cBhvr>
                                    </p:animEffect>
                                  </p:childTnLst>
                                </p:cTn>
                              </p:par>
                            </p:childTnLst>
                          </p:cTn>
                        </p:par>
                        <p:par>
                          <p:cTn id="20" fill="hold">
                            <p:stCondLst>
                              <p:cond delay="12500"/>
                            </p:stCondLst>
                            <p:childTnLst>
                              <p:par>
                                <p:cTn id="21" presetID="10" presetClass="entr" presetSubtype="0" fill="hold" nodeType="afterEffect">
                                  <p:stCondLst>
                                    <p:cond delay="1500"/>
                                  </p:stCondLst>
                                  <p:childTnLst>
                                    <p:set>
                                      <p:cBhvr>
                                        <p:cTn id="22" dur="1" fill="hold">
                                          <p:stCondLst>
                                            <p:cond delay="0"/>
                                          </p:stCondLst>
                                        </p:cTn>
                                        <p:tgtEl>
                                          <p:spTgt spid="332805">
                                            <p:txEl>
                                              <p:pRg st="6" end="6"/>
                                            </p:txEl>
                                          </p:spTgt>
                                        </p:tgtEl>
                                        <p:attrNameLst>
                                          <p:attrName>style.visibility</p:attrName>
                                        </p:attrNameLst>
                                      </p:cBhvr>
                                      <p:to>
                                        <p:strVal val="visible"/>
                                      </p:to>
                                    </p:set>
                                    <p:animEffect transition="in" filter="fade">
                                      <p:cBhvr>
                                        <p:cTn id="23" dur="2000"/>
                                        <p:tgtEl>
                                          <p:spTgt spid="332805">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32804">
                                            <p:txEl>
                                              <p:pRg st="2" end="2"/>
                                            </p:txEl>
                                          </p:spTgt>
                                        </p:tgtEl>
                                        <p:attrNameLst>
                                          <p:attrName>style.visibility</p:attrName>
                                        </p:attrNameLst>
                                      </p:cBhvr>
                                      <p:to>
                                        <p:strVal val="visible"/>
                                      </p:to>
                                    </p:set>
                                    <p:animEffect transition="in" filter="fade">
                                      <p:cBhvr>
                                        <p:cTn id="28" dur="2000"/>
                                        <p:tgtEl>
                                          <p:spTgt spid="332804">
                                            <p:txEl>
                                              <p:pRg st="2" end="2"/>
                                            </p:txEl>
                                          </p:spTgt>
                                        </p:tgtEl>
                                      </p:cBhvr>
                                    </p:animEffect>
                                  </p:childTnLst>
                                </p:cTn>
                              </p:par>
                            </p:childTnLst>
                          </p:cTn>
                        </p:par>
                        <p:par>
                          <p:cTn id="29" fill="hold">
                            <p:stCondLst>
                              <p:cond delay="2000"/>
                            </p:stCondLst>
                            <p:childTnLst>
                              <p:par>
                                <p:cTn id="30" presetID="10" presetClass="entr" presetSubtype="0" fill="hold" nodeType="afterEffect">
                                  <p:stCondLst>
                                    <p:cond delay="2000"/>
                                  </p:stCondLst>
                                  <p:childTnLst>
                                    <p:set>
                                      <p:cBhvr>
                                        <p:cTn id="31" dur="1" fill="hold">
                                          <p:stCondLst>
                                            <p:cond delay="0"/>
                                          </p:stCondLst>
                                        </p:cTn>
                                        <p:tgtEl>
                                          <p:spTgt spid="332804">
                                            <p:txEl>
                                              <p:pRg st="3" end="3"/>
                                            </p:txEl>
                                          </p:spTgt>
                                        </p:tgtEl>
                                        <p:attrNameLst>
                                          <p:attrName>style.visibility</p:attrName>
                                        </p:attrNameLst>
                                      </p:cBhvr>
                                      <p:to>
                                        <p:strVal val="visible"/>
                                      </p:to>
                                    </p:set>
                                    <p:animEffect transition="in" filter="fade">
                                      <p:cBhvr>
                                        <p:cTn id="32" dur="2000"/>
                                        <p:tgtEl>
                                          <p:spTgt spid="332804">
                                            <p:txEl>
                                              <p:pRg st="3" end="3"/>
                                            </p:txEl>
                                          </p:spTgt>
                                        </p:tgtEl>
                                      </p:cBhvr>
                                    </p:animEffect>
                                  </p:childTnLst>
                                </p:cTn>
                              </p:par>
                            </p:childTnLst>
                          </p:cTn>
                        </p:par>
                        <p:par>
                          <p:cTn id="33" fill="hold">
                            <p:stCondLst>
                              <p:cond delay="6000"/>
                            </p:stCondLst>
                            <p:childTnLst>
                              <p:par>
                                <p:cTn id="34" presetID="10" presetClass="entr" presetSubtype="0" fill="hold" nodeType="afterEffect">
                                  <p:stCondLst>
                                    <p:cond delay="2000"/>
                                  </p:stCondLst>
                                  <p:childTnLst>
                                    <p:set>
                                      <p:cBhvr>
                                        <p:cTn id="35" dur="1" fill="hold">
                                          <p:stCondLst>
                                            <p:cond delay="0"/>
                                          </p:stCondLst>
                                        </p:cTn>
                                        <p:tgtEl>
                                          <p:spTgt spid="332804">
                                            <p:txEl>
                                              <p:pRg st="4" end="4"/>
                                            </p:txEl>
                                          </p:spTgt>
                                        </p:tgtEl>
                                        <p:attrNameLst>
                                          <p:attrName>style.visibility</p:attrName>
                                        </p:attrNameLst>
                                      </p:cBhvr>
                                      <p:to>
                                        <p:strVal val="visible"/>
                                      </p:to>
                                    </p:set>
                                    <p:animEffect transition="in" filter="fade">
                                      <p:cBhvr>
                                        <p:cTn id="36" dur="2000"/>
                                        <p:tgtEl>
                                          <p:spTgt spid="332804">
                                            <p:txEl>
                                              <p:pRg st="4" end="4"/>
                                            </p:txEl>
                                          </p:spTgt>
                                        </p:tgtEl>
                                      </p:cBhvr>
                                    </p:animEffect>
                                  </p:childTnLst>
                                </p:cTn>
                              </p:par>
                            </p:childTnLst>
                          </p:cTn>
                        </p:par>
                        <p:par>
                          <p:cTn id="37" fill="hold">
                            <p:stCondLst>
                              <p:cond delay="10000"/>
                            </p:stCondLst>
                            <p:childTnLst>
                              <p:par>
                                <p:cTn id="38" presetID="10" presetClass="entr" presetSubtype="0" fill="hold" nodeType="afterEffect">
                                  <p:stCondLst>
                                    <p:cond delay="2000"/>
                                  </p:stCondLst>
                                  <p:childTnLst>
                                    <p:set>
                                      <p:cBhvr>
                                        <p:cTn id="39" dur="1" fill="hold">
                                          <p:stCondLst>
                                            <p:cond delay="0"/>
                                          </p:stCondLst>
                                        </p:cTn>
                                        <p:tgtEl>
                                          <p:spTgt spid="332804">
                                            <p:txEl>
                                              <p:pRg st="5" end="5"/>
                                            </p:txEl>
                                          </p:spTgt>
                                        </p:tgtEl>
                                        <p:attrNameLst>
                                          <p:attrName>style.visibility</p:attrName>
                                        </p:attrNameLst>
                                      </p:cBhvr>
                                      <p:to>
                                        <p:strVal val="visible"/>
                                      </p:to>
                                    </p:set>
                                    <p:animEffect transition="in" filter="fade">
                                      <p:cBhvr>
                                        <p:cTn id="40" dur="2000"/>
                                        <p:tgtEl>
                                          <p:spTgt spid="332804">
                                            <p:txEl>
                                              <p:pRg st="5" end="5"/>
                                            </p:txEl>
                                          </p:spTgt>
                                        </p:tgtEl>
                                      </p:cBhvr>
                                    </p:animEffect>
                                  </p:childTnLst>
                                </p:cTn>
                              </p:par>
                            </p:childTnLst>
                          </p:cTn>
                        </p:par>
                        <p:par>
                          <p:cTn id="41" fill="hold">
                            <p:stCondLst>
                              <p:cond delay="14000"/>
                            </p:stCondLst>
                            <p:childTnLst>
                              <p:par>
                                <p:cTn id="42" presetID="10" presetClass="entr" presetSubtype="0" fill="hold" nodeType="afterEffect">
                                  <p:stCondLst>
                                    <p:cond delay="2000"/>
                                  </p:stCondLst>
                                  <p:childTnLst>
                                    <p:set>
                                      <p:cBhvr>
                                        <p:cTn id="43" dur="1" fill="hold">
                                          <p:stCondLst>
                                            <p:cond delay="0"/>
                                          </p:stCondLst>
                                        </p:cTn>
                                        <p:tgtEl>
                                          <p:spTgt spid="332804">
                                            <p:txEl>
                                              <p:pRg st="6" end="6"/>
                                            </p:txEl>
                                          </p:spTgt>
                                        </p:tgtEl>
                                        <p:attrNameLst>
                                          <p:attrName>style.visibility</p:attrName>
                                        </p:attrNameLst>
                                      </p:cBhvr>
                                      <p:to>
                                        <p:strVal val="visible"/>
                                      </p:to>
                                    </p:set>
                                    <p:animEffect transition="in" filter="fade">
                                      <p:cBhvr>
                                        <p:cTn id="44" dur="2000"/>
                                        <p:tgtEl>
                                          <p:spTgt spid="332804">
                                            <p:txEl>
                                              <p:pRg st="6" end="6"/>
                                            </p:txEl>
                                          </p:spTgt>
                                        </p:tgtEl>
                                      </p:cBhvr>
                                    </p:animEffect>
                                  </p:childTnLst>
                                </p:cTn>
                              </p:par>
                            </p:childTnLst>
                          </p:cTn>
                        </p:par>
                        <p:par>
                          <p:cTn id="45" fill="hold">
                            <p:stCondLst>
                              <p:cond delay="18000"/>
                            </p:stCondLst>
                            <p:childTnLst>
                              <p:par>
                                <p:cTn id="46" presetID="10" presetClass="entr" presetSubtype="0" fill="hold" nodeType="afterEffect">
                                  <p:stCondLst>
                                    <p:cond delay="2000"/>
                                  </p:stCondLst>
                                  <p:childTnLst>
                                    <p:set>
                                      <p:cBhvr>
                                        <p:cTn id="47" dur="1" fill="hold">
                                          <p:stCondLst>
                                            <p:cond delay="0"/>
                                          </p:stCondLst>
                                        </p:cTn>
                                        <p:tgtEl>
                                          <p:spTgt spid="332804">
                                            <p:txEl>
                                              <p:pRg st="7" end="7"/>
                                            </p:txEl>
                                          </p:spTgt>
                                        </p:tgtEl>
                                        <p:attrNameLst>
                                          <p:attrName>style.visibility</p:attrName>
                                        </p:attrNameLst>
                                      </p:cBhvr>
                                      <p:to>
                                        <p:strVal val="visible"/>
                                      </p:to>
                                    </p:set>
                                    <p:animEffect transition="in" filter="fade">
                                      <p:cBhvr>
                                        <p:cTn id="48" dur="2000"/>
                                        <p:tgtEl>
                                          <p:spTgt spid="332804">
                                            <p:txEl>
                                              <p:pRg st="7" end="7"/>
                                            </p:txEl>
                                          </p:spTgt>
                                        </p:tgtEl>
                                      </p:cBhvr>
                                    </p:animEffect>
                                  </p:childTnLst>
                                </p:cTn>
                              </p:par>
                            </p:childTnLst>
                          </p:cTn>
                        </p:par>
                        <p:par>
                          <p:cTn id="49" fill="hold">
                            <p:stCondLst>
                              <p:cond delay="22000"/>
                            </p:stCondLst>
                            <p:childTnLst>
                              <p:par>
                                <p:cTn id="50" presetID="10" presetClass="entr" presetSubtype="0" fill="hold" nodeType="afterEffect">
                                  <p:stCondLst>
                                    <p:cond delay="2000"/>
                                  </p:stCondLst>
                                  <p:childTnLst>
                                    <p:set>
                                      <p:cBhvr>
                                        <p:cTn id="51" dur="1" fill="hold">
                                          <p:stCondLst>
                                            <p:cond delay="0"/>
                                          </p:stCondLst>
                                        </p:cTn>
                                        <p:tgtEl>
                                          <p:spTgt spid="332804">
                                            <p:txEl>
                                              <p:pRg st="8" end="8"/>
                                            </p:txEl>
                                          </p:spTgt>
                                        </p:tgtEl>
                                        <p:attrNameLst>
                                          <p:attrName>style.visibility</p:attrName>
                                        </p:attrNameLst>
                                      </p:cBhvr>
                                      <p:to>
                                        <p:strVal val="visible"/>
                                      </p:to>
                                    </p:set>
                                    <p:animEffect transition="in" filter="fade">
                                      <p:cBhvr>
                                        <p:cTn id="52" dur="2000"/>
                                        <p:tgtEl>
                                          <p:spTgt spid="332804">
                                            <p:txEl>
                                              <p:pRg st="8" end="8"/>
                                            </p:txEl>
                                          </p:spTgt>
                                        </p:tgtEl>
                                      </p:cBhvr>
                                    </p:animEffect>
                                  </p:childTnLst>
                                </p:cTn>
                              </p:par>
                            </p:childTnLst>
                          </p:cTn>
                        </p:par>
                        <p:par>
                          <p:cTn id="53" fill="hold">
                            <p:stCondLst>
                              <p:cond delay="26000"/>
                            </p:stCondLst>
                            <p:childTnLst>
                              <p:par>
                                <p:cTn id="54" presetID="10" presetClass="entr" presetSubtype="0" fill="hold" nodeType="afterEffect">
                                  <p:stCondLst>
                                    <p:cond delay="2000"/>
                                  </p:stCondLst>
                                  <p:childTnLst>
                                    <p:set>
                                      <p:cBhvr>
                                        <p:cTn id="55" dur="1" fill="hold">
                                          <p:stCondLst>
                                            <p:cond delay="0"/>
                                          </p:stCondLst>
                                        </p:cTn>
                                        <p:tgtEl>
                                          <p:spTgt spid="332804">
                                            <p:txEl>
                                              <p:pRg st="9" end="9"/>
                                            </p:txEl>
                                          </p:spTgt>
                                        </p:tgtEl>
                                        <p:attrNameLst>
                                          <p:attrName>style.visibility</p:attrName>
                                        </p:attrNameLst>
                                      </p:cBhvr>
                                      <p:to>
                                        <p:strVal val="visible"/>
                                      </p:to>
                                    </p:set>
                                    <p:animEffect transition="in" filter="fade">
                                      <p:cBhvr>
                                        <p:cTn id="56" dur="2000"/>
                                        <p:tgtEl>
                                          <p:spTgt spid="332804">
                                            <p:txEl>
                                              <p:pRg st="9" end="9"/>
                                            </p:txEl>
                                          </p:spTgt>
                                        </p:tgtEl>
                                      </p:cBhvr>
                                    </p:animEffect>
                                  </p:childTnLst>
                                </p:cTn>
                              </p:par>
                            </p:childTnLst>
                          </p:cTn>
                        </p:par>
                        <p:par>
                          <p:cTn id="57" fill="hold">
                            <p:stCondLst>
                              <p:cond delay="30000"/>
                            </p:stCondLst>
                            <p:childTnLst>
                              <p:par>
                                <p:cTn id="58" presetID="10" presetClass="entr" presetSubtype="0" fill="hold" nodeType="afterEffect">
                                  <p:stCondLst>
                                    <p:cond delay="2000"/>
                                  </p:stCondLst>
                                  <p:childTnLst>
                                    <p:set>
                                      <p:cBhvr>
                                        <p:cTn id="59" dur="1" fill="hold">
                                          <p:stCondLst>
                                            <p:cond delay="0"/>
                                          </p:stCondLst>
                                        </p:cTn>
                                        <p:tgtEl>
                                          <p:spTgt spid="332804">
                                            <p:txEl>
                                              <p:pRg st="10" end="10"/>
                                            </p:txEl>
                                          </p:spTgt>
                                        </p:tgtEl>
                                        <p:attrNameLst>
                                          <p:attrName>style.visibility</p:attrName>
                                        </p:attrNameLst>
                                      </p:cBhvr>
                                      <p:to>
                                        <p:strVal val="visible"/>
                                      </p:to>
                                    </p:set>
                                    <p:animEffect transition="in" filter="fade">
                                      <p:cBhvr>
                                        <p:cTn id="60" dur="2000"/>
                                        <p:tgtEl>
                                          <p:spTgt spid="332804">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332806"/>
                                        </p:tgtEl>
                                        <p:attrNameLst>
                                          <p:attrName>style.visibility</p:attrName>
                                        </p:attrNameLst>
                                      </p:cBhvr>
                                      <p:to>
                                        <p:strVal val="visible"/>
                                      </p:to>
                                    </p:set>
                                    <p:anim calcmode="lin" valueType="num">
                                      <p:cBhvr>
                                        <p:cTn id="65" dur="1000" fill="hold"/>
                                        <p:tgtEl>
                                          <p:spTgt spid="332806"/>
                                        </p:tgtEl>
                                        <p:attrNameLst>
                                          <p:attrName>ppt_w</p:attrName>
                                        </p:attrNameLst>
                                      </p:cBhvr>
                                      <p:tavLst>
                                        <p:tav tm="0">
                                          <p:val>
                                            <p:strVal val="#ppt_w*0.70"/>
                                          </p:val>
                                        </p:tav>
                                        <p:tav tm="100000">
                                          <p:val>
                                            <p:strVal val="#ppt_w"/>
                                          </p:val>
                                        </p:tav>
                                      </p:tavLst>
                                    </p:anim>
                                    <p:anim calcmode="lin" valueType="num">
                                      <p:cBhvr>
                                        <p:cTn id="66" dur="1000" fill="hold"/>
                                        <p:tgtEl>
                                          <p:spTgt spid="332806"/>
                                        </p:tgtEl>
                                        <p:attrNameLst>
                                          <p:attrName>ppt_h</p:attrName>
                                        </p:attrNameLst>
                                      </p:cBhvr>
                                      <p:tavLst>
                                        <p:tav tm="0">
                                          <p:val>
                                            <p:strVal val="#ppt_h"/>
                                          </p:val>
                                        </p:tav>
                                        <p:tav tm="100000">
                                          <p:val>
                                            <p:strVal val="#ppt_h"/>
                                          </p:val>
                                        </p:tav>
                                      </p:tavLst>
                                    </p:anim>
                                    <p:animEffect transition="in" filter="fade">
                                      <p:cBhvr>
                                        <p:cTn id="67" dur="1000"/>
                                        <p:tgtEl>
                                          <p:spTgt spid="332806"/>
                                        </p:tgtEl>
                                      </p:cBhvr>
                                    </p:animEffect>
                                  </p:childTnLst>
                                </p:cTn>
                              </p:par>
                            </p:childTnLst>
                          </p:cTn>
                        </p:par>
                        <p:par>
                          <p:cTn id="68" fill="hold">
                            <p:stCondLst>
                              <p:cond delay="1000"/>
                            </p:stCondLst>
                            <p:childTnLst>
                              <p:par>
                                <p:cTn id="69" presetID="55" presetClass="entr" presetSubtype="0" fill="hold" grpId="0" nodeType="afterEffect">
                                  <p:stCondLst>
                                    <p:cond delay="0"/>
                                  </p:stCondLst>
                                  <p:childTnLst>
                                    <p:set>
                                      <p:cBhvr>
                                        <p:cTn id="70" dur="1" fill="hold">
                                          <p:stCondLst>
                                            <p:cond delay="0"/>
                                          </p:stCondLst>
                                        </p:cTn>
                                        <p:tgtEl>
                                          <p:spTgt spid="332807"/>
                                        </p:tgtEl>
                                        <p:attrNameLst>
                                          <p:attrName>style.visibility</p:attrName>
                                        </p:attrNameLst>
                                      </p:cBhvr>
                                      <p:to>
                                        <p:strVal val="visible"/>
                                      </p:to>
                                    </p:set>
                                    <p:anim calcmode="lin" valueType="num">
                                      <p:cBhvr>
                                        <p:cTn id="71" dur="1000" fill="hold"/>
                                        <p:tgtEl>
                                          <p:spTgt spid="332807"/>
                                        </p:tgtEl>
                                        <p:attrNameLst>
                                          <p:attrName>ppt_w</p:attrName>
                                        </p:attrNameLst>
                                      </p:cBhvr>
                                      <p:tavLst>
                                        <p:tav tm="0">
                                          <p:val>
                                            <p:strVal val="#ppt_w*0.70"/>
                                          </p:val>
                                        </p:tav>
                                        <p:tav tm="100000">
                                          <p:val>
                                            <p:strVal val="#ppt_w"/>
                                          </p:val>
                                        </p:tav>
                                      </p:tavLst>
                                    </p:anim>
                                    <p:anim calcmode="lin" valueType="num">
                                      <p:cBhvr>
                                        <p:cTn id="72" dur="1000" fill="hold"/>
                                        <p:tgtEl>
                                          <p:spTgt spid="332807"/>
                                        </p:tgtEl>
                                        <p:attrNameLst>
                                          <p:attrName>ppt_h</p:attrName>
                                        </p:attrNameLst>
                                      </p:cBhvr>
                                      <p:tavLst>
                                        <p:tav tm="0">
                                          <p:val>
                                            <p:strVal val="#ppt_h"/>
                                          </p:val>
                                        </p:tav>
                                        <p:tav tm="100000">
                                          <p:val>
                                            <p:strVal val="#ppt_h"/>
                                          </p:val>
                                        </p:tav>
                                      </p:tavLst>
                                    </p:anim>
                                    <p:animEffect transition="in" filter="fade">
                                      <p:cBhvr>
                                        <p:cTn id="73" dur="1000"/>
                                        <p:tgtEl>
                                          <p:spTgt spid="332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6" grpId="0" animBg="1"/>
      <p:bldP spid="33280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6858000"/>
          </a:xfrm>
          <a:prstGeom prst="rect">
            <a:avLst/>
          </a:prstGeom>
          <a:gradFill rotWithShape="1">
            <a:gsLst>
              <a:gs pos="0">
                <a:srgbClr val="FCF2DA">
                  <a:alpha val="50000"/>
                </a:srgbClr>
              </a:gs>
              <a:gs pos="100000">
                <a:srgbClr val="FCF2DA">
                  <a:alpha val="50000"/>
                </a:srgbClr>
              </a:gs>
            </a:gsLst>
            <a:lin ang="5400000" scaled="1"/>
          </a:gradFill>
          <a:ln w="9525">
            <a:noFill/>
            <a:miter lim="800000"/>
            <a:headEnd/>
            <a:tailEnd/>
          </a:ln>
        </p:spPr>
        <p:txBody>
          <a:bodyPr/>
          <a:lstStyle/>
          <a:p>
            <a:pPr marL="457200" indent="-457200" eaLnBrk="1" hangingPunct="1">
              <a:lnSpc>
                <a:spcPct val="90000"/>
              </a:lnSpc>
              <a:spcBef>
                <a:spcPct val="20000"/>
              </a:spcBef>
              <a:buClr>
                <a:schemeClr val="bg2"/>
              </a:buClr>
              <a:buSzPct val="75000"/>
              <a:buFont typeface="Wingdings" pitchFamily="2" charset="2"/>
              <a:buNone/>
            </a:pPr>
            <a:endParaRPr lang="en-US" sz="1400"/>
          </a:p>
        </p:txBody>
      </p:sp>
      <p:sp>
        <p:nvSpPr>
          <p:cNvPr id="334851" name="WordArt 3"/>
          <p:cNvSpPr>
            <a:spLocks noChangeArrowheads="1" noChangeShapeType="1" noTextEdit="1"/>
          </p:cNvSpPr>
          <p:nvPr/>
        </p:nvSpPr>
        <p:spPr bwMode="auto">
          <a:xfrm rot="-757941">
            <a:off x="762000" y="990600"/>
            <a:ext cx="3810000" cy="30480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a:ln w="12700">
                  <a:solidFill>
                    <a:srgbClr val="990099"/>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Cooper Black"/>
              </a:rPr>
              <a:t>Do you know</a:t>
            </a:r>
          </a:p>
          <a:p>
            <a:pPr algn="ctr"/>
            <a:r>
              <a:rPr lang="en-US" sz="3600" kern="10">
                <a:ln w="12700">
                  <a:solidFill>
                    <a:srgbClr val="990099"/>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Cooper Black"/>
              </a:rPr>
              <a:t>how to work</a:t>
            </a:r>
          </a:p>
          <a:p>
            <a:pPr algn="ctr"/>
            <a:r>
              <a:rPr lang="en-US" sz="3600" kern="10">
                <a:ln w="12700">
                  <a:solidFill>
                    <a:srgbClr val="990099"/>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Cooper Black"/>
              </a:rPr>
              <a:t>with these</a:t>
            </a:r>
          </a:p>
          <a:p>
            <a:pPr algn="ctr"/>
            <a:r>
              <a:rPr lang="en-US" sz="3600" kern="10">
                <a:ln w="12700">
                  <a:solidFill>
                    <a:srgbClr val="990099"/>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Cooper Black"/>
              </a:rPr>
              <a:t>timelines?</a:t>
            </a:r>
          </a:p>
        </p:txBody>
      </p:sp>
      <p:sp>
        <p:nvSpPr>
          <p:cNvPr id="334852" name="Rectangle 4"/>
          <p:cNvSpPr>
            <a:spLocks noGrp="1" noChangeArrowheads="1"/>
          </p:cNvSpPr>
          <p:nvPr>
            <p:ph type="title"/>
          </p:nvPr>
        </p:nvSpPr>
        <p:spPr>
          <a:xfrm>
            <a:off x="609600" y="-228600"/>
            <a:ext cx="9372600" cy="1066800"/>
          </a:xfrm>
          <a:effectLst>
            <a:outerShdw dist="45791" dir="3378596" algn="ctr" rotWithShape="0">
              <a:srgbClr val="FCF2DA"/>
            </a:outerShdw>
          </a:effectLst>
        </p:spPr>
        <p:txBody>
          <a:bodyPr>
            <a:scene3d>
              <a:camera prst="orthographicFront"/>
              <a:lightRig rig="threePt" dir="t"/>
            </a:scene3d>
            <a:sp3d extrusionH="57150">
              <a:bevelT w="38100" h="38100"/>
            </a:sp3d>
          </a:bodyPr>
          <a:lstStyle/>
          <a:p>
            <a:pPr eaLnBrk="1" hangingPunct="1">
              <a:defRPr/>
            </a:pPr>
            <a:r>
              <a:rPr lang="en-US" sz="4000" b="1" dirty="0" smtClean="0"/>
              <a:t>Timelines Are </a:t>
            </a:r>
            <a:r>
              <a:rPr lang="en-US" b="1" dirty="0" smtClean="0"/>
              <a:t>A Special Light</a:t>
            </a:r>
          </a:p>
        </p:txBody>
      </p:sp>
      <p:sp>
        <p:nvSpPr>
          <p:cNvPr id="334853" name="WordArt 5"/>
          <p:cNvSpPr>
            <a:spLocks noChangeArrowheads="1" noChangeShapeType="1" noTextEdit="1"/>
          </p:cNvSpPr>
          <p:nvPr/>
        </p:nvSpPr>
        <p:spPr bwMode="auto">
          <a:xfrm rot="608362">
            <a:off x="5029200" y="1066800"/>
            <a:ext cx="3962400" cy="30480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i="1" kern="10">
                <a:ln w="12700">
                  <a:solidFill>
                    <a:schemeClr val="tx1"/>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18900000" scaled="1"/>
                </a:gradFill>
                <a:latin typeface="Berlin Sans FB Demi"/>
              </a:rPr>
              <a:t>Daniel 4 is</a:t>
            </a:r>
          </a:p>
          <a:p>
            <a:pPr algn="ctr"/>
            <a:r>
              <a:rPr lang="en-US" sz="3600" i="1" kern="10">
                <a:ln w="12700">
                  <a:solidFill>
                    <a:schemeClr val="tx1"/>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18900000" scaled="1"/>
                </a:gradFill>
                <a:latin typeface="Berlin Sans FB Demi"/>
              </a:rPr>
              <a:t>THE authority</a:t>
            </a:r>
          </a:p>
          <a:p>
            <a:pPr algn="ctr"/>
            <a:r>
              <a:rPr lang="en-US" sz="3600" i="1" kern="10">
                <a:ln w="12700">
                  <a:solidFill>
                    <a:schemeClr val="tx1"/>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18900000" scaled="1"/>
                </a:gradFill>
                <a:latin typeface="Berlin Sans FB Demi"/>
              </a:rPr>
              <a:t>on timelines!</a:t>
            </a:r>
          </a:p>
        </p:txBody>
      </p:sp>
      <p:sp>
        <p:nvSpPr>
          <p:cNvPr id="334854" name="Oval 6"/>
          <p:cNvSpPr>
            <a:spLocks noChangeArrowheads="1"/>
          </p:cNvSpPr>
          <p:nvPr/>
        </p:nvSpPr>
        <p:spPr bwMode="auto">
          <a:xfrm>
            <a:off x="438150" y="3781425"/>
            <a:ext cx="8229600" cy="1981200"/>
          </a:xfrm>
          <a:prstGeom prst="ellipse">
            <a:avLst/>
          </a:prstGeom>
          <a:noFill/>
          <a:ln w="76200" algn="ctr">
            <a:solidFill>
              <a:schemeClr val="accent2"/>
            </a:solidFill>
            <a:round/>
            <a:headEnd/>
            <a:tailEnd/>
          </a:ln>
          <a:effectLst>
            <a:outerShdw dist="68392" dir="4091915" algn="ctr" rotWithShape="0">
              <a:srgbClr val="FFFF66"/>
            </a:outerShdw>
          </a:effectLst>
          <a:scene3d>
            <a:camera prst="orthographicFront"/>
            <a:lightRig rig="threePt" dir="t"/>
          </a:scene3d>
          <a:sp3d>
            <a:bevelT/>
          </a:sp3d>
        </p:spPr>
        <p:txBody>
          <a:bodyPr wrap="none" anchor="ctr"/>
          <a:lstStyle/>
          <a:p>
            <a:pPr>
              <a:defRPr/>
            </a:pPr>
            <a:endParaRPr lang="en-US"/>
          </a:p>
        </p:txBody>
      </p:sp>
      <p:sp>
        <p:nvSpPr>
          <p:cNvPr id="2" name="Slide Number Placeholder 1"/>
          <p:cNvSpPr>
            <a:spLocks noGrp="1"/>
          </p:cNvSpPr>
          <p:nvPr>
            <p:ph type="sldNum" sz="quarter" idx="11"/>
          </p:nvPr>
        </p:nvSpPr>
        <p:spPr/>
        <p:txBody>
          <a:bodyPr/>
          <a:lstStyle/>
          <a:p>
            <a:pPr>
              <a:defRPr/>
            </a:pPr>
            <a:fld id="{931F9D84-224C-4F49-8C71-AA60CF1DEAC5}" type="slidenum">
              <a:rPr lang="en-US" smtClean="0"/>
              <a:pPr>
                <a:defRPr/>
              </a:pPr>
              <a:t>16</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3000"/>
                                  </p:stCondLst>
                                  <p:childTnLst>
                                    <p:set>
                                      <p:cBhvr>
                                        <p:cTn id="6" dur="1" fill="hold">
                                          <p:stCondLst>
                                            <p:cond delay="0"/>
                                          </p:stCondLst>
                                        </p:cTn>
                                        <p:tgtEl>
                                          <p:spTgt spid="334854"/>
                                        </p:tgtEl>
                                        <p:attrNameLst>
                                          <p:attrName>style.visibility</p:attrName>
                                        </p:attrNameLst>
                                      </p:cBhvr>
                                      <p:to>
                                        <p:strVal val="visible"/>
                                      </p:to>
                                    </p:set>
                                    <p:anim calcmode="lin" valueType="num">
                                      <p:cBhvr>
                                        <p:cTn id="7" dur="2000" fill="hold"/>
                                        <p:tgtEl>
                                          <p:spTgt spid="334854"/>
                                        </p:tgtEl>
                                        <p:attrNameLst>
                                          <p:attrName>ppt_w</p:attrName>
                                        </p:attrNameLst>
                                      </p:cBhvr>
                                      <p:tavLst>
                                        <p:tav tm="0">
                                          <p:val>
                                            <p:fltVal val="0"/>
                                          </p:val>
                                        </p:tav>
                                        <p:tav tm="100000">
                                          <p:val>
                                            <p:strVal val="#ppt_w"/>
                                          </p:val>
                                        </p:tav>
                                      </p:tavLst>
                                    </p:anim>
                                    <p:anim calcmode="lin" valueType="num">
                                      <p:cBhvr>
                                        <p:cTn id="8" dur="2000" fill="hold"/>
                                        <p:tgtEl>
                                          <p:spTgt spid="334854"/>
                                        </p:tgtEl>
                                        <p:attrNameLst>
                                          <p:attrName>ppt_h</p:attrName>
                                        </p:attrNameLst>
                                      </p:cBhvr>
                                      <p:tavLst>
                                        <p:tav tm="0">
                                          <p:val>
                                            <p:fltVal val="0"/>
                                          </p:val>
                                        </p:tav>
                                        <p:tav tm="100000">
                                          <p:val>
                                            <p:strVal val="#ppt_h"/>
                                          </p:val>
                                        </p:tav>
                                      </p:tavLst>
                                    </p:anim>
                                  </p:childTnLst>
                                </p:cTn>
                              </p:par>
                            </p:childTnLst>
                          </p:cTn>
                        </p:par>
                        <p:par>
                          <p:cTn id="9" fill="hold">
                            <p:stCondLst>
                              <p:cond delay="5000"/>
                            </p:stCondLst>
                            <p:childTnLst>
                              <p:par>
                                <p:cTn id="10" presetID="10" presetClass="exit" presetSubtype="0" fill="hold" grpId="1" nodeType="afterEffect">
                                  <p:stCondLst>
                                    <p:cond delay="1500"/>
                                  </p:stCondLst>
                                  <p:childTnLst>
                                    <p:animEffect transition="out" filter="fade">
                                      <p:cBhvr>
                                        <p:cTn id="11" dur="2000"/>
                                        <p:tgtEl>
                                          <p:spTgt spid="334854"/>
                                        </p:tgtEl>
                                      </p:cBhvr>
                                    </p:animEffect>
                                    <p:set>
                                      <p:cBhvr>
                                        <p:cTn id="12" dur="1" fill="hold">
                                          <p:stCondLst>
                                            <p:cond delay="1999"/>
                                          </p:stCondLst>
                                        </p:cTn>
                                        <p:tgtEl>
                                          <p:spTgt spid="3348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34851"/>
                                        </p:tgtEl>
                                        <p:attrNameLst>
                                          <p:attrName>style.visibility</p:attrName>
                                        </p:attrNameLst>
                                      </p:cBhvr>
                                      <p:to>
                                        <p:strVal val="visible"/>
                                      </p:to>
                                    </p:set>
                                    <p:animEffect transition="in" filter="circle(out)">
                                      <p:cBhvr>
                                        <p:cTn id="17" dur="2000"/>
                                        <p:tgtEl>
                                          <p:spTgt spid="334851"/>
                                        </p:tgtEl>
                                      </p:cBhvr>
                                    </p:animEffect>
                                  </p:childTnLst>
                                </p:cTn>
                              </p:par>
                            </p:childTnLst>
                          </p:cTn>
                        </p:par>
                        <p:par>
                          <p:cTn id="18" fill="hold">
                            <p:stCondLst>
                              <p:cond delay="2000"/>
                            </p:stCondLst>
                            <p:childTnLst>
                              <p:par>
                                <p:cTn id="19" presetID="8" presetClass="entr" presetSubtype="16" fill="hold" grpId="0" nodeType="afterEffect">
                                  <p:stCondLst>
                                    <p:cond delay="0"/>
                                  </p:stCondLst>
                                  <p:childTnLst>
                                    <p:set>
                                      <p:cBhvr>
                                        <p:cTn id="20" dur="1" fill="hold">
                                          <p:stCondLst>
                                            <p:cond delay="0"/>
                                          </p:stCondLst>
                                        </p:cTn>
                                        <p:tgtEl>
                                          <p:spTgt spid="334853"/>
                                        </p:tgtEl>
                                        <p:attrNameLst>
                                          <p:attrName>style.visibility</p:attrName>
                                        </p:attrNameLst>
                                      </p:cBhvr>
                                      <p:to>
                                        <p:strVal val="visible"/>
                                      </p:to>
                                    </p:set>
                                    <p:animEffect transition="in" filter="diamond(in)">
                                      <p:cBhvr>
                                        <p:cTn id="21" dur="2000"/>
                                        <p:tgtEl>
                                          <p:spTgt spid="334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1" grpId="0" animBg="1"/>
      <p:bldP spid="334853" grpId="0" animBg="1"/>
      <p:bldP spid="334854" grpId="0" animBg="1"/>
      <p:bldP spid="334854"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23875" y="0"/>
            <a:ext cx="8315325" cy="990600"/>
          </a:xfrm>
        </p:spPr>
        <p:txBody>
          <a:bodyPr>
            <a:scene3d>
              <a:camera prst="orthographicFront"/>
              <a:lightRig rig="threePt" dir="t"/>
            </a:scene3d>
            <a:sp3d extrusionH="57150">
              <a:bevelT w="38100" h="38100"/>
            </a:sp3d>
          </a:bodyPr>
          <a:lstStyle/>
          <a:p>
            <a:pPr eaLnBrk="1" hangingPunct="1"/>
            <a:r>
              <a:rPr lang="en-US" sz="4000" b="1" dirty="0" smtClean="0">
                <a:solidFill>
                  <a:srgbClr val="C00000"/>
                </a:solidFill>
              </a:rPr>
              <a:t>Epilogue Timelines Of Daniel 12</a:t>
            </a:r>
          </a:p>
        </p:txBody>
      </p:sp>
      <p:pic>
        <p:nvPicPr>
          <p:cNvPr id="336899" name="Picture 3" descr="confusion"/>
          <p:cNvPicPr>
            <a:picLocks noGrp="1" noChangeAspect="1" noChangeArrowheads="1"/>
          </p:cNvPicPr>
          <p:nvPr>
            <p:ph idx="1"/>
          </p:nvPr>
        </p:nvPicPr>
        <p:blipFill>
          <a:blip r:embed="rId5" cstate="print"/>
          <a:srcRect/>
          <a:stretch>
            <a:fillRect/>
          </a:stretch>
        </p:blipFill>
        <p:spPr>
          <a:xfrm>
            <a:off x="2743200" y="2209800"/>
            <a:ext cx="2760663" cy="32924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36900" name="WordArt 4"/>
          <p:cNvSpPr>
            <a:spLocks noChangeArrowheads="1" noChangeShapeType="1" noTextEdit="1"/>
          </p:cNvSpPr>
          <p:nvPr/>
        </p:nvSpPr>
        <p:spPr bwMode="auto">
          <a:xfrm>
            <a:off x="457200" y="3657600"/>
            <a:ext cx="2362200" cy="27432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r>
              <a:rPr lang="en-US" sz="3200" kern="10">
                <a:ln w="12700">
                  <a:solidFill>
                    <a:schemeClr val="tx1"/>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mic Sans MS"/>
              </a:rPr>
              <a:t>Daniel</a:t>
            </a:r>
          </a:p>
          <a:p>
            <a:r>
              <a:rPr lang="en-US" sz="3200" kern="10">
                <a:ln w="12700">
                  <a:solidFill>
                    <a:schemeClr val="tx1"/>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mic Sans MS"/>
              </a:rPr>
              <a:t>has the</a:t>
            </a:r>
          </a:p>
          <a:p>
            <a:r>
              <a:rPr lang="en-US" sz="3200" kern="10">
                <a:ln w="12700">
                  <a:solidFill>
                    <a:schemeClr val="tx1"/>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mic Sans MS"/>
              </a:rPr>
              <a:t>ultimate</a:t>
            </a:r>
          </a:p>
          <a:p>
            <a:r>
              <a:rPr lang="en-US" sz="3200" kern="10">
                <a:ln w="12700">
                  <a:solidFill>
                    <a:schemeClr val="tx1"/>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mic Sans MS"/>
              </a:rPr>
              <a:t>authority!</a:t>
            </a:r>
          </a:p>
        </p:txBody>
      </p:sp>
      <p:sp>
        <p:nvSpPr>
          <p:cNvPr id="336901" name="WordArt 5"/>
          <p:cNvSpPr>
            <a:spLocks noChangeArrowheads="1" noChangeShapeType="1" noTextEdit="1"/>
          </p:cNvSpPr>
          <p:nvPr/>
        </p:nvSpPr>
        <p:spPr bwMode="auto">
          <a:xfrm rot="-1010923">
            <a:off x="860425" y="1273175"/>
            <a:ext cx="2828925" cy="1628775"/>
          </a:xfrm>
          <a:prstGeom prst="rect">
            <a:avLst/>
          </a:prstGeom>
        </p:spPr>
        <p:txBody>
          <a:bodyPr wrap="none" fromWordArt="1">
            <a:prstTxWarp prst="textPlain">
              <a:avLst>
                <a:gd name="adj" fmla="val 50000"/>
              </a:avLst>
            </a:prstTxWarp>
            <a:scene3d>
              <a:camera prst="orthographicFront"/>
              <a:lightRig rig="threePt" dir="t"/>
            </a:scene3d>
            <a:sp3d extrusionH="57150">
              <a:bevelT h="25400" prst="softRound"/>
            </a:sp3d>
          </a:bodyPr>
          <a:lstStyle/>
          <a:p>
            <a:pPr algn="ctr"/>
            <a:r>
              <a:rPr lang="en-US" sz="9600" kern="10" dirty="0">
                <a:ln w="38100">
                  <a:solidFill>
                    <a:srgbClr val="2C6AE6"/>
                  </a:solidFill>
                  <a:round/>
                  <a:headEnd/>
                  <a:tailEnd/>
                </a:ln>
                <a:gradFill rotWithShape="1">
                  <a:gsLst>
                    <a:gs pos="0">
                      <a:srgbClr val="009900"/>
                    </a:gs>
                    <a:gs pos="50000">
                      <a:srgbClr val="FFFFFF"/>
                    </a:gs>
                    <a:gs pos="100000">
                      <a:srgbClr val="009900"/>
                    </a:gs>
                  </a:gsLst>
                  <a:lin ang="18900000" scaled="1"/>
                </a:gradFill>
                <a:latin typeface="Matura MT Script Capitals"/>
              </a:rPr>
              <a:t>1260</a:t>
            </a:r>
          </a:p>
        </p:txBody>
      </p:sp>
      <p:sp>
        <p:nvSpPr>
          <p:cNvPr id="336902" name="WordArt 6"/>
          <p:cNvSpPr>
            <a:spLocks noChangeArrowheads="1" noChangeShapeType="1" noTextEdit="1"/>
          </p:cNvSpPr>
          <p:nvPr/>
        </p:nvSpPr>
        <p:spPr bwMode="auto">
          <a:xfrm rot="1152664">
            <a:off x="4800600" y="1600200"/>
            <a:ext cx="3467100" cy="1628775"/>
          </a:xfrm>
          <a:prstGeom prst="rect">
            <a:avLst/>
          </a:prstGeom>
        </p:spPr>
        <p:txBody>
          <a:bodyPr wrap="none" fromWordArt="1">
            <a:prstTxWarp prst="textPlain">
              <a:avLst>
                <a:gd name="adj" fmla="val 50000"/>
              </a:avLst>
            </a:prstTxWarp>
            <a:scene3d>
              <a:camera prst="orthographicFront"/>
              <a:lightRig rig="threePt" dir="t"/>
            </a:scene3d>
            <a:sp3d extrusionH="57150">
              <a:bevelT h="25400" prst="softRound"/>
            </a:sp3d>
          </a:bodyPr>
          <a:lstStyle/>
          <a:p>
            <a:pPr algn="ctr"/>
            <a:r>
              <a:rPr lang="en-US" sz="9600" kern="10" dirty="0">
                <a:ln w="38100">
                  <a:solidFill>
                    <a:srgbClr val="000000"/>
                  </a:solidFill>
                  <a:round/>
                  <a:headEnd/>
                  <a:tailEnd/>
                </a:ln>
                <a:gradFill rotWithShape="1">
                  <a:gsLst>
                    <a:gs pos="0">
                      <a:srgbClr val="FF5050"/>
                    </a:gs>
                    <a:gs pos="50000">
                      <a:srgbClr val="FFFFFF"/>
                    </a:gs>
                    <a:gs pos="100000">
                      <a:srgbClr val="FF5050"/>
                    </a:gs>
                  </a:gsLst>
                  <a:lin ang="0" scaled="1"/>
                </a:gradFill>
                <a:latin typeface="Ravie"/>
              </a:rPr>
              <a:t>1290</a:t>
            </a:r>
          </a:p>
        </p:txBody>
      </p:sp>
      <p:sp>
        <p:nvSpPr>
          <p:cNvPr id="336903" name="WordArt 7"/>
          <p:cNvSpPr>
            <a:spLocks noChangeArrowheads="1" noChangeShapeType="1" noTextEdit="1"/>
          </p:cNvSpPr>
          <p:nvPr/>
        </p:nvSpPr>
        <p:spPr bwMode="auto">
          <a:xfrm rot="941462">
            <a:off x="4779963" y="4303713"/>
            <a:ext cx="3892550" cy="1771650"/>
          </a:xfrm>
          <a:prstGeom prst="rect">
            <a:avLst/>
          </a:prstGeom>
        </p:spPr>
        <p:txBody>
          <a:bodyPr wrap="none" fromWordArt="1">
            <a:prstTxWarp prst="textPlain">
              <a:avLst>
                <a:gd name="adj" fmla="val 50000"/>
              </a:avLst>
            </a:prstTxWarp>
            <a:scene3d>
              <a:camera prst="orthographicFront"/>
              <a:lightRig rig="threePt" dir="t"/>
            </a:scene3d>
            <a:sp3d extrusionH="57150">
              <a:bevelT h="25400" prst="softRound"/>
            </a:sp3d>
          </a:bodyPr>
          <a:lstStyle/>
          <a:p>
            <a:pPr algn="ctr"/>
            <a:r>
              <a:rPr lang="en-US" sz="8000" kern="10" dirty="0">
                <a:ln w="38100">
                  <a:solidFill>
                    <a:schemeClr val="bg1"/>
                  </a:solidFill>
                  <a:round/>
                  <a:headEnd/>
                  <a:tailEnd/>
                </a:ln>
                <a:gradFill rotWithShape="1">
                  <a:gsLst>
                    <a:gs pos="0">
                      <a:srgbClr val="CA95CD"/>
                    </a:gs>
                    <a:gs pos="50000">
                      <a:srgbClr val="643167"/>
                    </a:gs>
                    <a:gs pos="100000">
                      <a:srgbClr val="CA95CD"/>
                    </a:gs>
                  </a:gsLst>
                  <a:lin ang="2700000" scaled="1"/>
                </a:gradFill>
                <a:latin typeface="Snap ITC"/>
              </a:rPr>
              <a:t>1335</a:t>
            </a:r>
          </a:p>
        </p:txBody>
      </p:sp>
      <p:sp>
        <p:nvSpPr>
          <p:cNvPr id="2" name="Slide Number Placeholder 1"/>
          <p:cNvSpPr>
            <a:spLocks noGrp="1"/>
          </p:cNvSpPr>
          <p:nvPr>
            <p:ph type="sldNum" sz="quarter" idx="11"/>
          </p:nvPr>
        </p:nvSpPr>
        <p:spPr/>
        <p:txBody>
          <a:bodyPr/>
          <a:lstStyle/>
          <a:p>
            <a:pPr>
              <a:defRPr/>
            </a:pPr>
            <a:fld id="{0E6DA28E-5D7E-4613-9A02-42E696BB463E}" type="slidenum">
              <a:rPr lang="en-US" smtClean="0">
                <a:solidFill>
                  <a:schemeClr val="bg1"/>
                </a:solidFill>
              </a:rPr>
              <a:pPr>
                <a:defRPr/>
              </a:pPr>
              <a:t>17</a:t>
            </a:fld>
            <a:endParaRPr lang="en-US" dirty="0">
              <a:solidFill>
                <a:schemeClr val="bg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500"/>
                                  </p:stCondLst>
                                  <p:childTnLst>
                                    <p:set>
                                      <p:cBhvr>
                                        <p:cTn id="6" dur="1" fill="hold">
                                          <p:stCondLst>
                                            <p:cond delay="0"/>
                                          </p:stCondLst>
                                        </p:cTn>
                                        <p:tgtEl>
                                          <p:spTgt spid="336901"/>
                                        </p:tgtEl>
                                        <p:attrNameLst>
                                          <p:attrName>style.visibility</p:attrName>
                                        </p:attrNameLst>
                                      </p:cBhvr>
                                      <p:to>
                                        <p:strVal val="visible"/>
                                      </p:to>
                                    </p:set>
                                    <p:animEffect transition="in" filter="wipe(down)">
                                      <p:cBhvr>
                                        <p:cTn id="7" dur="580">
                                          <p:stCondLst>
                                            <p:cond delay="0"/>
                                          </p:stCondLst>
                                        </p:cTn>
                                        <p:tgtEl>
                                          <p:spTgt spid="336901"/>
                                        </p:tgtEl>
                                      </p:cBhvr>
                                    </p:animEffect>
                                    <p:anim calcmode="lin" valueType="num">
                                      <p:cBhvr>
                                        <p:cTn id="8" dur="1822" tmFilter="0,0; 0.14,0.36; 0.43,0.73; 0.71,0.91; 1.0,1.0">
                                          <p:stCondLst>
                                            <p:cond delay="0"/>
                                          </p:stCondLst>
                                        </p:cTn>
                                        <p:tgtEl>
                                          <p:spTgt spid="33690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690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690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690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6901"/>
                                        </p:tgtEl>
                                        <p:attrNameLst>
                                          <p:attrName>ppt_y</p:attrName>
                                        </p:attrNameLst>
                                      </p:cBhvr>
                                      <p:tavLst>
                                        <p:tav tm="0" fmla="#ppt_y-sin(pi*$)/81">
                                          <p:val>
                                            <p:fltVal val="0"/>
                                          </p:val>
                                        </p:tav>
                                        <p:tav tm="100000">
                                          <p:val>
                                            <p:fltVal val="1"/>
                                          </p:val>
                                        </p:tav>
                                      </p:tavLst>
                                    </p:anim>
                                    <p:animScale>
                                      <p:cBhvr>
                                        <p:cTn id="13" dur="26">
                                          <p:stCondLst>
                                            <p:cond delay="650"/>
                                          </p:stCondLst>
                                        </p:cTn>
                                        <p:tgtEl>
                                          <p:spTgt spid="336901"/>
                                        </p:tgtEl>
                                      </p:cBhvr>
                                      <p:to x="100000" y="60000"/>
                                    </p:animScale>
                                    <p:animScale>
                                      <p:cBhvr>
                                        <p:cTn id="14" dur="166" decel="50000">
                                          <p:stCondLst>
                                            <p:cond delay="676"/>
                                          </p:stCondLst>
                                        </p:cTn>
                                        <p:tgtEl>
                                          <p:spTgt spid="336901"/>
                                        </p:tgtEl>
                                      </p:cBhvr>
                                      <p:to x="100000" y="100000"/>
                                    </p:animScale>
                                    <p:animScale>
                                      <p:cBhvr>
                                        <p:cTn id="15" dur="26">
                                          <p:stCondLst>
                                            <p:cond delay="1312"/>
                                          </p:stCondLst>
                                        </p:cTn>
                                        <p:tgtEl>
                                          <p:spTgt spid="336901"/>
                                        </p:tgtEl>
                                      </p:cBhvr>
                                      <p:to x="100000" y="80000"/>
                                    </p:animScale>
                                    <p:animScale>
                                      <p:cBhvr>
                                        <p:cTn id="16" dur="166" decel="50000">
                                          <p:stCondLst>
                                            <p:cond delay="1338"/>
                                          </p:stCondLst>
                                        </p:cTn>
                                        <p:tgtEl>
                                          <p:spTgt spid="336901"/>
                                        </p:tgtEl>
                                      </p:cBhvr>
                                      <p:to x="100000" y="100000"/>
                                    </p:animScale>
                                    <p:animScale>
                                      <p:cBhvr>
                                        <p:cTn id="17" dur="26">
                                          <p:stCondLst>
                                            <p:cond delay="1642"/>
                                          </p:stCondLst>
                                        </p:cTn>
                                        <p:tgtEl>
                                          <p:spTgt spid="336901"/>
                                        </p:tgtEl>
                                      </p:cBhvr>
                                      <p:to x="100000" y="90000"/>
                                    </p:animScale>
                                    <p:animScale>
                                      <p:cBhvr>
                                        <p:cTn id="18" dur="166" decel="50000">
                                          <p:stCondLst>
                                            <p:cond delay="1668"/>
                                          </p:stCondLst>
                                        </p:cTn>
                                        <p:tgtEl>
                                          <p:spTgt spid="336901"/>
                                        </p:tgtEl>
                                      </p:cBhvr>
                                      <p:to x="100000" y="100000"/>
                                    </p:animScale>
                                    <p:animScale>
                                      <p:cBhvr>
                                        <p:cTn id="19" dur="26">
                                          <p:stCondLst>
                                            <p:cond delay="1808"/>
                                          </p:stCondLst>
                                        </p:cTn>
                                        <p:tgtEl>
                                          <p:spTgt spid="336901"/>
                                        </p:tgtEl>
                                      </p:cBhvr>
                                      <p:to x="100000" y="95000"/>
                                    </p:animScale>
                                    <p:animScale>
                                      <p:cBhvr>
                                        <p:cTn id="20" dur="166" decel="50000">
                                          <p:stCondLst>
                                            <p:cond delay="1834"/>
                                          </p:stCondLst>
                                        </p:cTn>
                                        <p:tgtEl>
                                          <p:spTgt spid="336901"/>
                                        </p:tgtEl>
                                      </p:cBhvr>
                                      <p:to x="100000" y="100000"/>
                                    </p:animScale>
                                  </p:childTnLst>
                                </p:cTn>
                              </p:par>
                            </p:childTnLst>
                          </p:cTn>
                        </p:par>
                        <p:par>
                          <p:cTn id="21" fill="hold">
                            <p:stCondLst>
                              <p:cond delay="3500"/>
                            </p:stCondLst>
                            <p:childTnLst>
                              <p:par>
                                <p:cTn id="22" presetID="26" presetClass="entr" presetSubtype="0" fill="hold" grpId="0" nodeType="afterEffect">
                                  <p:stCondLst>
                                    <p:cond delay="2000"/>
                                  </p:stCondLst>
                                  <p:childTnLst>
                                    <p:set>
                                      <p:cBhvr>
                                        <p:cTn id="23" dur="1" fill="hold">
                                          <p:stCondLst>
                                            <p:cond delay="0"/>
                                          </p:stCondLst>
                                        </p:cTn>
                                        <p:tgtEl>
                                          <p:spTgt spid="336902"/>
                                        </p:tgtEl>
                                        <p:attrNameLst>
                                          <p:attrName>style.visibility</p:attrName>
                                        </p:attrNameLst>
                                      </p:cBhvr>
                                      <p:to>
                                        <p:strVal val="visible"/>
                                      </p:to>
                                    </p:set>
                                    <p:animEffect transition="in" filter="wipe(down)">
                                      <p:cBhvr>
                                        <p:cTn id="24" dur="580">
                                          <p:stCondLst>
                                            <p:cond delay="0"/>
                                          </p:stCondLst>
                                        </p:cTn>
                                        <p:tgtEl>
                                          <p:spTgt spid="336902"/>
                                        </p:tgtEl>
                                      </p:cBhvr>
                                    </p:animEffect>
                                    <p:anim calcmode="lin" valueType="num">
                                      <p:cBhvr>
                                        <p:cTn id="25" dur="1822" tmFilter="0,0; 0.14,0.36; 0.43,0.73; 0.71,0.91; 1.0,1.0">
                                          <p:stCondLst>
                                            <p:cond delay="0"/>
                                          </p:stCondLst>
                                        </p:cTn>
                                        <p:tgtEl>
                                          <p:spTgt spid="33690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3690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3690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3690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36902"/>
                                        </p:tgtEl>
                                        <p:attrNameLst>
                                          <p:attrName>ppt_y</p:attrName>
                                        </p:attrNameLst>
                                      </p:cBhvr>
                                      <p:tavLst>
                                        <p:tav tm="0" fmla="#ppt_y-sin(pi*$)/81">
                                          <p:val>
                                            <p:fltVal val="0"/>
                                          </p:val>
                                        </p:tav>
                                        <p:tav tm="100000">
                                          <p:val>
                                            <p:fltVal val="1"/>
                                          </p:val>
                                        </p:tav>
                                      </p:tavLst>
                                    </p:anim>
                                    <p:animScale>
                                      <p:cBhvr>
                                        <p:cTn id="30" dur="26">
                                          <p:stCondLst>
                                            <p:cond delay="650"/>
                                          </p:stCondLst>
                                        </p:cTn>
                                        <p:tgtEl>
                                          <p:spTgt spid="336902"/>
                                        </p:tgtEl>
                                      </p:cBhvr>
                                      <p:to x="100000" y="60000"/>
                                    </p:animScale>
                                    <p:animScale>
                                      <p:cBhvr>
                                        <p:cTn id="31" dur="166" decel="50000">
                                          <p:stCondLst>
                                            <p:cond delay="676"/>
                                          </p:stCondLst>
                                        </p:cTn>
                                        <p:tgtEl>
                                          <p:spTgt spid="336902"/>
                                        </p:tgtEl>
                                      </p:cBhvr>
                                      <p:to x="100000" y="100000"/>
                                    </p:animScale>
                                    <p:animScale>
                                      <p:cBhvr>
                                        <p:cTn id="32" dur="26">
                                          <p:stCondLst>
                                            <p:cond delay="1312"/>
                                          </p:stCondLst>
                                        </p:cTn>
                                        <p:tgtEl>
                                          <p:spTgt spid="336902"/>
                                        </p:tgtEl>
                                      </p:cBhvr>
                                      <p:to x="100000" y="80000"/>
                                    </p:animScale>
                                    <p:animScale>
                                      <p:cBhvr>
                                        <p:cTn id="33" dur="166" decel="50000">
                                          <p:stCondLst>
                                            <p:cond delay="1338"/>
                                          </p:stCondLst>
                                        </p:cTn>
                                        <p:tgtEl>
                                          <p:spTgt spid="336902"/>
                                        </p:tgtEl>
                                      </p:cBhvr>
                                      <p:to x="100000" y="100000"/>
                                    </p:animScale>
                                    <p:animScale>
                                      <p:cBhvr>
                                        <p:cTn id="34" dur="26">
                                          <p:stCondLst>
                                            <p:cond delay="1642"/>
                                          </p:stCondLst>
                                        </p:cTn>
                                        <p:tgtEl>
                                          <p:spTgt spid="336902"/>
                                        </p:tgtEl>
                                      </p:cBhvr>
                                      <p:to x="100000" y="90000"/>
                                    </p:animScale>
                                    <p:animScale>
                                      <p:cBhvr>
                                        <p:cTn id="35" dur="166" decel="50000">
                                          <p:stCondLst>
                                            <p:cond delay="1668"/>
                                          </p:stCondLst>
                                        </p:cTn>
                                        <p:tgtEl>
                                          <p:spTgt spid="336902"/>
                                        </p:tgtEl>
                                      </p:cBhvr>
                                      <p:to x="100000" y="100000"/>
                                    </p:animScale>
                                    <p:animScale>
                                      <p:cBhvr>
                                        <p:cTn id="36" dur="26">
                                          <p:stCondLst>
                                            <p:cond delay="1808"/>
                                          </p:stCondLst>
                                        </p:cTn>
                                        <p:tgtEl>
                                          <p:spTgt spid="336902"/>
                                        </p:tgtEl>
                                      </p:cBhvr>
                                      <p:to x="100000" y="95000"/>
                                    </p:animScale>
                                    <p:animScale>
                                      <p:cBhvr>
                                        <p:cTn id="37" dur="166" decel="50000">
                                          <p:stCondLst>
                                            <p:cond delay="1834"/>
                                          </p:stCondLst>
                                        </p:cTn>
                                        <p:tgtEl>
                                          <p:spTgt spid="336902"/>
                                        </p:tgtEl>
                                      </p:cBhvr>
                                      <p:to x="100000" y="100000"/>
                                    </p:animScale>
                                  </p:childTnLst>
                                </p:cTn>
                              </p:par>
                            </p:childTnLst>
                          </p:cTn>
                        </p:par>
                        <p:par>
                          <p:cTn id="38" fill="hold">
                            <p:stCondLst>
                              <p:cond delay="7500"/>
                            </p:stCondLst>
                            <p:childTnLst>
                              <p:par>
                                <p:cTn id="39" presetID="26" presetClass="entr" presetSubtype="0" fill="hold" grpId="0" nodeType="afterEffect">
                                  <p:stCondLst>
                                    <p:cond delay="2000"/>
                                  </p:stCondLst>
                                  <p:childTnLst>
                                    <p:set>
                                      <p:cBhvr>
                                        <p:cTn id="40" dur="1" fill="hold">
                                          <p:stCondLst>
                                            <p:cond delay="0"/>
                                          </p:stCondLst>
                                        </p:cTn>
                                        <p:tgtEl>
                                          <p:spTgt spid="336903"/>
                                        </p:tgtEl>
                                        <p:attrNameLst>
                                          <p:attrName>style.visibility</p:attrName>
                                        </p:attrNameLst>
                                      </p:cBhvr>
                                      <p:to>
                                        <p:strVal val="visible"/>
                                      </p:to>
                                    </p:set>
                                    <p:animEffect transition="in" filter="wipe(down)">
                                      <p:cBhvr>
                                        <p:cTn id="41" dur="580">
                                          <p:stCondLst>
                                            <p:cond delay="0"/>
                                          </p:stCondLst>
                                        </p:cTn>
                                        <p:tgtEl>
                                          <p:spTgt spid="336903"/>
                                        </p:tgtEl>
                                      </p:cBhvr>
                                    </p:animEffect>
                                    <p:anim calcmode="lin" valueType="num">
                                      <p:cBhvr>
                                        <p:cTn id="42" dur="1822" tmFilter="0,0; 0.14,0.36; 0.43,0.73; 0.71,0.91; 1.0,1.0">
                                          <p:stCondLst>
                                            <p:cond delay="0"/>
                                          </p:stCondLst>
                                        </p:cTn>
                                        <p:tgtEl>
                                          <p:spTgt spid="33690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3690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3690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3690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36903"/>
                                        </p:tgtEl>
                                        <p:attrNameLst>
                                          <p:attrName>ppt_y</p:attrName>
                                        </p:attrNameLst>
                                      </p:cBhvr>
                                      <p:tavLst>
                                        <p:tav tm="0" fmla="#ppt_y-sin(pi*$)/81">
                                          <p:val>
                                            <p:fltVal val="0"/>
                                          </p:val>
                                        </p:tav>
                                        <p:tav tm="100000">
                                          <p:val>
                                            <p:fltVal val="1"/>
                                          </p:val>
                                        </p:tav>
                                      </p:tavLst>
                                    </p:anim>
                                    <p:animScale>
                                      <p:cBhvr>
                                        <p:cTn id="47" dur="26">
                                          <p:stCondLst>
                                            <p:cond delay="650"/>
                                          </p:stCondLst>
                                        </p:cTn>
                                        <p:tgtEl>
                                          <p:spTgt spid="336903"/>
                                        </p:tgtEl>
                                      </p:cBhvr>
                                      <p:to x="100000" y="60000"/>
                                    </p:animScale>
                                    <p:animScale>
                                      <p:cBhvr>
                                        <p:cTn id="48" dur="166" decel="50000">
                                          <p:stCondLst>
                                            <p:cond delay="676"/>
                                          </p:stCondLst>
                                        </p:cTn>
                                        <p:tgtEl>
                                          <p:spTgt spid="336903"/>
                                        </p:tgtEl>
                                      </p:cBhvr>
                                      <p:to x="100000" y="100000"/>
                                    </p:animScale>
                                    <p:animScale>
                                      <p:cBhvr>
                                        <p:cTn id="49" dur="26">
                                          <p:stCondLst>
                                            <p:cond delay="1312"/>
                                          </p:stCondLst>
                                        </p:cTn>
                                        <p:tgtEl>
                                          <p:spTgt spid="336903"/>
                                        </p:tgtEl>
                                      </p:cBhvr>
                                      <p:to x="100000" y="80000"/>
                                    </p:animScale>
                                    <p:animScale>
                                      <p:cBhvr>
                                        <p:cTn id="50" dur="166" decel="50000">
                                          <p:stCondLst>
                                            <p:cond delay="1338"/>
                                          </p:stCondLst>
                                        </p:cTn>
                                        <p:tgtEl>
                                          <p:spTgt spid="336903"/>
                                        </p:tgtEl>
                                      </p:cBhvr>
                                      <p:to x="100000" y="100000"/>
                                    </p:animScale>
                                    <p:animScale>
                                      <p:cBhvr>
                                        <p:cTn id="51" dur="26">
                                          <p:stCondLst>
                                            <p:cond delay="1642"/>
                                          </p:stCondLst>
                                        </p:cTn>
                                        <p:tgtEl>
                                          <p:spTgt spid="336903"/>
                                        </p:tgtEl>
                                      </p:cBhvr>
                                      <p:to x="100000" y="90000"/>
                                    </p:animScale>
                                    <p:animScale>
                                      <p:cBhvr>
                                        <p:cTn id="52" dur="166" decel="50000">
                                          <p:stCondLst>
                                            <p:cond delay="1668"/>
                                          </p:stCondLst>
                                        </p:cTn>
                                        <p:tgtEl>
                                          <p:spTgt spid="336903"/>
                                        </p:tgtEl>
                                      </p:cBhvr>
                                      <p:to x="100000" y="100000"/>
                                    </p:animScale>
                                    <p:animScale>
                                      <p:cBhvr>
                                        <p:cTn id="53" dur="26">
                                          <p:stCondLst>
                                            <p:cond delay="1808"/>
                                          </p:stCondLst>
                                        </p:cTn>
                                        <p:tgtEl>
                                          <p:spTgt spid="336903"/>
                                        </p:tgtEl>
                                      </p:cBhvr>
                                      <p:to x="100000" y="95000"/>
                                    </p:animScale>
                                    <p:animScale>
                                      <p:cBhvr>
                                        <p:cTn id="54" dur="166" decel="50000">
                                          <p:stCondLst>
                                            <p:cond delay="1834"/>
                                          </p:stCondLst>
                                        </p:cTn>
                                        <p:tgtEl>
                                          <p:spTgt spid="336903"/>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0" presetClass="entr" presetSubtype="0" fill="hold" nodeType="clickEffect">
                                  <p:stCondLst>
                                    <p:cond delay="0"/>
                                  </p:stCondLst>
                                  <p:childTnLst>
                                    <p:set>
                                      <p:cBhvr>
                                        <p:cTn id="58" dur="1" fill="hold">
                                          <p:stCondLst>
                                            <p:cond delay="0"/>
                                          </p:stCondLst>
                                        </p:cTn>
                                        <p:tgtEl>
                                          <p:spTgt spid="336899"/>
                                        </p:tgtEl>
                                        <p:attrNameLst>
                                          <p:attrName>style.visibility</p:attrName>
                                        </p:attrNameLst>
                                      </p:cBhvr>
                                      <p:to>
                                        <p:strVal val="visible"/>
                                      </p:to>
                                    </p:set>
                                    <p:animEffect transition="in" filter="wedge">
                                      <p:cBhvr>
                                        <p:cTn id="59" dur="2000"/>
                                        <p:tgtEl>
                                          <p:spTgt spid="336899"/>
                                        </p:tgtEl>
                                      </p:cBhvr>
                                    </p:animEffect>
                                  </p:childTnLst>
                                </p:cTn>
                              </p:par>
                            </p:childTnLst>
                          </p:cTn>
                        </p:par>
                        <p:par>
                          <p:cTn id="60" fill="hold">
                            <p:stCondLst>
                              <p:cond delay="2000"/>
                            </p:stCondLst>
                            <p:childTnLst>
                              <p:par>
                                <p:cTn id="61" presetID="23" presetClass="entr" presetSubtype="16" fill="hold" grpId="0" nodeType="afterEffect">
                                  <p:stCondLst>
                                    <p:cond delay="0"/>
                                  </p:stCondLst>
                                  <p:childTnLst>
                                    <p:set>
                                      <p:cBhvr>
                                        <p:cTn id="62" dur="1" fill="hold">
                                          <p:stCondLst>
                                            <p:cond delay="0"/>
                                          </p:stCondLst>
                                        </p:cTn>
                                        <p:tgtEl>
                                          <p:spTgt spid="336900"/>
                                        </p:tgtEl>
                                        <p:attrNameLst>
                                          <p:attrName>style.visibility</p:attrName>
                                        </p:attrNameLst>
                                      </p:cBhvr>
                                      <p:to>
                                        <p:strVal val="visible"/>
                                      </p:to>
                                    </p:set>
                                    <p:anim calcmode="lin" valueType="num">
                                      <p:cBhvr>
                                        <p:cTn id="63" dur="2000" fill="hold"/>
                                        <p:tgtEl>
                                          <p:spTgt spid="336900"/>
                                        </p:tgtEl>
                                        <p:attrNameLst>
                                          <p:attrName>ppt_w</p:attrName>
                                        </p:attrNameLst>
                                      </p:cBhvr>
                                      <p:tavLst>
                                        <p:tav tm="0">
                                          <p:val>
                                            <p:fltVal val="0"/>
                                          </p:val>
                                        </p:tav>
                                        <p:tav tm="100000">
                                          <p:val>
                                            <p:strVal val="#ppt_w"/>
                                          </p:val>
                                        </p:tav>
                                      </p:tavLst>
                                    </p:anim>
                                    <p:anim calcmode="lin" valueType="num">
                                      <p:cBhvr>
                                        <p:cTn id="64" dur="2000" fill="hold"/>
                                        <p:tgtEl>
                                          <p:spTgt spid="3369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0" grpId="0" animBg="1"/>
      <p:bldP spid="336901" grpId="0" animBg="1"/>
      <p:bldP spid="336902" grpId="0" animBg="1"/>
      <p:bldP spid="33690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38946" name="WordArt 2"/>
          <p:cNvSpPr>
            <a:spLocks noChangeArrowheads="1" noChangeShapeType="1" noTextEdit="1"/>
          </p:cNvSpPr>
          <p:nvPr/>
        </p:nvSpPr>
        <p:spPr bwMode="auto">
          <a:xfrm rot="-306893">
            <a:off x="2743200" y="1371600"/>
            <a:ext cx="4835525" cy="2743200"/>
          </a:xfrm>
          <a:prstGeom prst="rect">
            <a:avLst/>
          </a:prstGeom>
        </p:spPr>
        <p:txBody>
          <a:bodyPr wrap="none" fromWordArt="1">
            <a:prstTxWarp prst="textSlantUp">
              <a:avLst>
                <a:gd name="adj" fmla="val 27667"/>
              </a:avLst>
            </a:prstTxWarp>
            <a:scene3d>
              <a:camera prst="orthographicFront"/>
              <a:lightRig rig="threePt" dir="t"/>
            </a:scene3d>
            <a:sp3d extrusionH="57150">
              <a:bevelT h="25400" prst="softRound"/>
            </a:sp3d>
          </a:bodyPr>
          <a:lstStyle/>
          <a:p>
            <a:pPr algn="ctr"/>
            <a:r>
              <a:rPr lang="en-US" sz="3600" kern="10">
                <a:ln w="19050">
                  <a:solidFill>
                    <a:srgbClr val="000000"/>
                  </a:solidFill>
                  <a:round/>
                  <a:headEnd/>
                  <a:tailEnd/>
                </a:ln>
                <a:gradFill rotWithShape="1">
                  <a:gsLst>
                    <a:gs pos="0">
                      <a:srgbClr val="FFFFFF"/>
                    </a:gs>
                    <a:gs pos="50000">
                      <a:srgbClr val="FF0000"/>
                    </a:gs>
                    <a:gs pos="100000">
                      <a:srgbClr val="FFFFFF"/>
                    </a:gs>
                  </a:gsLst>
                  <a:lin ang="2700000" scaled="1"/>
                </a:gradFill>
                <a:latin typeface="Matura MT Script Capitals"/>
              </a:rPr>
              <a:t>Symbolic</a:t>
            </a:r>
          </a:p>
          <a:p>
            <a:pPr algn="ctr"/>
            <a:r>
              <a:rPr lang="en-US" sz="3600" kern="10">
                <a:ln w="19050">
                  <a:solidFill>
                    <a:srgbClr val="000000"/>
                  </a:solidFill>
                  <a:round/>
                  <a:headEnd/>
                  <a:tailEnd/>
                </a:ln>
                <a:gradFill rotWithShape="1">
                  <a:gsLst>
                    <a:gs pos="0">
                      <a:srgbClr val="FFFFFF"/>
                    </a:gs>
                    <a:gs pos="50000">
                      <a:srgbClr val="FF0000"/>
                    </a:gs>
                    <a:gs pos="100000">
                      <a:srgbClr val="FFFFFF"/>
                    </a:gs>
                  </a:gsLst>
                  <a:lin ang="2700000" scaled="1"/>
                </a:gradFill>
                <a:latin typeface="Matura MT Script Capitals"/>
              </a:rPr>
              <a:t>Vision?</a:t>
            </a:r>
          </a:p>
        </p:txBody>
      </p:sp>
      <p:sp>
        <p:nvSpPr>
          <p:cNvPr id="338947" name="WordArt 3"/>
          <p:cNvSpPr>
            <a:spLocks noChangeArrowheads="1" noChangeShapeType="1" noTextEdit="1"/>
          </p:cNvSpPr>
          <p:nvPr/>
        </p:nvSpPr>
        <p:spPr bwMode="auto">
          <a:xfrm rot="778911">
            <a:off x="4953000" y="4191000"/>
            <a:ext cx="3352800" cy="2133600"/>
          </a:xfrm>
          <a:prstGeom prst="rect">
            <a:avLst/>
          </a:prstGeom>
        </p:spPr>
        <p:txBody>
          <a:bodyPr wrap="none" fromWordArt="1">
            <a:prstTxWarp prst="textCanUp">
              <a:avLst>
                <a:gd name="adj" fmla="val 85699"/>
              </a:avLst>
            </a:prstTxWarp>
            <a:scene3d>
              <a:camera prst="orthographicFront"/>
              <a:lightRig rig="threePt" dir="t"/>
            </a:scene3d>
            <a:sp3d extrusionH="57150">
              <a:bevelT h="25400" prst="softRound"/>
            </a:sp3d>
          </a:bodyPr>
          <a:lstStyle/>
          <a:p>
            <a:pPr algn="ctr"/>
            <a:r>
              <a:rPr lang="en-US" sz="3600" kern="10">
                <a:ln w="19050">
                  <a:solidFill>
                    <a:srgbClr val="000000"/>
                  </a:solidFill>
                  <a:round/>
                  <a:headEnd/>
                  <a:tailEnd/>
                </a:ln>
                <a:solidFill>
                  <a:srgbClr val="0066FF"/>
                </a:solidFill>
                <a:latin typeface="Berlin Sans FB Demi"/>
              </a:rPr>
              <a:t>Literal</a:t>
            </a:r>
          </a:p>
          <a:p>
            <a:pPr algn="ctr"/>
            <a:r>
              <a:rPr lang="en-US" sz="3600" kern="10">
                <a:ln w="19050">
                  <a:solidFill>
                    <a:srgbClr val="000000"/>
                  </a:solidFill>
                  <a:round/>
                  <a:headEnd/>
                  <a:tailEnd/>
                </a:ln>
                <a:solidFill>
                  <a:srgbClr val="0066FF"/>
                </a:solidFill>
                <a:latin typeface="Berlin Sans FB Demi"/>
              </a:rPr>
              <a:t>Vision?</a:t>
            </a:r>
          </a:p>
        </p:txBody>
      </p:sp>
      <p:sp>
        <p:nvSpPr>
          <p:cNvPr id="338948" name="WordArt 4"/>
          <p:cNvSpPr>
            <a:spLocks noChangeArrowheads="1" noChangeShapeType="1" noTextEdit="1"/>
          </p:cNvSpPr>
          <p:nvPr/>
        </p:nvSpPr>
        <p:spPr bwMode="auto">
          <a:xfrm rot="-859527">
            <a:off x="528638" y="457200"/>
            <a:ext cx="6713537" cy="1371600"/>
          </a:xfrm>
          <a:prstGeom prst="rect">
            <a:avLst/>
          </a:prstGeom>
        </p:spPr>
        <p:txBody>
          <a:bodyPr wrap="none" fromWordArt="1">
            <a:prstTxWarp prst="textCanUp">
              <a:avLst>
                <a:gd name="adj" fmla="val 81019"/>
              </a:avLst>
            </a:prstTxWarp>
            <a:scene3d>
              <a:camera prst="orthographicFront"/>
              <a:lightRig rig="threePt" dir="t"/>
            </a:scene3d>
            <a:sp3d extrusionH="57150">
              <a:bevelT h="25400" prst="softRound"/>
            </a:sp3d>
          </a:bodyPr>
          <a:lstStyle/>
          <a:p>
            <a:pPr algn="ctr"/>
            <a:r>
              <a:rPr lang="en-US" sz="4800" kern="10" dirty="0">
                <a:ln w="19050">
                  <a:solidFill>
                    <a:srgbClr val="00000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8900000" scaled="1"/>
                </a:gradFill>
                <a:latin typeface="Magneto"/>
              </a:rPr>
              <a:t>Is Daniel 4 a ...</a:t>
            </a:r>
          </a:p>
        </p:txBody>
      </p:sp>
      <p:sp>
        <p:nvSpPr>
          <p:cNvPr id="2" name="Slide Number Placeholder 1"/>
          <p:cNvSpPr>
            <a:spLocks noGrp="1"/>
          </p:cNvSpPr>
          <p:nvPr>
            <p:ph type="sldNum" sz="quarter" idx="11"/>
          </p:nvPr>
        </p:nvSpPr>
        <p:spPr/>
        <p:txBody>
          <a:bodyPr/>
          <a:lstStyle/>
          <a:p>
            <a:pPr>
              <a:defRPr/>
            </a:pPr>
            <a:fld id="{0E6DA28E-5D7E-4613-9A02-42E696BB463E}" type="slidenum">
              <a:rPr lang="en-US" smtClean="0"/>
              <a:pPr>
                <a:defRPr/>
              </a:pPr>
              <a:t>18</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38948"/>
                                        </p:tgtEl>
                                        <p:attrNameLst>
                                          <p:attrName>style.visibility</p:attrName>
                                        </p:attrNameLst>
                                      </p:cBhvr>
                                      <p:to>
                                        <p:strVal val="visible"/>
                                      </p:to>
                                    </p:set>
                                    <p:animEffect transition="in" filter="fade">
                                      <p:cBhvr>
                                        <p:cTn id="7" dur="2000"/>
                                        <p:tgtEl>
                                          <p:spTgt spid="338948"/>
                                        </p:tgtEl>
                                      </p:cBhvr>
                                    </p:animEffect>
                                    <p:anim calcmode="lin" valueType="num">
                                      <p:cBhvr>
                                        <p:cTn id="8" dur="2000" fill="hold"/>
                                        <p:tgtEl>
                                          <p:spTgt spid="338948"/>
                                        </p:tgtEl>
                                        <p:attrNameLst>
                                          <p:attrName>ppt_x</p:attrName>
                                        </p:attrNameLst>
                                      </p:cBhvr>
                                      <p:tavLst>
                                        <p:tav tm="0">
                                          <p:val>
                                            <p:strVal val="#ppt_x"/>
                                          </p:val>
                                        </p:tav>
                                        <p:tav tm="100000">
                                          <p:val>
                                            <p:strVal val="#ppt_x"/>
                                          </p:val>
                                        </p:tav>
                                      </p:tavLst>
                                    </p:anim>
                                    <p:anim calcmode="lin" valueType="num">
                                      <p:cBhvr>
                                        <p:cTn id="9" dur="2000" fill="hold"/>
                                        <p:tgtEl>
                                          <p:spTgt spid="33894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2" presetClass="entr" presetSubtype="0" fill="hold" grpId="0" nodeType="afterEffect">
                                  <p:stCondLst>
                                    <p:cond delay="0"/>
                                  </p:stCondLst>
                                  <p:childTnLst>
                                    <p:set>
                                      <p:cBhvr>
                                        <p:cTn id="12" dur="1" fill="hold">
                                          <p:stCondLst>
                                            <p:cond delay="0"/>
                                          </p:stCondLst>
                                        </p:cTn>
                                        <p:tgtEl>
                                          <p:spTgt spid="338946"/>
                                        </p:tgtEl>
                                        <p:attrNameLst>
                                          <p:attrName>style.visibility</p:attrName>
                                        </p:attrNameLst>
                                      </p:cBhvr>
                                      <p:to>
                                        <p:strVal val="visible"/>
                                      </p:to>
                                    </p:set>
                                    <p:animScale>
                                      <p:cBhvr>
                                        <p:cTn id="13" dur="2000" decel="50000" fill="hold">
                                          <p:stCondLst>
                                            <p:cond delay="0"/>
                                          </p:stCondLst>
                                        </p:cTn>
                                        <p:tgtEl>
                                          <p:spTgt spid="3389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2000" decel="50000" fill="hold">
                                          <p:stCondLst>
                                            <p:cond delay="0"/>
                                          </p:stCondLst>
                                        </p:cTn>
                                        <p:tgtEl>
                                          <p:spTgt spid="338946"/>
                                        </p:tgtEl>
                                        <p:attrNameLst>
                                          <p:attrName>ppt_x</p:attrName>
                                          <p:attrName>ppt_y</p:attrName>
                                        </p:attrNameLst>
                                      </p:cBhvr>
                                    </p:animMotion>
                                    <p:animEffect transition="in" filter="fade">
                                      <p:cBhvr>
                                        <p:cTn id="15" dur="2000"/>
                                        <p:tgtEl>
                                          <p:spTgt spid="338946"/>
                                        </p:tgtEl>
                                      </p:cBhvr>
                                    </p:animEffect>
                                  </p:childTnLst>
                                </p:cTn>
                              </p:par>
                            </p:childTnLst>
                          </p:cTn>
                        </p:par>
                        <p:par>
                          <p:cTn id="16" fill="hold">
                            <p:stCondLst>
                              <p:cond delay="4000"/>
                            </p:stCondLst>
                            <p:childTnLst>
                              <p:par>
                                <p:cTn id="17" presetID="52" presetClass="entr" presetSubtype="0" fill="hold" grpId="0" nodeType="afterEffect">
                                  <p:stCondLst>
                                    <p:cond delay="0"/>
                                  </p:stCondLst>
                                  <p:childTnLst>
                                    <p:set>
                                      <p:cBhvr>
                                        <p:cTn id="18" dur="1" fill="hold">
                                          <p:stCondLst>
                                            <p:cond delay="0"/>
                                          </p:stCondLst>
                                        </p:cTn>
                                        <p:tgtEl>
                                          <p:spTgt spid="338947"/>
                                        </p:tgtEl>
                                        <p:attrNameLst>
                                          <p:attrName>style.visibility</p:attrName>
                                        </p:attrNameLst>
                                      </p:cBhvr>
                                      <p:to>
                                        <p:strVal val="visible"/>
                                      </p:to>
                                    </p:set>
                                    <p:animScale>
                                      <p:cBhvr>
                                        <p:cTn id="19" dur="2000" decel="50000" fill="hold">
                                          <p:stCondLst>
                                            <p:cond delay="0"/>
                                          </p:stCondLst>
                                        </p:cTn>
                                        <p:tgtEl>
                                          <p:spTgt spid="3389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2000" decel="50000" fill="hold">
                                          <p:stCondLst>
                                            <p:cond delay="0"/>
                                          </p:stCondLst>
                                        </p:cTn>
                                        <p:tgtEl>
                                          <p:spTgt spid="338947"/>
                                        </p:tgtEl>
                                        <p:attrNameLst>
                                          <p:attrName>ppt_x</p:attrName>
                                          <p:attrName>ppt_y</p:attrName>
                                        </p:attrNameLst>
                                      </p:cBhvr>
                                    </p:animMotion>
                                    <p:animEffect transition="in" filter="fade">
                                      <p:cBhvr>
                                        <p:cTn id="21" dur="2000"/>
                                        <p:tgtEl>
                                          <p:spTgt spid="338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6" grpId="0" animBg="1"/>
      <p:bldP spid="338947" grpId="0" animBg="1"/>
      <p:bldP spid="33894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40994" name="Rectangle 2"/>
          <p:cNvSpPr>
            <a:spLocks noChangeArrowheads="1"/>
          </p:cNvSpPr>
          <p:nvPr/>
        </p:nvSpPr>
        <p:spPr bwMode="auto">
          <a:xfrm>
            <a:off x="4267200" y="3429000"/>
            <a:ext cx="4800600" cy="3886200"/>
          </a:xfrm>
          <a:prstGeom prst="rect">
            <a:avLst/>
          </a:prstGeom>
          <a:noFill/>
          <a:ln w="9525">
            <a:noFill/>
            <a:miter lim="800000"/>
            <a:headEnd/>
            <a:tailEnd/>
          </a:ln>
          <a:effectLst/>
        </p:spPr>
        <p:txBody>
          <a:bodyPr/>
          <a:lstStyle/>
          <a:p>
            <a:pPr marL="609600" indent="-609600" eaLnBrk="1" hangingPunct="1">
              <a:lnSpc>
                <a:spcPct val="80000"/>
              </a:lnSpc>
              <a:spcBef>
                <a:spcPct val="20000"/>
              </a:spcBef>
              <a:spcAft>
                <a:spcPct val="40000"/>
              </a:spcAft>
              <a:buClr>
                <a:schemeClr val="bg2"/>
              </a:buClr>
              <a:buSzPct val="75000"/>
              <a:defRPr/>
            </a:pPr>
            <a:r>
              <a:rPr lang="en-US" sz="2200" b="1" dirty="0">
                <a:solidFill>
                  <a:schemeClr val="tx2">
                    <a:lumMod val="85000"/>
                    <a:lumOff val="15000"/>
                  </a:schemeClr>
                </a:solidFill>
                <a:effectLst>
                  <a:glow rad="127000">
                    <a:schemeClr val="bg1"/>
                  </a:glow>
                </a:effectLst>
              </a:rPr>
              <a:t>4.  </a:t>
            </a:r>
            <a:r>
              <a:rPr lang="en-US" sz="2200" b="1" dirty="0">
                <a:ln>
                  <a:solidFill>
                    <a:srgbClr val="002060"/>
                  </a:solidFill>
                </a:ln>
                <a:solidFill>
                  <a:schemeClr val="tx2">
                    <a:lumMod val="85000"/>
                    <a:lumOff val="15000"/>
                  </a:schemeClr>
                </a:solidFill>
                <a:effectLst>
                  <a:glow rad="127000">
                    <a:schemeClr val="bg1"/>
                  </a:glow>
                </a:effectLst>
              </a:rPr>
              <a:t>Understanding the terms:  </a:t>
            </a:r>
            <a:r>
              <a:rPr lang="en-US" sz="2200" b="1" dirty="0">
                <a:ln>
                  <a:solidFill>
                    <a:srgbClr val="002060"/>
                  </a:solidFill>
                </a:ln>
                <a:solidFill>
                  <a:srgbClr val="FFFF00"/>
                </a:solidFill>
                <a:effectLst>
                  <a:glow rad="127000">
                    <a:srgbClr val="002060"/>
                  </a:glow>
                </a:effectLst>
              </a:rPr>
              <a:t>“</a:t>
            </a:r>
            <a:r>
              <a:rPr lang="en-US" sz="2200" b="1" u="sng" dirty="0">
                <a:ln>
                  <a:solidFill>
                    <a:srgbClr val="002060"/>
                  </a:solidFill>
                </a:ln>
                <a:solidFill>
                  <a:srgbClr val="FFFF00"/>
                </a:solidFill>
                <a:effectLst>
                  <a:glow rad="127000">
                    <a:srgbClr val="002060"/>
                  </a:glow>
                </a:effectLst>
              </a:rPr>
              <a:t>Pro</a:t>
            </a:r>
            <a:r>
              <a:rPr lang="en-US" sz="2200" b="1" dirty="0">
                <a:ln>
                  <a:solidFill>
                    <a:srgbClr val="002060"/>
                  </a:solidFill>
                </a:ln>
                <a:solidFill>
                  <a:srgbClr val="FFFF00"/>
                </a:solidFill>
                <a:effectLst>
                  <a:glow rad="127000">
                    <a:srgbClr val="002060"/>
                  </a:glow>
                </a:effectLst>
              </a:rPr>
              <a:t>p</a:t>
            </a:r>
            <a:r>
              <a:rPr lang="en-US" sz="2200" b="1" u="sng" dirty="0">
                <a:ln>
                  <a:solidFill>
                    <a:srgbClr val="002060"/>
                  </a:solidFill>
                </a:ln>
                <a:solidFill>
                  <a:srgbClr val="FFFF00"/>
                </a:solidFill>
                <a:effectLst>
                  <a:glow rad="127000">
                    <a:srgbClr val="002060"/>
                  </a:glow>
                </a:effectLst>
              </a:rPr>
              <a:t>hetic Terminolo</a:t>
            </a:r>
            <a:r>
              <a:rPr lang="en-US" sz="2200" b="1" dirty="0">
                <a:ln>
                  <a:solidFill>
                    <a:srgbClr val="002060"/>
                  </a:solidFill>
                </a:ln>
                <a:solidFill>
                  <a:srgbClr val="FFFF00"/>
                </a:solidFill>
                <a:effectLst>
                  <a:glow rad="127000">
                    <a:srgbClr val="002060"/>
                  </a:glow>
                </a:effectLst>
              </a:rPr>
              <a:t>gy” </a:t>
            </a:r>
            <a:r>
              <a:rPr lang="en-US" sz="2200" b="1" dirty="0" smtClean="0">
                <a:ln>
                  <a:solidFill>
                    <a:srgbClr val="002060"/>
                  </a:solidFill>
                </a:ln>
                <a:solidFill>
                  <a:srgbClr val="FFFF00"/>
                </a:solidFill>
                <a:effectLst>
                  <a:glow rad="127000">
                    <a:srgbClr val="002060"/>
                  </a:glow>
                </a:effectLst>
              </a:rPr>
              <a:t/>
            </a:r>
            <a:br>
              <a:rPr lang="en-US" sz="2200" b="1" dirty="0" smtClean="0">
                <a:ln>
                  <a:solidFill>
                    <a:srgbClr val="002060"/>
                  </a:solidFill>
                </a:ln>
                <a:solidFill>
                  <a:srgbClr val="FFFF00"/>
                </a:solidFill>
                <a:effectLst>
                  <a:glow rad="127000">
                    <a:srgbClr val="002060"/>
                  </a:glow>
                </a:effectLst>
              </a:rPr>
            </a:br>
            <a:r>
              <a:rPr lang="en-US" sz="2200" b="1" dirty="0" smtClean="0">
                <a:ln>
                  <a:solidFill>
                    <a:srgbClr val="002060"/>
                  </a:solidFill>
                </a:ln>
                <a:solidFill>
                  <a:schemeClr val="tx2">
                    <a:lumMod val="85000"/>
                    <a:lumOff val="15000"/>
                  </a:schemeClr>
                </a:solidFill>
                <a:effectLst>
                  <a:glow rad="127000">
                    <a:schemeClr val="bg1"/>
                  </a:glow>
                </a:effectLst>
              </a:rPr>
              <a:t>and</a:t>
            </a:r>
            <a:r>
              <a:rPr lang="en-US" sz="2200" b="1" dirty="0" smtClean="0">
                <a:ln>
                  <a:solidFill>
                    <a:srgbClr val="002060"/>
                  </a:solidFill>
                </a:ln>
                <a:solidFill>
                  <a:srgbClr val="FFFF00"/>
                </a:solidFill>
                <a:effectLst>
                  <a:glow rad="127000">
                    <a:schemeClr val="bg1"/>
                  </a:glow>
                </a:effectLst>
              </a:rPr>
              <a:t> </a:t>
            </a:r>
            <a:r>
              <a:rPr lang="en-US" sz="2200" b="1" dirty="0">
                <a:ln>
                  <a:solidFill>
                    <a:srgbClr val="002060"/>
                  </a:solidFill>
                </a:ln>
                <a:solidFill>
                  <a:srgbClr val="FFFF00"/>
                </a:solidFill>
                <a:effectLst>
                  <a:glow rad="127000">
                    <a:srgbClr val="002060"/>
                  </a:glow>
                </a:effectLst>
              </a:rPr>
              <a:t>“</a:t>
            </a:r>
            <a:r>
              <a:rPr lang="en-US" sz="2200" b="1" u="sng" dirty="0">
                <a:ln>
                  <a:solidFill>
                    <a:srgbClr val="002060"/>
                  </a:solidFill>
                </a:ln>
                <a:solidFill>
                  <a:srgbClr val="FFFF00"/>
                </a:solidFill>
                <a:effectLst>
                  <a:glow rad="127000">
                    <a:srgbClr val="002060"/>
                  </a:glow>
                </a:effectLst>
              </a:rPr>
              <a:t>Pro</a:t>
            </a:r>
            <a:r>
              <a:rPr lang="en-US" sz="2200" b="1" dirty="0">
                <a:ln>
                  <a:solidFill>
                    <a:srgbClr val="002060"/>
                  </a:solidFill>
                </a:ln>
                <a:solidFill>
                  <a:srgbClr val="FFFF00"/>
                </a:solidFill>
                <a:effectLst>
                  <a:glow rad="127000">
                    <a:srgbClr val="002060"/>
                  </a:glow>
                </a:effectLst>
              </a:rPr>
              <a:t>p</a:t>
            </a:r>
            <a:r>
              <a:rPr lang="en-US" sz="2200" b="1" u="sng" dirty="0">
                <a:ln>
                  <a:solidFill>
                    <a:srgbClr val="002060"/>
                  </a:solidFill>
                </a:ln>
                <a:solidFill>
                  <a:srgbClr val="FFFF00"/>
                </a:solidFill>
                <a:effectLst>
                  <a:glow rad="127000">
                    <a:srgbClr val="002060"/>
                  </a:glow>
                </a:effectLst>
              </a:rPr>
              <a:t>hetic Time</a:t>
            </a:r>
            <a:r>
              <a:rPr lang="en-US" sz="2200" b="1" dirty="0">
                <a:ln>
                  <a:solidFill>
                    <a:srgbClr val="002060"/>
                  </a:solidFill>
                </a:ln>
                <a:solidFill>
                  <a:srgbClr val="FFFF00"/>
                </a:solidFill>
                <a:effectLst>
                  <a:glow rad="127000">
                    <a:srgbClr val="002060"/>
                  </a:glow>
                </a:effectLst>
              </a:rPr>
              <a:t>.” </a:t>
            </a:r>
          </a:p>
          <a:p>
            <a:pPr marL="609600" indent="-609600" eaLnBrk="1" hangingPunct="1">
              <a:lnSpc>
                <a:spcPct val="80000"/>
              </a:lnSpc>
              <a:spcBef>
                <a:spcPct val="20000"/>
              </a:spcBef>
              <a:spcAft>
                <a:spcPct val="40000"/>
              </a:spcAft>
              <a:buClr>
                <a:schemeClr val="bg2"/>
              </a:buClr>
              <a:buSzPct val="75000"/>
              <a:defRPr/>
            </a:pPr>
            <a:r>
              <a:rPr lang="en-US" sz="2200" b="1" dirty="0">
                <a:ln>
                  <a:solidFill>
                    <a:srgbClr val="002060"/>
                  </a:solidFill>
                </a:ln>
                <a:solidFill>
                  <a:schemeClr val="tx2">
                    <a:lumMod val="85000"/>
                    <a:lumOff val="15000"/>
                  </a:schemeClr>
                </a:solidFill>
                <a:effectLst>
                  <a:glow rad="127000">
                    <a:schemeClr val="bg1"/>
                  </a:glow>
                </a:effectLst>
              </a:rPr>
              <a:t>5.  The </a:t>
            </a:r>
            <a:r>
              <a:rPr lang="en-US" sz="2200" b="1" dirty="0">
                <a:ln>
                  <a:solidFill>
                    <a:srgbClr val="002060"/>
                  </a:solidFill>
                </a:ln>
                <a:solidFill>
                  <a:srgbClr val="FFFF66"/>
                </a:solidFill>
                <a:effectLst>
                  <a:glow rad="127000">
                    <a:srgbClr val="002060"/>
                  </a:glow>
                </a:effectLst>
              </a:rPr>
              <a:t>“</a:t>
            </a:r>
            <a:r>
              <a:rPr lang="en-US" sz="2200" b="1" u="sng" dirty="0">
                <a:ln>
                  <a:solidFill>
                    <a:srgbClr val="002060"/>
                  </a:solidFill>
                </a:ln>
                <a:solidFill>
                  <a:srgbClr val="FFFF66"/>
                </a:solidFill>
                <a:effectLst>
                  <a:glow rad="127000">
                    <a:srgbClr val="002060"/>
                  </a:glow>
                </a:effectLst>
              </a:rPr>
              <a:t>Re</a:t>
            </a:r>
            <a:r>
              <a:rPr lang="en-US" sz="2200" b="1" dirty="0">
                <a:ln>
                  <a:solidFill>
                    <a:srgbClr val="002060"/>
                  </a:solidFill>
                </a:ln>
                <a:solidFill>
                  <a:srgbClr val="FFFF66"/>
                </a:solidFill>
                <a:effectLst>
                  <a:glow rad="127000">
                    <a:srgbClr val="002060"/>
                  </a:glow>
                </a:effectLst>
              </a:rPr>
              <a:t>p</a:t>
            </a:r>
            <a:r>
              <a:rPr lang="en-US" sz="2200" b="1" u="sng" dirty="0">
                <a:ln>
                  <a:solidFill>
                    <a:srgbClr val="002060"/>
                  </a:solidFill>
                </a:ln>
                <a:solidFill>
                  <a:srgbClr val="FFFF66"/>
                </a:solidFill>
                <a:effectLst>
                  <a:glow rad="127000">
                    <a:srgbClr val="002060"/>
                  </a:glow>
                </a:effectLst>
              </a:rPr>
              <a:t>etition of Pro</a:t>
            </a:r>
            <a:r>
              <a:rPr lang="en-US" sz="2200" b="1" dirty="0">
                <a:ln>
                  <a:solidFill>
                    <a:srgbClr val="002060"/>
                  </a:solidFill>
                </a:ln>
                <a:solidFill>
                  <a:srgbClr val="FFFF66"/>
                </a:solidFill>
                <a:effectLst>
                  <a:glow rad="127000">
                    <a:srgbClr val="002060"/>
                  </a:glow>
                </a:effectLst>
              </a:rPr>
              <a:t>p</a:t>
            </a:r>
            <a:r>
              <a:rPr lang="en-US" sz="2200" b="1" u="sng" dirty="0">
                <a:ln>
                  <a:solidFill>
                    <a:srgbClr val="002060"/>
                  </a:solidFill>
                </a:ln>
                <a:solidFill>
                  <a:srgbClr val="FFFF66"/>
                </a:solidFill>
                <a:effectLst>
                  <a:glow rad="127000">
                    <a:srgbClr val="002060"/>
                  </a:glow>
                </a:effectLst>
              </a:rPr>
              <a:t>hec</a:t>
            </a:r>
            <a:r>
              <a:rPr lang="en-US" sz="2200" b="1" dirty="0">
                <a:ln>
                  <a:solidFill>
                    <a:srgbClr val="002060"/>
                  </a:solidFill>
                </a:ln>
                <a:solidFill>
                  <a:srgbClr val="FFFF66"/>
                </a:solidFill>
                <a:effectLst>
                  <a:glow rad="127000">
                    <a:srgbClr val="002060"/>
                  </a:glow>
                </a:effectLst>
              </a:rPr>
              <a:t>y”</a:t>
            </a:r>
            <a:r>
              <a:rPr lang="en-US" sz="2200" b="1" dirty="0">
                <a:ln>
                  <a:solidFill>
                    <a:srgbClr val="002060"/>
                  </a:solidFill>
                </a:ln>
                <a:effectLst>
                  <a:glow rad="127000">
                    <a:srgbClr val="002060"/>
                  </a:glow>
                </a:effectLst>
              </a:rPr>
              <a:t> </a:t>
            </a:r>
            <a:r>
              <a:rPr lang="en-US" sz="2200" b="1" dirty="0">
                <a:ln>
                  <a:solidFill>
                    <a:srgbClr val="002060"/>
                  </a:solidFill>
                </a:ln>
                <a:solidFill>
                  <a:schemeClr val="tx2">
                    <a:lumMod val="85000"/>
                    <a:lumOff val="15000"/>
                  </a:schemeClr>
                </a:solidFill>
                <a:effectLst>
                  <a:glow rad="127000">
                    <a:schemeClr val="bg1"/>
                  </a:glow>
                </a:effectLst>
              </a:rPr>
              <a:t>and its consequences.</a:t>
            </a:r>
          </a:p>
          <a:p>
            <a:pPr marL="609600" indent="-609600" eaLnBrk="1" hangingPunct="1">
              <a:lnSpc>
                <a:spcPct val="80000"/>
              </a:lnSpc>
              <a:spcBef>
                <a:spcPct val="20000"/>
              </a:spcBef>
              <a:spcAft>
                <a:spcPct val="40000"/>
              </a:spcAft>
              <a:buClr>
                <a:schemeClr val="bg2"/>
              </a:buClr>
              <a:buSzPct val="75000"/>
              <a:defRPr/>
            </a:pPr>
            <a:r>
              <a:rPr lang="en-US" sz="2200" b="1" dirty="0">
                <a:ln>
                  <a:solidFill>
                    <a:srgbClr val="002060"/>
                  </a:solidFill>
                </a:ln>
                <a:solidFill>
                  <a:schemeClr val="tx2">
                    <a:lumMod val="85000"/>
                    <a:lumOff val="15000"/>
                  </a:schemeClr>
                </a:solidFill>
                <a:effectLst>
                  <a:glow rad="127000">
                    <a:schemeClr val="bg1"/>
                  </a:glow>
                </a:effectLst>
              </a:rPr>
              <a:t>6.  The Theologian’s Argument and the </a:t>
            </a:r>
            <a:r>
              <a:rPr lang="en-US" sz="3000" b="1" dirty="0">
                <a:ln>
                  <a:solidFill>
                    <a:srgbClr val="002060"/>
                  </a:solidFill>
                </a:ln>
                <a:solidFill>
                  <a:srgbClr val="FFFF00"/>
                </a:solidFill>
                <a:effectLst>
                  <a:glow rad="127000">
                    <a:srgbClr val="002060"/>
                  </a:glow>
                </a:effectLst>
                <a:latin typeface="Jokerman" pitchFamily="82" charset="0"/>
              </a:rPr>
              <a:t>Sneaky</a:t>
            </a:r>
            <a:r>
              <a:rPr lang="en-US" sz="3000" b="1" dirty="0">
                <a:ln>
                  <a:solidFill>
                    <a:srgbClr val="002060"/>
                  </a:solidFill>
                </a:ln>
                <a:solidFill>
                  <a:srgbClr val="FF5050"/>
                </a:solidFill>
                <a:effectLst>
                  <a:glow rad="127000">
                    <a:srgbClr val="002060"/>
                  </a:glow>
                </a:effectLst>
                <a:latin typeface="Jokerman" pitchFamily="82" charset="0"/>
              </a:rPr>
              <a:t> </a:t>
            </a:r>
            <a:r>
              <a:rPr lang="en-US" sz="3000" b="1" dirty="0">
                <a:ln>
                  <a:solidFill>
                    <a:srgbClr val="002060"/>
                  </a:solidFill>
                </a:ln>
                <a:solidFill>
                  <a:srgbClr val="FFFF00"/>
                </a:solidFill>
                <a:effectLst>
                  <a:glow rad="127000">
                    <a:srgbClr val="002060"/>
                  </a:glow>
                </a:effectLst>
                <a:latin typeface="Jokerman" pitchFamily="82" charset="0"/>
              </a:rPr>
              <a:t>Switch!</a:t>
            </a:r>
            <a:endParaRPr lang="en-US" sz="2200" b="1" dirty="0">
              <a:ln>
                <a:solidFill>
                  <a:srgbClr val="002060"/>
                </a:solidFill>
              </a:ln>
              <a:solidFill>
                <a:srgbClr val="FFFF00"/>
              </a:solidFill>
              <a:effectLst>
                <a:glow rad="127000">
                  <a:srgbClr val="002060"/>
                </a:glow>
              </a:effectLst>
              <a:latin typeface="Jokerman" pitchFamily="82" charset="0"/>
            </a:endParaRPr>
          </a:p>
          <a:p>
            <a:pPr marL="609600" indent="-609600" eaLnBrk="1" hangingPunct="1">
              <a:lnSpc>
                <a:spcPct val="80000"/>
              </a:lnSpc>
              <a:spcBef>
                <a:spcPct val="20000"/>
              </a:spcBef>
              <a:spcAft>
                <a:spcPct val="40000"/>
              </a:spcAft>
              <a:buClr>
                <a:schemeClr val="bg2"/>
              </a:buClr>
              <a:buSzPct val="75000"/>
              <a:defRPr/>
            </a:pPr>
            <a:r>
              <a:rPr lang="en-US" sz="2200" b="1" dirty="0">
                <a:ln>
                  <a:solidFill>
                    <a:srgbClr val="002060"/>
                  </a:solidFill>
                </a:ln>
                <a:solidFill>
                  <a:schemeClr val="tx2">
                    <a:lumMod val="85000"/>
                    <a:lumOff val="15000"/>
                  </a:schemeClr>
                </a:solidFill>
                <a:effectLst>
                  <a:glow rad="127000">
                    <a:schemeClr val="bg1"/>
                  </a:glow>
                </a:effectLst>
              </a:rPr>
              <a:t>7.  How prophetic timelines </a:t>
            </a:r>
            <a:r>
              <a:rPr lang="en-US" sz="2200" b="1" dirty="0" smtClean="0">
                <a:ln>
                  <a:solidFill>
                    <a:srgbClr val="002060"/>
                  </a:solidFill>
                </a:ln>
                <a:solidFill>
                  <a:schemeClr val="tx2">
                    <a:lumMod val="85000"/>
                    <a:lumOff val="15000"/>
                  </a:schemeClr>
                </a:solidFill>
                <a:effectLst>
                  <a:glow rad="127000">
                    <a:schemeClr val="bg1"/>
                  </a:glow>
                </a:effectLst>
              </a:rPr>
              <a:t/>
            </a:r>
            <a:br>
              <a:rPr lang="en-US" sz="2200" b="1" dirty="0" smtClean="0">
                <a:ln>
                  <a:solidFill>
                    <a:srgbClr val="002060"/>
                  </a:solidFill>
                </a:ln>
                <a:solidFill>
                  <a:schemeClr val="tx2">
                    <a:lumMod val="85000"/>
                    <a:lumOff val="15000"/>
                  </a:schemeClr>
                </a:solidFill>
                <a:effectLst>
                  <a:glow rad="127000">
                    <a:schemeClr val="bg1"/>
                  </a:glow>
                </a:effectLst>
              </a:rPr>
            </a:br>
            <a:r>
              <a:rPr lang="en-US" sz="2200" b="1" u="sng" dirty="0" smtClean="0">
                <a:ln>
                  <a:solidFill>
                    <a:srgbClr val="002060"/>
                  </a:solidFill>
                </a:ln>
                <a:solidFill>
                  <a:srgbClr val="FFFF00"/>
                </a:solidFill>
                <a:effectLst>
                  <a:glow rad="127000">
                    <a:srgbClr val="002060"/>
                  </a:glow>
                </a:effectLst>
              </a:rPr>
              <a:t>be</a:t>
            </a:r>
            <a:r>
              <a:rPr lang="en-US" sz="2200" b="1" dirty="0" smtClean="0">
                <a:ln>
                  <a:solidFill>
                    <a:srgbClr val="002060"/>
                  </a:solidFill>
                </a:ln>
                <a:solidFill>
                  <a:srgbClr val="FFFF00"/>
                </a:solidFill>
                <a:effectLst>
                  <a:glow rad="127000">
                    <a:srgbClr val="002060"/>
                  </a:glow>
                </a:effectLst>
              </a:rPr>
              <a:t>g</a:t>
            </a:r>
            <a:r>
              <a:rPr lang="en-US" sz="2200" b="1" u="sng" dirty="0" smtClean="0">
                <a:ln>
                  <a:solidFill>
                    <a:srgbClr val="002060"/>
                  </a:solidFill>
                </a:ln>
                <a:solidFill>
                  <a:srgbClr val="FFFF00"/>
                </a:solidFill>
                <a:effectLst>
                  <a:glow rad="127000">
                    <a:srgbClr val="002060"/>
                  </a:glow>
                </a:effectLst>
              </a:rPr>
              <a:t>in</a:t>
            </a:r>
            <a:r>
              <a:rPr lang="en-US" sz="2200" b="1" dirty="0" smtClean="0">
                <a:ln>
                  <a:solidFill>
                    <a:srgbClr val="002060"/>
                  </a:solidFill>
                </a:ln>
                <a:effectLst>
                  <a:glow rad="127000">
                    <a:schemeClr val="bg1"/>
                  </a:glow>
                </a:effectLst>
              </a:rPr>
              <a:t> </a:t>
            </a:r>
            <a:r>
              <a:rPr lang="en-US" sz="2200" b="1" dirty="0">
                <a:ln>
                  <a:solidFill>
                    <a:srgbClr val="002060"/>
                  </a:solidFill>
                </a:ln>
                <a:solidFill>
                  <a:schemeClr val="tx2">
                    <a:lumMod val="85000"/>
                    <a:lumOff val="15000"/>
                  </a:schemeClr>
                </a:solidFill>
                <a:effectLst>
                  <a:glow rad="127000">
                    <a:schemeClr val="bg1"/>
                  </a:glow>
                </a:effectLst>
              </a:rPr>
              <a:t>and</a:t>
            </a:r>
            <a:r>
              <a:rPr lang="en-US" sz="2200" b="1" dirty="0">
                <a:ln>
                  <a:solidFill>
                    <a:srgbClr val="002060"/>
                  </a:solidFill>
                </a:ln>
                <a:effectLst>
                  <a:glow rad="127000">
                    <a:schemeClr val="bg1"/>
                  </a:glow>
                </a:effectLst>
              </a:rPr>
              <a:t> </a:t>
            </a:r>
            <a:r>
              <a:rPr lang="en-US" sz="2200" b="1" u="sng" dirty="0">
                <a:ln>
                  <a:solidFill>
                    <a:srgbClr val="002060"/>
                  </a:solidFill>
                </a:ln>
                <a:solidFill>
                  <a:srgbClr val="FFFF00"/>
                </a:solidFill>
                <a:effectLst>
                  <a:glow rad="127000">
                    <a:srgbClr val="002060"/>
                  </a:glow>
                </a:effectLst>
              </a:rPr>
              <a:t>end</a:t>
            </a:r>
            <a:r>
              <a:rPr lang="en-US" sz="2200" b="1" dirty="0">
                <a:ln>
                  <a:solidFill>
                    <a:srgbClr val="002060"/>
                  </a:solidFill>
                </a:ln>
                <a:solidFill>
                  <a:srgbClr val="FFFF00"/>
                </a:solidFill>
                <a:effectLst>
                  <a:glow rad="127000">
                    <a:srgbClr val="002060"/>
                  </a:glow>
                </a:effectLst>
              </a:rPr>
              <a:t>.</a:t>
            </a:r>
          </a:p>
          <a:p>
            <a:pPr marL="609600" indent="-609600" eaLnBrk="1" hangingPunct="1">
              <a:lnSpc>
                <a:spcPct val="80000"/>
              </a:lnSpc>
              <a:spcBef>
                <a:spcPct val="20000"/>
              </a:spcBef>
              <a:spcAft>
                <a:spcPct val="40000"/>
              </a:spcAft>
              <a:buClr>
                <a:schemeClr val="bg2"/>
              </a:buClr>
              <a:buSzPct val="75000"/>
              <a:defRPr/>
            </a:pPr>
            <a:r>
              <a:rPr lang="en-US" sz="2200" b="1" dirty="0">
                <a:solidFill>
                  <a:srgbClr val="FFFF00"/>
                </a:solidFill>
                <a:effectLst>
                  <a:glow rad="127000">
                    <a:schemeClr val="bg1"/>
                  </a:glow>
                </a:effectLst>
              </a:rPr>
              <a:t> </a:t>
            </a:r>
          </a:p>
        </p:txBody>
      </p:sp>
      <p:sp>
        <p:nvSpPr>
          <p:cNvPr id="340995" name="Rectangle 3"/>
          <p:cNvSpPr>
            <a:spLocks noGrp="1" noChangeArrowheads="1"/>
          </p:cNvSpPr>
          <p:nvPr>
            <p:ph type="body" idx="1"/>
          </p:nvPr>
        </p:nvSpPr>
        <p:spPr>
          <a:xfrm>
            <a:off x="152400" y="1676400"/>
            <a:ext cx="4267200" cy="5181600"/>
          </a:xfrm>
        </p:spPr>
        <p:txBody>
          <a:bodyPr/>
          <a:lstStyle/>
          <a:p>
            <a:pPr marL="609600" indent="-609600" eaLnBrk="1" hangingPunct="1">
              <a:buFont typeface="Wingdings" pitchFamily="2" charset="2"/>
              <a:buNone/>
            </a:pPr>
            <a:endParaRPr lang="en-US" sz="1400" b="1" dirty="0" smtClean="0">
              <a:solidFill>
                <a:schemeClr val="bg1"/>
              </a:solidFill>
            </a:endParaRPr>
          </a:p>
          <a:p>
            <a:pPr marL="609600" indent="-609600" eaLnBrk="1" hangingPunct="1">
              <a:spcAft>
                <a:spcPct val="50000"/>
              </a:spcAft>
              <a:buFont typeface="Wingdings" pitchFamily="2" charset="2"/>
              <a:buNone/>
            </a:pPr>
            <a:r>
              <a:rPr lang="en-US" sz="2200" b="1" dirty="0" smtClean="0">
                <a:solidFill>
                  <a:srgbClr val="FFFFCC"/>
                </a:solidFill>
                <a:effectLst>
                  <a:glow rad="127000">
                    <a:srgbClr val="002060"/>
                  </a:glow>
                </a:effectLst>
              </a:rPr>
              <a:t>1.  </a:t>
            </a:r>
            <a:r>
              <a:rPr lang="en-US" sz="2200" b="1" dirty="0" smtClean="0">
                <a:ln>
                  <a:solidFill>
                    <a:srgbClr val="002060"/>
                  </a:solidFill>
                </a:ln>
                <a:solidFill>
                  <a:schemeClr val="bg1"/>
                </a:solidFill>
                <a:effectLst>
                  <a:glow rad="127000">
                    <a:srgbClr val="002060"/>
                  </a:glow>
                </a:effectLst>
              </a:rPr>
              <a:t>The use of </a:t>
            </a:r>
            <a:r>
              <a:rPr lang="en-US" sz="2200" b="1" u="sng" dirty="0" smtClean="0">
                <a:ln>
                  <a:solidFill>
                    <a:srgbClr val="002060"/>
                  </a:solidFill>
                </a:ln>
                <a:solidFill>
                  <a:srgbClr val="FFFF66"/>
                </a:solidFill>
                <a:effectLst>
                  <a:glow rad="127000">
                    <a:srgbClr val="002060"/>
                  </a:glow>
                </a:effectLst>
              </a:rPr>
              <a:t>s</a:t>
            </a:r>
            <a:r>
              <a:rPr lang="en-US" sz="2200" b="1" dirty="0" smtClean="0">
                <a:ln>
                  <a:solidFill>
                    <a:srgbClr val="002060"/>
                  </a:solidFill>
                </a:ln>
                <a:solidFill>
                  <a:srgbClr val="FFFF66"/>
                </a:solidFill>
                <a:effectLst>
                  <a:glow rad="127000">
                    <a:srgbClr val="002060"/>
                  </a:glow>
                </a:effectLst>
              </a:rPr>
              <a:t>y</a:t>
            </a:r>
            <a:r>
              <a:rPr lang="en-US" sz="2200" b="1" u="sng" dirty="0" smtClean="0">
                <a:ln>
                  <a:solidFill>
                    <a:srgbClr val="002060"/>
                  </a:solidFill>
                </a:ln>
                <a:solidFill>
                  <a:srgbClr val="FFFF66"/>
                </a:solidFill>
                <a:effectLst>
                  <a:glow rad="127000">
                    <a:srgbClr val="002060"/>
                  </a:glow>
                </a:effectLst>
              </a:rPr>
              <a:t>mbols</a:t>
            </a:r>
            <a:r>
              <a:rPr lang="en-US" sz="2200" b="1" dirty="0" smtClean="0">
                <a:ln>
                  <a:solidFill>
                    <a:srgbClr val="002060"/>
                  </a:solidFill>
                </a:ln>
                <a:solidFill>
                  <a:srgbClr val="FFFF66"/>
                </a:solidFill>
                <a:effectLst>
                  <a:glow rad="127000">
                    <a:srgbClr val="002060"/>
                  </a:glow>
                </a:effectLst>
              </a:rPr>
              <a:t>,</a:t>
            </a:r>
            <a:r>
              <a:rPr lang="en-US" sz="2200" b="1" dirty="0" smtClean="0">
                <a:ln>
                  <a:solidFill>
                    <a:srgbClr val="002060"/>
                  </a:solidFill>
                </a:ln>
                <a:solidFill>
                  <a:schemeClr val="bg1"/>
                </a:solidFill>
                <a:effectLst>
                  <a:glow rad="127000">
                    <a:srgbClr val="002060"/>
                  </a:glow>
                </a:effectLst>
              </a:rPr>
              <a:t> compared to the use of </a:t>
            </a:r>
            <a:r>
              <a:rPr lang="en-US" sz="2200" b="1" u="sng" dirty="0" smtClean="0">
                <a:ln>
                  <a:solidFill>
                    <a:srgbClr val="002060"/>
                  </a:solidFill>
                </a:ln>
                <a:solidFill>
                  <a:srgbClr val="FFFF66"/>
                </a:solidFill>
                <a:effectLst>
                  <a:glow rad="127000">
                    <a:srgbClr val="002060"/>
                  </a:glow>
                </a:effectLst>
              </a:rPr>
              <a:t>meta</a:t>
            </a:r>
            <a:r>
              <a:rPr lang="en-US" sz="2200" b="1" dirty="0" smtClean="0">
                <a:ln>
                  <a:solidFill>
                    <a:srgbClr val="002060"/>
                  </a:solidFill>
                </a:ln>
                <a:solidFill>
                  <a:srgbClr val="FFFF66"/>
                </a:solidFill>
                <a:effectLst>
                  <a:glow rad="127000">
                    <a:srgbClr val="002060"/>
                  </a:glow>
                </a:effectLst>
              </a:rPr>
              <a:t>p</a:t>
            </a:r>
            <a:r>
              <a:rPr lang="en-US" sz="2200" b="1" u="sng" dirty="0" smtClean="0">
                <a:ln>
                  <a:solidFill>
                    <a:srgbClr val="002060"/>
                  </a:solidFill>
                </a:ln>
                <a:solidFill>
                  <a:srgbClr val="FFFF66"/>
                </a:solidFill>
                <a:effectLst>
                  <a:glow rad="127000">
                    <a:srgbClr val="002060"/>
                  </a:glow>
                </a:effectLst>
              </a:rPr>
              <a:t>hors</a:t>
            </a:r>
            <a:r>
              <a:rPr lang="en-US" sz="2200" b="1" dirty="0" smtClean="0">
                <a:ln>
                  <a:solidFill>
                    <a:srgbClr val="002060"/>
                  </a:solidFill>
                </a:ln>
                <a:solidFill>
                  <a:schemeClr val="bg1"/>
                </a:solidFill>
                <a:effectLst>
                  <a:glow rad="127000">
                    <a:srgbClr val="002060"/>
                  </a:glow>
                </a:effectLst>
              </a:rPr>
              <a:t> and </a:t>
            </a:r>
            <a:r>
              <a:rPr lang="en-US" sz="2200" b="1" u="sng" dirty="0" smtClean="0">
                <a:ln>
                  <a:solidFill>
                    <a:srgbClr val="002060"/>
                  </a:solidFill>
                </a:ln>
                <a:solidFill>
                  <a:srgbClr val="FFFF66"/>
                </a:solidFill>
                <a:effectLst>
                  <a:glow rad="127000">
                    <a:srgbClr val="002060"/>
                  </a:glow>
                </a:effectLst>
              </a:rPr>
              <a:t>similes</a:t>
            </a:r>
            <a:r>
              <a:rPr lang="en-US" sz="2200" b="1" dirty="0" smtClean="0">
                <a:ln>
                  <a:solidFill>
                    <a:srgbClr val="002060"/>
                  </a:solidFill>
                </a:ln>
                <a:solidFill>
                  <a:srgbClr val="FFFF66"/>
                </a:solidFill>
                <a:effectLst>
                  <a:glow rad="127000">
                    <a:srgbClr val="002060"/>
                  </a:glow>
                </a:effectLst>
              </a:rPr>
              <a:t>.</a:t>
            </a:r>
            <a:r>
              <a:rPr lang="en-US" sz="2200" b="1" dirty="0" smtClean="0">
                <a:ln>
                  <a:solidFill>
                    <a:srgbClr val="002060"/>
                  </a:solidFill>
                </a:ln>
                <a:solidFill>
                  <a:schemeClr val="bg1"/>
                </a:solidFill>
                <a:effectLst>
                  <a:glow rad="127000">
                    <a:srgbClr val="002060"/>
                  </a:glow>
                </a:effectLst>
              </a:rPr>
              <a:t> </a:t>
            </a:r>
          </a:p>
          <a:p>
            <a:pPr marL="609600" indent="-609600" eaLnBrk="1" hangingPunct="1">
              <a:spcAft>
                <a:spcPct val="50000"/>
              </a:spcAft>
              <a:buFont typeface="Wingdings" pitchFamily="2" charset="2"/>
              <a:buNone/>
            </a:pPr>
            <a:r>
              <a:rPr lang="en-US" sz="2200" b="1" dirty="0" smtClean="0">
                <a:ln>
                  <a:solidFill>
                    <a:srgbClr val="002060"/>
                  </a:solidFill>
                </a:ln>
                <a:solidFill>
                  <a:srgbClr val="FFFFCC"/>
                </a:solidFill>
                <a:effectLst>
                  <a:glow rad="127000">
                    <a:srgbClr val="002060"/>
                  </a:glow>
                </a:effectLst>
              </a:rPr>
              <a:t>2.  </a:t>
            </a:r>
            <a:r>
              <a:rPr lang="en-US" sz="2200" b="1" dirty="0" smtClean="0">
                <a:ln>
                  <a:solidFill>
                    <a:srgbClr val="002060"/>
                  </a:solidFill>
                </a:ln>
                <a:solidFill>
                  <a:schemeClr val="bg1"/>
                </a:solidFill>
                <a:effectLst>
                  <a:glow rad="127000">
                    <a:srgbClr val="002060"/>
                  </a:glow>
                </a:effectLst>
              </a:rPr>
              <a:t>The distinction between </a:t>
            </a:r>
            <a:r>
              <a:rPr lang="en-US" sz="2200" b="1" u="sng" dirty="0" smtClean="0">
                <a:ln>
                  <a:solidFill>
                    <a:srgbClr val="002060"/>
                  </a:solidFill>
                </a:ln>
                <a:solidFill>
                  <a:srgbClr val="FFFF66"/>
                </a:solidFill>
                <a:effectLst>
                  <a:glow rad="127000">
                    <a:srgbClr val="002060"/>
                  </a:glow>
                </a:effectLst>
              </a:rPr>
              <a:t>s</a:t>
            </a:r>
            <a:r>
              <a:rPr lang="en-US" sz="2200" b="1" dirty="0" smtClean="0">
                <a:ln>
                  <a:solidFill>
                    <a:srgbClr val="002060"/>
                  </a:solidFill>
                </a:ln>
                <a:solidFill>
                  <a:srgbClr val="FFFF66"/>
                </a:solidFill>
                <a:effectLst>
                  <a:glow rad="127000">
                    <a:srgbClr val="002060"/>
                  </a:glow>
                </a:effectLst>
              </a:rPr>
              <a:t>y</a:t>
            </a:r>
            <a:r>
              <a:rPr lang="en-US" sz="2200" b="1" u="sng" dirty="0" smtClean="0">
                <a:ln>
                  <a:solidFill>
                    <a:srgbClr val="002060"/>
                  </a:solidFill>
                </a:ln>
                <a:solidFill>
                  <a:srgbClr val="FFFF66"/>
                </a:solidFill>
                <a:effectLst>
                  <a:glow rad="127000">
                    <a:srgbClr val="002060"/>
                  </a:glow>
                </a:effectLst>
              </a:rPr>
              <a:t>mbolic</a:t>
            </a:r>
            <a:r>
              <a:rPr lang="en-US" sz="2200" b="1" dirty="0" smtClean="0">
                <a:ln>
                  <a:solidFill>
                    <a:srgbClr val="002060"/>
                  </a:solidFill>
                </a:ln>
                <a:solidFill>
                  <a:schemeClr val="bg1"/>
                </a:solidFill>
                <a:effectLst>
                  <a:glow rad="127000">
                    <a:srgbClr val="002060"/>
                  </a:glow>
                </a:effectLst>
              </a:rPr>
              <a:t> language and </a:t>
            </a:r>
            <a:r>
              <a:rPr lang="en-US" sz="2200" b="1" u="sng" dirty="0" smtClean="0">
                <a:ln>
                  <a:solidFill>
                    <a:srgbClr val="002060"/>
                  </a:solidFill>
                </a:ln>
                <a:solidFill>
                  <a:srgbClr val="FFFF66"/>
                </a:solidFill>
                <a:effectLst>
                  <a:glow rad="127000">
                    <a:srgbClr val="002060"/>
                  </a:glow>
                </a:effectLst>
              </a:rPr>
              <a:t>literal</a:t>
            </a:r>
            <a:r>
              <a:rPr lang="en-US" sz="2200" b="1" dirty="0" smtClean="0">
                <a:ln>
                  <a:solidFill>
                    <a:srgbClr val="002060"/>
                  </a:solidFill>
                </a:ln>
                <a:solidFill>
                  <a:schemeClr val="bg1"/>
                </a:solidFill>
                <a:effectLst>
                  <a:glow rad="127000">
                    <a:srgbClr val="002060"/>
                  </a:glow>
                </a:effectLst>
              </a:rPr>
              <a:t> language ~ how to really know the language of a vision. </a:t>
            </a:r>
          </a:p>
          <a:p>
            <a:pPr marL="609600" indent="-609600" eaLnBrk="1" hangingPunct="1">
              <a:spcAft>
                <a:spcPct val="50000"/>
              </a:spcAft>
              <a:buFont typeface="Wingdings" pitchFamily="2" charset="2"/>
              <a:buNone/>
            </a:pPr>
            <a:r>
              <a:rPr lang="en-US" sz="2200" b="1" dirty="0" smtClean="0">
                <a:ln>
                  <a:solidFill>
                    <a:srgbClr val="002060"/>
                  </a:solidFill>
                </a:ln>
                <a:solidFill>
                  <a:srgbClr val="FFFFCC"/>
                </a:solidFill>
                <a:effectLst>
                  <a:glow rad="127000">
                    <a:srgbClr val="002060"/>
                  </a:glow>
                </a:effectLst>
              </a:rPr>
              <a:t>3.  </a:t>
            </a:r>
            <a:r>
              <a:rPr lang="en-US" sz="2200" b="1" dirty="0" smtClean="0">
                <a:ln>
                  <a:solidFill>
                    <a:srgbClr val="002060"/>
                  </a:solidFill>
                </a:ln>
                <a:solidFill>
                  <a:schemeClr val="bg1"/>
                </a:solidFill>
                <a:effectLst>
                  <a:glow rad="127000">
                    <a:srgbClr val="002060"/>
                  </a:glow>
                </a:effectLst>
              </a:rPr>
              <a:t>The distinction between </a:t>
            </a:r>
            <a:r>
              <a:rPr lang="en-US" sz="2200" b="1" dirty="0" smtClean="0">
                <a:ln>
                  <a:solidFill>
                    <a:srgbClr val="002060"/>
                  </a:solidFill>
                </a:ln>
                <a:solidFill>
                  <a:srgbClr val="FFFF66"/>
                </a:solidFill>
                <a:effectLst>
                  <a:glow rad="127000">
                    <a:srgbClr val="002060"/>
                  </a:glow>
                </a:effectLst>
              </a:rPr>
              <a:t>“</a:t>
            </a:r>
            <a:r>
              <a:rPr lang="en-US" sz="2200" b="1" u="sng" dirty="0" smtClean="0">
                <a:ln>
                  <a:solidFill>
                    <a:srgbClr val="002060"/>
                  </a:solidFill>
                </a:ln>
                <a:solidFill>
                  <a:srgbClr val="FFFF66"/>
                </a:solidFill>
                <a:effectLst>
                  <a:glow rad="127000">
                    <a:srgbClr val="002060"/>
                  </a:glow>
                </a:effectLst>
              </a:rPr>
              <a:t>inter</a:t>
            </a:r>
            <a:r>
              <a:rPr lang="en-US" sz="2200" b="1" dirty="0" smtClean="0">
                <a:ln>
                  <a:solidFill>
                    <a:srgbClr val="002060"/>
                  </a:solidFill>
                </a:ln>
                <a:solidFill>
                  <a:srgbClr val="FFFF66"/>
                </a:solidFill>
                <a:effectLst>
                  <a:glow rad="127000">
                    <a:srgbClr val="002060"/>
                  </a:glow>
                </a:effectLst>
              </a:rPr>
              <a:t>p</a:t>
            </a:r>
            <a:r>
              <a:rPr lang="en-US" sz="2200" b="1" u="sng" dirty="0" smtClean="0">
                <a:ln>
                  <a:solidFill>
                    <a:srgbClr val="002060"/>
                  </a:solidFill>
                </a:ln>
                <a:solidFill>
                  <a:srgbClr val="FFFF66"/>
                </a:solidFill>
                <a:effectLst>
                  <a:glow rad="127000">
                    <a:srgbClr val="002060"/>
                  </a:glow>
                </a:effectLst>
              </a:rPr>
              <a:t>retation</a:t>
            </a:r>
            <a:r>
              <a:rPr lang="en-US" sz="2200" b="1" dirty="0" smtClean="0">
                <a:ln>
                  <a:solidFill>
                    <a:srgbClr val="002060"/>
                  </a:solidFill>
                </a:ln>
                <a:solidFill>
                  <a:srgbClr val="FFFF66"/>
                </a:solidFill>
                <a:effectLst>
                  <a:glow rad="127000">
                    <a:srgbClr val="002060"/>
                  </a:glow>
                </a:effectLst>
              </a:rPr>
              <a:t>”</a:t>
            </a:r>
            <a:r>
              <a:rPr lang="en-US" sz="2200" b="1" dirty="0" smtClean="0">
                <a:ln>
                  <a:solidFill>
                    <a:srgbClr val="002060"/>
                  </a:solidFill>
                </a:ln>
                <a:solidFill>
                  <a:schemeClr val="bg1"/>
                </a:solidFill>
                <a:effectLst>
                  <a:glow rad="127000">
                    <a:srgbClr val="002060"/>
                  </a:glow>
                </a:effectLst>
              </a:rPr>
              <a:t> of a vision and the </a:t>
            </a:r>
            <a:r>
              <a:rPr lang="en-US" sz="2200" b="1" dirty="0" smtClean="0">
                <a:ln>
                  <a:solidFill>
                    <a:srgbClr val="002060"/>
                  </a:solidFill>
                </a:ln>
                <a:solidFill>
                  <a:srgbClr val="FFFF66"/>
                </a:solidFill>
                <a:effectLst>
                  <a:glow rad="127000">
                    <a:srgbClr val="002060"/>
                  </a:glow>
                </a:effectLst>
              </a:rPr>
              <a:t>“</a:t>
            </a:r>
            <a:r>
              <a:rPr lang="en-US" sz="2200" b="1" u="sng" dirty="0" smtClean="0">
                <a:ln>
                  <a:solidFill>
                    <a:srgbClr val="002060"/>
                  </a:solidFill>
                </a:ln>
                <a:solidFill>
                  <a:srgbClr val="FFFF66"/>
                </a:solidFill>
                <a:effectLst>
                  <a:glow rad="127000">
                    <a:srgbClr val="002060"/>
                  </a:glow>
                </a:effectLst>
              </a:rPr>
              <a:t>a</a:t>
            </a:r>
            <a:r>
              <a:rPr lang="en-US" sz="2200" b="1" dirty="0" smtClean="0">
                <a:ln>
                  <a:solidFill>
                    <a:srgbClr val="002060"/>
                  </a:solidFill>
                </a:ln>
                <a:solidFill>
                  <a:srgbClr val="FFFF66"/>
                </a:solidFill>
                <a:effectLst>
                  <a:glow rad="127000">
                    <a:srgbClr val="002060"/>
                  </a:glow>
                </a:effectLst>
              </a:rPr>
              <a:t>pp</a:t>
            </a:r>
            <a:r>
              <a:rPr lang="en-US" sz="2200" b="1" u="sng" dirty="0" smtClean="0">
                <a:ln>
                  <a:solidFill>
                    <a:srgbClr val="002060"/>
                  </a:solidFill>
                </a:ln>
                <a:solidFill>
                  <a:srgbClr val="FFFF66"/>
                </a:solidFill>
                <a:effectLst>
                  <a:glow rad="127000">
                    <a:srgbClr val="002060"/>
                  </a:glow>
                </a:effectLst>
              </a:rPr>
              <a:t>lication</a:t>
            </a:r>
            <a:r>
              <a:rPr lang="en-US" sz="2200" b="1" dirty="0" smtClean="0">
                <a:ln>
                  <a:solidFill>
                    <a:srgbClr val="002060"/>
                  </a:solidFill>
                </a:ln>
                <a:solidFill>
                  <a:srgbClr val="FFFF66"/>
                </a:solidFill>
                <a:effectLst>
                  <a:glow rad="127000">
                    <a:srgbClr val="002060"/>
                  </a:glow>
                </a:effectLst>
              </a:rPr>
              <a:t>”</a:t>
            </a:r>
            <a:r>
              <a:rPr lang="en-US" sz="2200" b="1" dirty="0" smtClean="0">
                <a:ln>
                  <a:solidFill>
                    <a:srgbClr val="002060"/>
                  </a:solidFill>
                </a:ln>
                <a:solidFill>
                  <a:schemeClr val="bg1"/>
                </a:solidFill>
                <a:effectLst>
                  <a:glow rad="127000">
                    <a:srgbClr val="002060"/>
                  </a:glow>
                </a:effectLst>
              </a:rPr>
              <a:t> of a vision.</a:t>
            </a:r>
            <a:r>
              <a:rPr lang="en-US" sz="2400" b="1" dirty="0" smtClean="0">
                <a:ln>
                  <a:solidFill>
                    <a:srgbClr val="002060"/>
                  </a:solidFill>
                </a:ln>
                <a:solidFill>
                  <a:schemeClr val="bg1"/>
                </a:solidFill>
                <a:effectLst>
                  <a:glow rad="127000">
                    <a:srgbClr val="002060"/>
                  </a:glow>
                </a:effectLst>
              </a:rPr>
              <a:t> </a:t>
            </a:r>
            <a:endParaRPr lang="en-US" sz="2800" b="1" dirty="0" smtClean="0">
              <a:ln>
                <a:solidFill>
                  <a:srgbClr val="002060"/>
                </a:solidFill>
              </a:ln>
              <a:solidFill>
                <a:schemeClr val="tx2"/>
              </a:solidFill>
              <a:effectLst>
                <a:glow rad="127000">
                  <a:srgbClr val="002060"/>
                </a:glow>
              </a:effectLst>
            </a:endParaRPr>
          </a:p>
        </p:txBody>
      </p:sp>
      <p:sp>
        <p:nvSpPr>
          <p:cNvPr id="20484" name="WordArt 5"/>
          <p:cNvSpPr>
            <a:spLocks noChangeArrowheads="1" noChangeShapeType="1" noTextEdit="1"/>
          </p:cNvSpPr>
          <p:nvPr/>
        </p:nvSpPr>
        <p:spPr bwMode="auto">
          <a:xfrm>
            <a:off x="685800" y="361950"/>
            <a:ext cx="7943850" cy="1162050"/>
          </a:xfrm>
          <a:prstGeom prst="rect">
            <a:avLst/>
          </a:prstGeom>
        </p:spPr>
        <p:txBody>
          <a:bodyPr wrap="none" fromWordArt="1">
            <a:prstTxWarp prst="textPlain">
              <a:avLst>
                <a:gd name="adj" fmla="val 50000"/>
              </a:avLst>
            </a:prstTxWarp>
            <a:scene3d>
              <a:camera prst="orthographicFront"/>
              <a:lightRig rig="threePt" dir="t"/>
            </a:scene3d>
            <a:sp3d extrusionH="57150">
              <a:bevelT h="25400" prst="softRound"/>
            </a:sp3d>
          </a:bodyPr>
          <a:lstStyle/>
          <a:p>
            <a:pPr algn="ctr"/>
            <a:r>
              <a:rPr lang="en-US" sz="4000" kern="10" dirty="0">
                <a:ln w="9525">
                  <a:solidFill>
                    <a:srgbClr val="000000"/>
                  </a:solidFill>
                  <a:round/>
                  <a:headEnd/>
                  <a:tailEnd/>
                </a:ln>
                <a:solidFill>
                  <a:srgbClr val="FADAC2"/>
                </a:solidFill>
                <a:latin typeface="Arial Rounded MT Bold"/>
              </a:rPr>
              <a:t>7 Main Points For Understanding</a:t>
            </a:r>
          </a:p>
          <a:p>
            <a:pPr algn="ctr"/>
            <a:r>
              <a:rPr lang="en-US" sz="4000" kern="10" dirty="0">
                <a:ln w="9525">
                  <a:solidFill>
                    <a:srgbClr val="000000"/>
                  </a:solidFill>
                  <a:round/>
                  <a:headEnd/>
                  <a:tailEnd/>
                </a:ln>
                <a:solidFill>
                  <a:srgbClr val="FADAC2"/>
                </a:solidFill>
                <a:latin typeface="Arial Rounded MT Bold"/>
              </a:rPr>
              <a:t>Prophetic Timelines</a:t>
            </a:r>
          </a:p>
        </p:txBody>
      </p:sp>
      <p:sp>
        <p:nvSpPr>
          <p:cNvPr id="2" name="Slide Number Placeholder 1"/>
          <p:cNvSpPr>
            <a:spLocks noGrp="1"/>
          </p:cNvSpPr>
          <p:nvPr>
            <p:ph type="sldNum" sz="quarter" idx="11"/>
          </p:nvPr>
        </p:nvSpPr>
        <p:spPr>
          <a:xfrm>
            <a:off x="6858000" y="6400800"/>
            <a:ext cx="2133600" cy="457200"/>
          </a:xfrm>
        </p:spPr>
        <p:txBody>
          <a:bodyPr/>
          <a:lstStyle/>
          <a:p>
            <a:pPr>
              <a:defRPr/>
            </a:pPr>
            <a:fld id="{0E6DA28E-5D7E-4613-9A02-42E696BB463E}" type="slidenum">
              <a:rPr lang="en-US" smtClean="0">
                <a:solidFill>
                  <a:schemeClr val="bg1"/>
                </a:solidFill>
              </a:rPr>
              <a:pPr>
                <a:defRPr/>
              </a:pPr>
              <a:t>19</a:t>
            </a:fld>
            <a:endParaRPr lang="en-US" dirty="0">
              <a:solidFill>
                <a:schemeClr val="bg1"/>
              </a:solidFill>
            </a:endParaRPr>
          </a:p>
        </p:txBody>
      </p:sp>
      <p:sp>
        <p:nvSpPr>
          <p:cNvPr id="3" name="Rounded Rectangle 2"/>
          <p:cNvSpPr/>
          <p:nvPr/>
        </p:nvSpPr>
        <p:spPr bwMode="auto">
          <a:xfrm>
            <a:off x="152400" y="1828800"/>
            <a:ext cx="381000" cy="4648200"/>
          </a:xfrm>
          <a:prstGeom prst="roundRect">
            <a:avLst/>
          </a:prstGeom>
          <a:noFill/>
          <a:ln w="57150" cap="flat" cmpd="sng" algn="ctr">
            <a:solidFill>
              <a:schemeClr val="accent6">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995">
                                            <p:txEl>
                                              <p:pRg st="1" end="1"/>
                                            </p:txEl>
                                          </p:spTgt>
                                        </p:tgtEl>
                                        <p:attrNameLst>
                                          <p:attrName>style.visibility</p:attrName>
                                        </p:attrNameLst>
                                      </p:cBhvr>
                                      <p:to>
                                        <p:strVal val="visible"/>
                                      </p:to>
                                    </p:set>
                                    <p:animEffect transition="in" filter="fade">
                                      <p:cBhvr>
                                        <p:cTn id="7" dur="2000"/>
                                        <p:tgtEl>
                                          <p:spTgt spid="3409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0995">
                                            <p:txEl>
                                              <p:pRg st="2" end="2"/>
                                            </p:txEl>
                                          </p:spTgt>
                                        </p:tgtEl>
                                        <p:attrNameLst>
                                          <p:attrName>style.visibility</p:attrName>
                                        </p:attrNameLst>
                                      </p:cBhvr>
                                      <p:to>
                                        <p:strVal val="visible"/>
                                      </p:to>
                                    </p:set>
                                    <p:animEffect transition="in" filter="fade">
                                      <p:cBhvr>
                                        <p:cTn id="12" dur="2000"/>
                                        <p:tgtEl>
                                          <p:spTgt spid="3409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0995">
                                            <p:txEl>
                                              <p:pRg st="3" end="3"/>
                                            </p:txEl>
                                          </p:spTgt>
                                        </p:tgtEl>
                                        <p:attrNameLst>
                                          <p:attrName>style.visibility</p:attrName>
                                        </p:attrNameLst>
                                      </p:cBhvr>
                                      <p:to>
                                        <p:strVal val="visible"/>
                                      </p:to>
                                    </p:set>
                                    <p:animEffect transition="in" filter="fade">
                                      <p:cBhvr>
                                        <p:cTn id="17" dur="2000"/>
                                        <p:tgtEl>
                                          <p:spTgt spid="3409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0994">
                                            <p:txEl>
                                              <p:pRg st="0" end="0"/>
                                            </p:txEl>
                                          </p:spTgt>
                                        </p:tgtEl>
                                        <p:attrNameLst>
                                          <p:attrName>style.visibility</p:attrName>
                                        </p:attrNameLst>
                                      </p:cBhvr>
                                      <p:to>
                                        <p:strVal val="visible"/>
                                      </p:to>
                                    </p:set>
                                    <p:animEffect transition="in" filter="fade">
                                      <p:cBhvr>
                                        <p:cTn id="22" dur="2000"/>
                                        <p:tgtEl>
                                          <p:spTgt spid="34099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0994">
                                            <p:txEl>
                                              <p:pRg st="1" end="1"/>
                                            </p:txEl>
                                          </p:spTgt>
                                        </p:tgtEl>
                                        <p:attrNameLst>
                                          <p:attrName>style.visibility</p:attrName>
                                        </p:attrNameLst>
                                      </p:cBhvr>
                                      <p:to>
                                        <p:strVal val="visible"/>
                                      </p:to>
                                    </p:set>
                                    <p:animEffect transition="in" filter="fade">
                                      <p:cBhvr>
                                        <p:cTn id="27" dur="2000"/>
                                        <p:tgtEl>
                                          <p:spTgt spid="34099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0994">
                                            <p:txEl>
                                              <p:pRg st="2" end="2"/>
                                            </p:txEl>
                                          </p:spTgt>
                                        </p:tgtEl>
                                        <p:attrNameLst>
                                          <p:attrName>style.visibility</p:attrName>
                                        </p:attrNameLst>
                                      </p:cBhvr>
                                      <p:to>
                                        <p:strVal val="visible"/>
                                      </p:to>
                                    </p:set>
                                    <p:animEffect transition="in" filter="fade">
                                      <p:cBhvr>
                                        <p:cTn id="32" dur="2000"/>
                                        <p:tgtEl>
                                          <p:spTgt spid="34099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0994">
                                            <p:txEl>
                                              <p:pRg st="3" end="3"/>
                                            </p:txEl>
                                          </p:spTgt>
                                        </p:tgtEl>
                                        <p:attrNameLst>
                                          <p:attrName>style.visibility</p:attrName>
                                        </p:attrNameLst>
                                      </p:cBhvr>
                                      <p:to>
                                        <p:strVal val="visible"/>
                                      </p:to>
                                    </p:set>
                                    <p:animEffect transition="in" filter="fade">
                                      <p:cBhvr>
                                        <p:cTn id="37" dur="2000"/>
                                        <p:tgtEl>
                                          <p:spTgt spid="34099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heel(1)">
                                      <p:cBhvr>
                                        <p:cTn id="4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WordArt 4" descr="Brown marble"/>
          <p:cNvSpPr>
            <a:spLocks noChangeArrowheads="1" noChangeShapeType="1" noTextEdit="1"/>
          </p:cNvSpPr>
          <p:nvPr/>
        </p:nvSpPr>
        <p:spPr bwMode="auto">
          <a:xfrm>
            <a:off x="1933575" y="4876800"/>
            <a:ext cx="4772025" cy="17430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4000" kern="10" dirty="0">
                <a:ln w="9525">
                  <a:solidFill>
                    <a:srgbClr val="000000"/>
                  </a:solidFill>
                  <a:round/>
                  <a:headEnd/>
                  <a:tailEnd/>
                </a:ln>
                <a:blipFill dpi="0" rotWithShape="1">
                  <a:blip r:embed="rId4"/>
                  <a:srcRect/>
                  <a:tile tx="0" ty="0" sx="100000" sy="100000" flip="none" algn="tl"/>
                </a:blipFill>
                <a:latin typeface="Arial Rounded MT Bold"/>
              </a:rPr>
              <a:t>#</a:t>
            </a:r>
            <a:r>
              <a:rPr lang="en-US" sz="4000" kern="10" dirty="0" smtClean="0">
                <a:ln w="9525">
                  <a:solidFill>
                    <a:srgbClr val="000000"/>
                  </a:solidFill>
                  <a:round/>
                  <a:headEnd/>
                  <a:tailEnd/>
                </a:ln>
                <a:blipFill dpi="0" rotWithShape="1">
                  <a:blip r:embed="rId4"/>
                  <a:srcRect/>
                  <a:tile tx="0" ty="0" sx="100000" sy="100000" flip="none" algn="tl"/>
                </a:blipFill>
                <a:latin typeface="Arial Rounded MT Bold"/>
              </a:rPr>
              <a:t>3 of 8</a:t>
            </a:r>
            <a:endParaRPr lang="en-US" sz="4000" kern="10" dirty="0">
              <a:ln w="9525">
                <a:solidFill>
                  <a:srgbClr val="000000"/>
                </a:solidFill>
                <a:round/>
                <a:headEnd/>
                <a:tailEnd/>
              </a:ln>
              <a:blipFill dpi="0" rotWithShape="1">
                <a:blip r:embed="rId4"/>
                <a:srcRect/>
                <a:tile tx="0" ty="0" sx="100000" sy="100000" flip="none" algn="tl"/>
              </a:blipFill>
              <a:latin typeface="Arial Rounded MT Bold"/>
            </a:endParaRPr>
          </a:p>
          <a:p>
            <a:pPr algn="ctr"/>
            <a:r>
              <a:rPr lang="en-US" sz="4000" kern="10" dirty="0">
                <a:ln w="9525">
                  <a:solidFill>
                    <a:srgbClr val="000000"/>
                  </a:solidFill>
                  <a:round/>
                  <a:headEnd/>
                  <a:tailEnd/>
                </a:ln>
                <a:blipFill dpi="0" rotWithShape="1">
                  <a:blip r:embed="rId4"/>
                  <a:srcRect/>
                  <a:tile tx="0" ty="0" sx="100000" sy="100000" flip="none" algn="tl"/>
                </a:blipFill>
                <a:latin typeface="Arial Rounded MT Bold"/>
              </a:rPr>
              <a:t>Declaring the END</a:t>
            </a:r>
          </a:p>
          <a:p>
            <a:pPr algn="ctr"/>
            <a:r>
              <a:rPr lang="en-US" sz="4000" kern="10" dirty="0">
                <a:ln w="9525">
                  <a:solidFill>
                    <a:srgbClr val="000000"/>
                  </a:solidFill>
                  <a:round/>
                  <a:headEnd/>
                  <a:tailEnd/>
                </a:ln>
                <a:blipFill dpi="0" rotWithShape="1">
                  <a:blip r:embed="rId4"/>
                  <a:srcRect/>
                  <a:tile tx="0" ty="0" sx="100000" sy="100000" flip="none" algn="tl"/>
                </a:blipFill>
                <a:latin typeface="Arial Rounded MT Bold"/>
              </a:rPr>
              <a:t>From the Beginning</a:t>
            </a:r>
          </a:p>
        </p:txBody>
      </p:sp>
      <p:sp>
        <p:nvSpPr>
          <p:cNvPr id="3" name="Slide Number Placeholder 2"/>
          <p:cNvSpPr>
            <a:spLocks noGrp="1"/>
          </p:cNvSpPr>
          <p:nvPr>
            <p:ph type="sldNum" sz="quarter" idx="11"/>
          </p:nvPr>
        </p:nvSpPr>
        <p:spPr/>
        <p:txBody>
          <a:bodyPr/>
          <a:lstStyle/>
          <a:p>
            <a:pPr>
              <a:defRPr/>
            </a:pPr>
            <a:fld id="{365A3CD0-870F-4015-A67D-98130C91934D}" type="slidenum">
              <a:rPr lang="en-US" smtClean="0"/>
              <a:pPr>
                <a:defRPr/>
              </a:pPr>
              <a:t>2</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EBFFEB"/>
            </a:gs>
            <a:gs pos="50000">
              <a:srgbClr val="EBFFEB">
                <a:shade val="67500"/>
                <a:satMod val="115000"/>
              </a:srgbClr>
            </a:gs>
            <a:gs pos="100000">
              <a:srgbClr val="EBFFEB">
                <a:shade val="100000"/>
                <a:satMod val="1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343400" y="228600"/>
            <a:ext cx="4038600" cy="1143000"/>
          </a:xfrm>
        </p:spPr>
        <p:txBody>
          <a:bodyPr>
            <a:scene3d>
              <a:camera prst="orthographicFront"/>
              <a:lightRig rig="threePt" dir="t"/>
            </a:scene3d>
            <a:sp3d extrusionH="57150">
              <a:bevelT w="38100" h="38100"/>
            </a:sp3d>
          </a:bodyPr>
          <a:lstStyle/>
          <a:p>
            <a:pPr eaLnBrk="1" hangingPunct="1"/>
            <a:r>
              <a:rPr lang="en-US" sz="3600" b="1" dirty="0" smtClean="0">
                <a:solidFill>
                  <a:srgbClr val="C00000"/>
                </a:solidFill>
              </a:rPr>
              <a:t>A Description of</a:t>
            </a:r>
            <a:br>
              <a:rPr lang="en-US" sz="3600" b="1" dirty="0" smtClean="0">
                <a:solidFill>
                  <a:srgbClr val="C00000"/>
                </a:solidFill>
              </a:rPr>
            </a:br>
            <a:r>
              <a:rPr lang="en-US" sz="3600" b="1" dirty="0" smtClean="0">
                <a:solidFill>
                  <a:srgbClr val="C00000"/>
                </a:solidFill>
              </a:rPr>
              <a:t>    “The Tree</a:t>
            </a:r>
            <a:r>
              <a:rPr lang="en-US" sz="4000" b="1" dirty="0" smtClean="0">
                <a:solidFill>
                  <a:srgbClr val="C00000"/>
                </a:solidFill>
              </a:rPr>
              <a:t>”</a:t>
            </a:r>
          </a:p>
        </p:txBody>
      </p:sp>
      <p:sp>
        <p:nvSpPr>
          <p:cNvPr id="343043" name="Rectangle 3"/>
          <p:cNvSpPr>
            <a:spLocks noGrp="1" noChangeArrowheads="1"/>
          </p:cNvSpPr>
          <p:nvPr>
            <p:ph type="body" sz="half" idx="2"/>
          </p:nvPr>
        </p:nvSpPr>
        <p:spPr>
          <a:xfrm>
            <a:off x="4032250" y="1600200"/>
            <a:ext cx="4730750" cy="5638800"/>
          </a:xfrm>
        </p:spPr>
        <p:txBody>
          <a:bodyPr>
            <a:scene3d>
              <a:camera prst="orthographicFront"/>
              <a:lightRig rig="threePt" dir="t"/>
            </a:scene3d>
            <a:sp3d extrusionH="57150">
              <a:bevelT w="38100" h="38100"/>
            </a:sp3d>
          </a:bodyPr>
          <a:lstStyle/>
          <a:p>
            <a:pPr marL="533400" indent="-533400" eaLnBrk="1" hangingPunct="1">
              <a:spcAft>
                <a:spcPct val="20000"/>
              </a:spcAft>
              <a:buNone/>
            </a:pPr>
            <a:r>
              <a:rPr lang="en-US" sz="2800" b="1" dirty="0" smtClean="0"/>
              <a:t>1.  Great, strong tree; reached to the heavens</a:t>
            </a:r>
          </a:p>
          <a:p>
            <a:pPr marL="533400" indent="-533400" eaLnBrk="1" hangingPunct="1">
              <a:spcAft>
                <a:spcPct val="20000"/>
              </a:spcAft>
              <a:buNone/>
            </a:pPr>
            <a:r>
              <a:rPr lang="en-US" sz="2800" b="1" dirty="0" smtClean="0"/>
              <a:t>2.  The tree could be seen by everyone</a:t>
            </a:r>
          </a:p>
          <a:p>
            <a:pPr marL="533400" indent="-533400" eaLnBrk="1" hangingPunct="1">
              <a:spcAft>
                <a:spcPct val="20000"/>
              </a:spcAft>
              <a:buNone/>
            </a:pPr>
            <a:r>
              <a:rPr lang="en-US" sz="2800" b="1" dirty="0" smtClean="0"/>
              <a:t>3.  Fair leaves; much fruit; food for all</a:t>
            </a:r>
          </a:p>
          <a:p>
            <a:pPr marL="533400" indent="-533400" eaLnBrk="1" hangingPunct="1">
              <a:spcAft>
                <a:spcPct val="20000"/>
              </a:spcAft>
              <a:buNone/>
            </a:pPr>
            <a:r>
              <a:rPr lang="en-US" sz="2800" b="1" dirty="0" smtClean="0"/>
              <a:t>4.  Shade for the beasts; nests for the birds </a:t>
            </a:r>
          </a:p>
        </p:txBody>
      </p:sp>
      <p:pic>
        <p:nvPicPr>
          <p:cNvPr id="343044" name="Picture 4" descr="Dan 4 22"/>
          <p:cNvPicPr>
            <a:picLocks noGrp="1" noChangeAspect="1" noChangeArrowheads="1"/>
          </p:cNvPicPr>
          <p:nvPr>
            <p:ph sz="half" idx="1"/>
          </p:nvPr>
        </p:nvPicPr>
        <p:blipFill>
          <a:blip r:embed="rId4" cstate="email">
            <a:extLst>
              <a:ext uri="{28A0092B-C50C-407E-A947-70E740481C1C}">
                <a14:useLocalDpi xmlns:a14="http://schemas.microsoft.com/office/drawing/2010/main"/>
              </a:ext>
            </a:extLst>
          </a:blip>
          <a:srcRect/>
          <a:stretch>
            <a:fillRect/>
          </a:stretch>
        </p:blipFill>
        <p:spPr>
          <a:xfrm>
            <a:off x="542925" y="304800"/>
            <a:ext cx="3038475" cy="6324600"/>
          </a:xfrm>
          <a:prstGeom prst="roundRect">
            <a:avLst>
              <a:gd name="adj" fmla="val 10191"/>
            </a:avLst>
          </a:prstGeom>
          <a:ln w="28575">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p:cNvSpPr>
            <a:spLocks noGrp="1"/>
          </p:cNvSpPr>
          <p:nvPr>
            <p:ph type="sldNum" sz="quarter" idx="11"/>
          </p:nvPr>
        </p:nvSpPr>
        <p:spPr/>
        <p:txBody>
          <a:bodyPr/>
          <a:lstStyle/>
          <a:p>
            <a:pPr>
              <a:defRPr/>
            </a:pPr>
            <a:fld id="{05D42AC2-4538-4756-BAA1-982934530DC3}" type="slidenum">
              <a:rPr lang="en-US" smtClean="0"/>
              <a:pPr>
                <a:defRPr/>
              </a:pPr>
              <a:t>20</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043">
                                            <p:txEl>
                                              <p:pRg st="0" end="0"/>
                                            </p:txEl>
                                          </p:spTgt>
                                        </p:tgtEl>
                                        <p:attrNameLst>
                                          <p:attrName>style.visibility</p:attrName>
                                        </p:attrNameLst>
                                      </p:cBhvr>
                                      <p:to>
                                        <p:strVal val="visible"/>
                                      </p:to>
                                    </p:set>
                                    <p:animEffect transition="in" filter="fade">
                                      <p:cBhvr>
                                        <p:cTn id="7" dur="2000"/>
                                        <p:tgtEl>
                                          <p:spTgt spid="34304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343043">
                                            <p:txEl>
                                              <p:pRg st="1" end="1"/>
                                            </p:txEl>
                                          </p:spTgt>
                                        </p:tgtEl>
                                        <p:attrNameLst>
                                          <p:attrName>style.visibility</p:attrName>
                                        </p:attrNameLst>
                                      </p:cBhvr>
                                      <p:to>
                                        <p:strVal val="visible"/>
                                      </p:to>
                                    </p:set>
                                    <p:animEffect transition="in" filter="fade">
                                      <p:cBhvr>
                                        <p:cTn id="11" dur="2000"/>
                                        <p:tgtEl>
                                          <p:spTgt spid="343043">
                                            <p:txEl>
                                              <p:pRg st="1" end="1"/>
                                            </p:txEl>
                                          </p:spTgt>
                                        </p:tgtEl>
                                      </p:cBhvr>
                                    </p:animEffect>
                                  </p:childTnLst>
                                </p:cTn>
                              </p:par>
                            </p:childTnLst>
                          </p:cTn>
                        </p:par>
                        <p:par>
                          <p:cTn id="12" fill="hold">
                            <p:stCondLst>
                              <p:cond delay="5500"/>
                            </p:stCondLst>
                            <p:childTnLst>
                              <p:par>
                                <p:cTn id="13" presetID="10" presetClass="entr" presetSubtype="0" fill="hold" nodeType="afterEffect">
                                  <p:stCondLst>
                                    <p:cond delay="1500"/>
                                  </p:stCondLst>
                                  <p:childTnLst>
                                    <p:set>
                                      <p:cBhvr>
                                        <p:cTn id="14" dur="1" fill="hold">
                                          <p:stCondLst>
                                            <p:cond delay="0"/>
                                          </p:stCondLst>
                                        </p:cTn>
                                        <p:tgtEl>
                                          <p:spTgt spid="343043">
                                            <p:txEl>
                                              <p:pRg st="2" end="2"/>
                                            </p:txEl>
                                          </p:spTgt>
                                        </p:tgtEl>
                                        <p:attrNameLst>
                                          <p:attrName>style.visibility</p:attrName>
                                        </p:attrNameLst>
                                      </p:cBhvr>
                                      <p:to>
                                        <p:strVal val="visible"/>
                                      </p:to>
                                    </p:set>
                                    <p:animEffect transition="in" filter="fade">
                                      <p:cBhvr>
                                        <p:cTn id="15" dur="2000"/>
                                        <p:tgtEl>
                                          <p:spTgt spid="343043">
                                            <p:txEl>
                                              <p:pRg st="2" end="2"/>
                                            </p:txEl>
                                          </p:spTgt>
                                        </p:tgtEl>
                                      </p:cBhvr>
                                    </p:animEffect>
                                  </p:childTnLst>
                                </p:cTn>
                              </p:par>
                            </p:childTnLst>
                          </p:cTn>
                        </p:par>
                        <p:par>
                          <p:cTn id="16" fill="hold">
                            <p:stCondLst>
                              <p:cond delay="9000"/>
                            </p:stCondLst>
                            <p:childTnLst>
                              <p:par>
                                <p:cTn id="17" presetID="10" presetClass="entr" presetSubtype="0" fill="hold" nodeType="afterEffect">
                                  <p:stCondLst>
                                    <p:cond delay="1500"/>
                                  </p:stCondLst>
                                  <p:childTnLst>
                                    <p:set>
                                      <p:cBhvr>
                                        <p:cTn id="18" dur="1" fill="hold">
                                          <p:stCondLst>
                                            <p:cond delay="0"/>
                                          </p:stCondLst>
                                        </p:cTn>
                                        <p:tgtEl>
                                          <p:spTgt spid="343043">
                                            <p:txEl>
                                              <p:pRg st="3" end="3"/>
                                            </p:txEl>
                                          </p:spTgt>
                                        </p:tgtEl>
                                        <p:attrNameLst>
                                          <p:attrName>style.visibility</p:attrName>
                                        </p:attrNameLst>
                                      </p:cBhvr>
                                      <p:to>
                                        <p:strVal val="visible"/>
                                      </p:to>
                                    </p:set>
                                    <p:animEffect transition="in" filter="fade">
                                      <p:cBhvr>
                                        <p:cTn id="19" dur="2000"/>
                                        <p:tgtEl>
                                          <p:spTgt spid="3430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EBFFEB"/>
            </a:gs>
            <a:gs pos="50000">
              <a:srgbClr val="EBFFEB">
                <a:shade val="67500"/>
                <a:satMod val="115000"/>
              </a:srgbClr>
            </a:gs>
            <a:gs pos="100000">
              <a:srgbClr val="EBFFEB">
                <a:shade val="100000"/>
                <a:satMod val="115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45090" name="Picture 2" descr="Dan 4 23"/>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a:xfrm>
            <a:off x="485775" y="381000"/>
            <a:ext cx="2332038" cy="3389313"/>
          </a:xfrm>
          <a:prstGeom prst="roundRect">
            <a:avLst>
              <a:gd name="adj" fmla="val 16667"/>
            </a:avLst>
          </a:prstGeom>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45091" name="Picture 3" descr="Dan 4 26"/>
          <p:cNvPicPr>
            <a:picLocks noGrp="1" noChangeAspect="1" noChangeArrowheads="1"/>
          </p:cNvPicPr>
          <p:nvPr>
            <p:ph sz="quarter" idx="2"/>
          </p:nvPr>
        </p:nvPicPr>
        <p:blipFill>
          <a:blip r:embed="rId5" cstate="email">
            <a:extLst>
              <a:ext uri="{28A0092B-C50C-407E-A947-70E740481C1C}">
                <a14:useLocalDpi xmlns:a14="http://schemas.microsoft.com/office/drawing/2010/main"/>
              </a:ext>
            </a:extLst>
          </a:blip>
          <a:srcRect/>
          <a:stretch>
            <a:fillRect/>
          </a:stretch>
        </p:blipFill>
        <p:spPr>
          <a:xfrm>
            <a:off x="835025" y="4191000"/>
            <a:ext cx="3279775" cy="2173288"/>
          </a:xfrm>
          <a:prstGeom prst="roundRect">
            <a:avLst>
              <a:gd name="adj" fmla="val 16667"/>
            </a:avLst>
          </a:prstGeom>
          <a:ln w="38100">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5092" name="WordArt 4"/>
          <p:cNvSpPr>
            <a:spLocks noChangeArrowheads="1" noChangeShapeType="1" noTextEdit="1"/>
          </p:cNvSpPr>
          <p:nvPr/>
        </p:nvSpPr>
        <p:spPr bwMode="auto">
          <a:xfrm>
            <a:off x="533400" y="2057400"/>
            <a:ext cx="3657600" cy="3200400"/>
          </a:xfrm>
          <a:prstGeom prst="rect">
            <a:avLst/>
          </a:prstGeom>
        </p:spPr>
        <p:txBody>
          <a:bodyPr wrap="none" fromWordArt="1">
            <a:prstTxWarp prst="textSlantUp">
              <a:avLst>
                <a:gd name="adj" fmla="val 28324"/>
              </a:avLst>
            </a:prstTxWarp>
          </a:bodyPr>
          <a:lstStyle/>
          <a:p>
            <a:pPr algn="ctr">
              <a:defRPr/>
            </a:pPr>
            <a:r>
              <a:rPr lang="en-US" sz="3600" kern="10" dirty="0">
                <a:ln w="12700">
                  <a:noFill/>
                  <a:round/>
                  <a:headEnd/>
                  <a:tailEnd/>
                </a:ln>
                <a:solidFill>
                  <a:srgbClr val="A50021"/>
                </a:solidFill>
                <a:effectLst>
                  <a:innerShdw blurRad="63500" dist="50800" dir="16200000">
                    <a:prstClr val="black">
                      <a:alpha val="50000"/>
                    </a:prstClr>
                  </a:innerShdw>
                </a:effectLst>
                <a:latin typeface="Comic Sans MS"/>
              </a:rPr>
              <a:t>Symbolic</a:t>
            </a:r>
          </a:p>
          <a:p>
            <a:pPr algn="ctr">
              <a:defRPr/>
            </a:pPr>
            <a:r>
              <a:rPr lang="en-US" sz="3600" kern="10" dirty="0">
                <a:ln w="12700">
                  <a:noFill/>
                  <a:round/>
                  <a:headEnd/>
                  <a:tailEnd/>
                </a:ln>
                <a:solidFill>
                  <a:srgbClr val="A50021"/>
                </a:solidFill>
                <a:effectLst>
                  <a:innerShdw blurRad="63500" dist="50800" dir="16200000">
                    <a:prstClr val="black">
                      <a:alpha val="50000"/>
                    </a:prstClr>
                  </a:innerShdw>
                </a:effectLst>
                <a:latin typeface="Comic Sans MS"/>
              </a:rPr>
              <a:t>Language?</a:t>
            </a:r>
          </a:p>
        </p:txBody>
      </p:sp>
      <p:sp>
        <p:nvSpPr>
          <p:cNvPr id="345093" name="Rectangle 5"/>
          <p:cNvSpPr>
            <a:spLocks noChangeArrowheads="1"/>
          </p:cNvSpPr>
          <p:nvPr/>
        </p:nvSpPr>
        <p:spPr bwMode="auto">
          <a:xfrm>
            <a:off x="4572000" y="533400"/>
            <a:ext cx="4114800" cy="63246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533400" indent="-533400" eaLnBrk="1" hangingPunct="1">
              <a:lnSpc>
                <a:spcPct val="80000"/>
              </a:lnSpc>
              <a:spcBef>
                <a:spcPct val="20000"/>
              </a:spcBef>
              <a:buClr>
                <a:schemeClr val="bg2"/>
              </a:buClr>
              <a:buSzPct val="75000"/>
              <a:buFont typeface="Wingdings" pitchFamily="2" charset="2"/>
              <a:buNone/>
            </a:pPr>
            <a:endParaRPr lang="en-US" sz="2400" b="1" dirty="0"/>
          </a:p>
          <a:p>
            <a:pPr marL="533400" indent="-533400" eaLnBrk="1" hangingPunct="1">
              <a:lnSpc>
                <a:spcPct val="80000"/>
              </a:lnSpc>
              <a:spcBef>
                <a:spcPct val="20000"/>
              </a:spcBef>
              <a:spcAft>
                <a:spcPct val="30000"/>
              </a:spcAft>
              <a:buClr>
                <a:schemeClr val="bg2"/>
              </a:buClr>
              <a:buSzPct val="75000"/>
            </a:pPr>
            <a:r>
              <a:rPr lang="en-US" sz="2800" b="1" dirty="0"/>
              <a:t>5.  A watcher hewed down the tree</a:t>
            </a:r>
          </a:p>
          <a:p>
            <a:pPr marL="533400" indent="-533400" eaLnBrk="1" hangingPunct="1">
              <a:lnSpc>
                <a:spcPct val="80000"/>
              </a:lnSpc>
              <a:spcBef>
                <a:spcPct val="20000"/>
              </a:spcBef>
              <a:spcAft>
                <a:spcPct val="30000"/>
              </a:spcAft>
              <a:buClr>
                <a:schemeClr val="bg2"/>
              </a:buClr>
              <a:buSzPct val="75000"/>
            </a:pPr>
            <a:r>
              <a:rPr lang="en-US" sz="2800" b="1" dirty="0"/>
              <a:t>6.  Branches cut off; leaves shaken off; fruit scatters</a:t>
            </a:r>
          </a:p>
          <a:p>
            <a:pPr marL="533400" indent="-533400" eaLnBrk="1" hangingPunct="1">
              <a:lnSpc>
                <a:spcPct val="80000"/>
              </a:lnSpc>
              <a:spcBef>
                <a:spcPct val="20000"/>
              </a:spcBef>
              <a:spcAft>
                <a:spcPct val="30000"/>
              </a:spcAft>
              <a:buClr>
                <a:schemeClr val="bg2"/>
              </a:buClr>
              <a:buSzPct val="75000"/>
            </a:pPr>
            <a:r>
              <a:rPr lang="en-US" sz="2800" b="1" dirty="0"/>
              <a:t>7.  Beasts and birds flee from the tree</a:t>
            </a:r>
          </a:p>
          <a:p>
            <a:pPr marL="533400" indent="-533400" eaLnBrk="1" hangingPunct="1">
              <a:lnSpc>
                <a:spcPct val="80000"/>
              </a:lnSpc>
              <a:spcBef>
                <a:spcPct val="20000"/>
              </a:spcBef>
              <a:spcAft>
                <a:spcPct val="30000"/>
              </a:spcAft>
              <a:buClr>
                <a:schemeClr val="bg2"/>
              </a:buClr>
              <a:buSzPct val="75000"/>
            </a:pPr>
            <a:r>
              <a:rPr lang="en-US" sz="2800" b="1" dirty="0"/>
              <a:t>8.  Tree stump is bound with iron and brass</a:t>
            </a:r>
          </a:p>
          <a:p>
            <a:pPr marL="533400" indent="-533400" eaLnBrk="1" hangingPunct="1">
              <a:lnSpc>
                <a:spcPct val="80000"/>
              </a:lnSpc>
              <a:spcBef>
                <a:spcPct val="20000"/>
              </a:spcBef>
              <a:spcAft>
                <a:spcPct val="30000"/>
              </a:spcAft>
              <a:buClr>
                <a:schemeClr val="bg2"/>
              </a:buClr>
              <a:buSzPct val="75000"/>
            </a:pPr>
            <a:r>
              <a:rPr lang="en-US" sz="2800" b="1" dirty="0"/>
              <a:t>9.  The tree is bound for seven years.</a:t>
            </a:r>
          </a:p>
        </p:txBody>
      </p:sp>
      <p:sp>
        <p:nvSpPr>
          <p:cNvPr id="2" name="Slide Number Placeholder 1"/>
          <p:cNvSpPr>
            <a:spLocks noGrp="1"/>
          </p:cNvSpPr>
          <p:nvPr>
            <p:ph type="sldNum" sz="quarter" idx="11"/>
          </p:nvPr>
        </p:nvSpPr>
        <p:spPr/>
        <p:txBody>
          <a:bodyPr/>
          <a:lstStyle/>
          <a:p>
            <a:pPr>
              <a:defRPr/>
            </a:pPr>
            <a:fld id="{F03D34E4-C7D2-4C9F-981D-6635480835D9}" type="slidenum">
              <a:rPr lang="en-US" smtClean="0"/>
              <a:pPr>
                <a:defRPr/>
              </a:pPr>
              <a:t>21</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345090"/>
                                        </p:tgtEl>
                                        <p:attrNameLst>
                                          <p:attrName>style.visibility</p:attrName>
                                        </p:attrNameLst>
                                      </p:cBhvr>
                                      <p:to>
                                        <p:strVal val="visible"/>
                                      </p:to>
                                    </p:set>
                                    <p:animEffect transition="in" filter="diamond(out)">
                                      <p:cBhvr>
                                        <p:cTn id="7" dur="2000"/>
                                        <p:tgtEl>
                                          <p:spTgt spid="34509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45093">
                                            <p:txEl>
                                              <p:pRg st="2" end="2"/>
                                            </p:txEl>
                                          </p:spTgt>
                                        </p:tgtEl>
                                        <p:attrNameLst>
                                          <p:attrName>style.visibility</p:attrName>
                                        </p:attrNameLst>
                                      </p:cBhvr>
                                      <p:to>
                                        <p:strVal val="visible"/>
                                      </p:to>
                                    </p:set>
                                    <p:animEffect transition="in" filter="fade">
                                      <p:cBhvr>
                                        <p:cTn id="11" dur="2000"/>
                                        <p:tgtEl>
                                          <p:spTgt spid="345093">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45093">
                                            <p:txEl>
                                              <p:pRg st="3" end="3"/>
                                            </p:txEl>
                                          </p:spTgt>
                                        </p:tgtEl>
                                        <p:attrNameLst>
                                          <p:attrName>style.visibility</p:attrName>
                                        </p:attrNameLst>
                                      </p:cBhvr>
                                      <p:to>
                                        <p:strVal val="visible"/>
                                      </p:to>
                                    </p:set>
                                    <p:animEffect transition="in" filter="fade">
                                      <p:cBhvr>
                                        <p:cTn id="15" dur="2000"/>
                                        <p:tgtEl>
                                          <p:spTgt spid="345093">
                                            <p:txEl>
                                              <p:pRg st="3" end="3"/>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45093">
                                            <p:txEl>
                                              <p:pRg st="4" end="4"/>
                                            </p:txEl>
                                          </p:spTgt>
                                        </p:tgtEl>
                                        <p:attrNameLst>
                                          <p:attrName>style.visibility</p:attrName>
                                        </p:attrNameLst>
                                      </p:cBhvr>
                                      <p:to>
                                        <p:strVal val="visible"/>
                                      </p:to>
                                    </p:set>
                                    <p:animEffect transition="in" filter="fade">
                                      <p:cBhvr>
                                        <p:cTn id="19" dur="2000"/>
                                        <p:tgtEl>
                                          <p:spTgt spid="345093">
                                            <p:txEl>
                                              <p:pRg st="4" end="4"/>
                                            </p:txEl>
                                          </p:spTgt>
                                        </p:tgtEl>
                                      </p:cBhvr>
                                    </p:animEffect>
                                  </p:childTnLst>
                                </p:cTn>
                              </p:par>
                            </p:childTnLst>
                          </p:cTn>
                        </p:par>
                        <p:par>
                          <p:cTn id="20" fill="hold">
                            <p:stCondLst>
                              <p:cond delay="8000"/>
                            </p:stCondLst>
                            <p:childTnLst>
                              <p:par>
                                <p:cTn id="21" presetID="6" presetClass="entr" presetSubtype="32" fill="hold" nodeType="afterEffect">
                                  <p:stCondLst>
                                    <p:cond delay="0"/>
                                  </p:stCondLst>
                                  <p:childTnLst>
                                    <p:set>
                                      <p:cBhvr>
                                        <p:cTn id="22" dur="1" fill="hold">
                                          <p:stCondLst>
                                            <p:cond delay="0"/>
                                          </p:stCondLst>
                                        </p:cTn>
                                        <p:tgtEl>
                                          <p:spTgt spid="345091"/>
                                        </p:tgtEl>
                                        <p:attrNameLst>
                                          <p:attrName>style.visibility</p:attrName>
                                        </p:attrNameLst>
                                      </p:cBhvr>
                                      <p:to>
                                        <p:strVal val="visible"/>
                                      </p:to>
                                    </p:set>
                                    <p:animEffect transition="in" filter="circle(out)">
                                      <p:cBhvr>
                                        <p:cTn id="23" dur="2000"/>
                                        <p:tgtEl>
                                          <p:spTgt spid="345091"/>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45093">
                                            <p:txEl>
                                              <p:pRg st="5" end="5"/>
                                            </p:txEl>
                                          </p:spTgt>
                                        </p:tgtEl>
                                        <p:attrNameLst>
                                          <p:attrName>style.visibility</p:attrName>
                                        </p:attrNameLst>
                                      </p:cBhvr>
                                      <p:to>
                                        <p:strVal val="visible"/>
                                      </p:to>
                                    </p:set>
                                    <p:animEffect transition="in" filter="fade">
                                      <p:cBhvr>
                                        <p:cTn id="27" dur="2000"/>
                                        <p:tgtEl>
                                          <p:spTgt spid="34509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45092"/>
                                        </p:tgtEl>
                                        <p:attrNameLst>
                                          <p:attrName>style.visibility</p:attrName>
                                        </p:attrNameLst>
                                      </p:cBhvr>
                                      <p:to>
                                        <p:strVal val="visible"/>
                                      </p:to>
                                    </p:set>
                                    <p:animEffect transition="in" filter="wipe(up)">
                                      <p:cBhvr>
                                        <p:cTn id="32" dur="2000"/>
                                        <p:tgtEl>
                                          <p:spTgt spid="345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EBFFEB"/>
            </a:gs>
            <a:gs pos="50000">
              <a:srgbClr val="EBFFEB">
                <a:shade val="67500"/>
                <a:satMod val="115000"/>
              </a:srgbClr>
            </a:gs>
            <a:gs pos="100000">
              <a:srgbClr val="EBFFEB">
                <a:shade val="100000"/>
                <a:satMod val="115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0"/>
            <a:ext cx="9144000" cy="838200"/>
          </a:xfrm>
        </p:spPr>
        <p:txBody>
          <a:bodyPr>
            <a:scene3d>
              <a:camera prst="orthographicFront"/>
              <a:lightRig rig="threePt" dir="t"/>
            </a:scene3d>
            <a:sp3d extrusionH="57150">
              <a:bevelT w="38100" h="38100"/>
            </a:sp3d>
          </a:bodyPr>
          <a:lstStyle/>
          <a:p>
            <a:pPr eaLnBrk="1" hangingPunct="1"/>
            <a:r>
              <a:rPr lang="en-US" sz="4000" b="1" dirty="0" smtClean="0">
                <a:solidFill>
                  <a:srgbClr val="C00000"/>
                </a:solidFill>
              </a:rPr>
              <a:t>Comparison of 2 Different Trees</a:t>
            </a:r>
          </a:p>
        </p:txBody>
      </p:sp>
      <p:pic>
        <p:nvPicPr>
          <p:cNvPr id="347139" name="Picture 3" descr="Dan 4 22"/>
          <p:cNvPicPr>
            <a:picLocks noGrp="1" noChangeAspect="1" noChangeArrowheads="1"/>
          </p:cNvPicPr>
          <p:nvPr>
            <p:ph sz="half" idx="1"/>
          </p:nvPr>
        </p:nvPicPr>
        <p:blipFill>
          <a:blip r:embed="rId4" cstate="email">
            <a:extLst>
              <a:ext uri="{28A0092B-C50C-407E-A947-70E740481C1C}">
                <a14:useLocalDpi xmlns:a14="http://schemas.microsoft.com/office/drawing/2010/main"/>
              </a:ext>
            </a:extLst>
          </a:blip>
          <a:srcRect/>
          <a:stretch>
            <a:fillRect/>
          </a:stretch>
        </p:blipFill>
        <p:spPr>
          <a:xfrm>
            <a:off x="1639888" y="873126"/>
            <a:ext cx="2382555" cy="4926846"/>
          </a:xfrm>
          <a:prstGeom prst="roundRect">
            <a:avLst>
              <a:gd name="adj" fmla="val 16667"/>
            </a:avLst>
          </a:prstGeom>
          <a:ln w="28575">
            <a:solidFill>
              <a:srgbClr val="0070C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7140" name="WordArt 4"/>
          <p:cNvSpPr>
            <a:spLocks noChangeArrowheads="1" noChangeShapeType="1" noTextEdit="1"/>
          </p:cNvSpPr>
          <p:nvPr/>
        </p:nvSpPr>
        <p:spPr bwMode="auto">
          <a:xfrm>
            <a:off x="1295400" y="5943600"/>
            <a:ext cx="2895600" cy="7143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dirty="0">
                <a:ln w="12700">
                  <a:solidFill>
                    <a:srgbClr val="3366FF"/>
                  </a:solidFill>
                  <a:round/>
                  <a:headEnd/>
                  <a:tailEnd/>
                </a:ln>
                <a:gradFill rotWithShape="1">
                  <a:gsLst>
                    <a:gs pos="0">
                      <a:srgbClr val="005CBF"/>
                    </a:gs>
                    <a:gs pos="25000">
                      <a:srgbClr val="0087E6"/>
                    </a:gs>
                    <a:gs pos="75000">
                      <a:srgbClr val="21D6E0"/>
                    </a:gs>
                    <a:gs pos="100000">
                      <a:srgbClr val="03D4A8"/>
                    </a:gs>
                  </a:gsLst>
                  <a:lin ang="5400000" scaled="1"/>
                </a:gradFill>
                <a:effectLst>
                  <a:prstShdw prst="shdw11">
                    <a:srgbClr val="FFFF66">
                      <a:alpha val="50000"/>
                    </a:srgbClr>
                  </a:prstShdw>
                </a:effectLst>
                <a:latin typeface="Comic Sans MS"/>
              </a:rPr>
              <a:t>Daniel 4 Tree</a:t>
            </a:r>
          </a:p>
        </p:txBody>
      </p:sp>
      <p:pic>
        <p:nvPicPr>
          <p:cNvPr id="347141" name="Picture 5" descr="File0001"/>
          <p:cNvPicPr>
            <a:picLocks noGrp="1" noChangeAspect="1" noChangeArrowheads="1"/>
          </p:cNvPicPr>
          <p:nvPr>
            <p:ph sz="half" idx="2"/>
          </p:nvPr>
        </p:nvPicPr>
        <p:blipFill>
          <a:blip r:embed="rId5" cstate="email">
            <a:extLst>
              <a:ext uri="{28A0092B-C50C-407E-A947-70E740481C1C}">
                <a14:useLocalDpi xmlns:a14="http://schemas.microsoft.com/office/drawing/2010/main"/>
              </a:ext>
            </a:extLst>
          </a:blip>
          <a:srcRect/>
          <a:stretch>
            <a:fillRect/>
          </a:stretch>
        </p:blipFill>
        <p:spPr>
          <a:xfrm>
            <a:off x="5302250" y="838200"/>
            <a:ext cx="2622550" cy="4926847"/>
          </a:xfrm>
          <a:prstGeom prst="roundRect">
            <a:avLst>
              <a:gd name="adj" fmla="val 16667"/>
            </a:avLst>
          </a:prstGeom>
          <a:ln w="28575">
            <a:solidFill>
              <a:srgbClr val="0070C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7142" name="WordArt 6"/>
          <p:cNvSpPr>
            <a:spLocks noChangeArrowheads="1" noChangeShapeType="1" noTextEdit="1"/>
          </p:cNvSpPr>
          <p:nvPr/>
        </p:nvSpPr>
        <p:spPr bwMode="auto">
          <a:xfrm>
            <a:off x="4953000" y="5943600"/>
            <a:ext cx="3124200" cy="877888"/>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dirty="0" smtClean="0">
                <a:ln w="12700">
                  <a:solidFill>
                    <a:srgbClr val="FF0000"/>
                  </a:solidFill>
                  <a:round/>
                  <a:headEnd/>
                  <a:tailEnd/>
                </a:ln>
                <a:solidFill>
                  <a:srgbClr val="990099"/>
                </a:solidFill>
                <a:effectLst>
                  <a:prstShdw prst="shdw11">
                    <a:srgbClr val="FFFF66">
                      <a:alpha val="50000"/>
                    </a:srgbClr>
                  </a:prstShdw>
                </a:effectLst>
                <a:latin typeface="Comic Sans MS"/>
              </a:rPr>
              <a:t>Symbolic Tree</a:t>
            </a:r>
            <a:endParaRPr lang="en-US" sz="3600" kern="10" dirty="0">
              <a:ln w="12700">
                <a:solidFill>
                  <a:srgbClr val="FF0000"/>
                </a:solidFill>
                <a:round/>
                <a:headEnd/>
                <a:tailEnd/>
              </a:ln>
              <a:solidFill>
                <a:srgbClr val="990099"/>
              </a:solidFill>
              <a:effectLst>
                <a:prstShdw prst="shdw11">
                  <a:srgbClr val="FFFF66">
                    <a:alpha val="50000"/>
                  </a:srgbClr>
                </a:prstShdw>
              </a:effectLst>
              <a:latin typeface="Comic Sans MS"/>
            </a:endParaRPr>
          </a:p>
        </p:txBody>
      </p:sp>
      <p:sp>
        <p:nvSpPr>
          <p:cNvPr id="2" name="Slide Number Placeholder 1"/>
          <p:cNvSpPr>
            <a:spLocks noGrp="1"/>
          </p:cNvSpPr>
          <p:nvPr>
            <p:ph type="sldNum" sz="quarter" idx="11"/>
          </p:nvPr>
        </p:nvSpPr>
        <p:spPr/>
        <p:txBody>
          <a:bodyPr/>
          <a:lstStyle/>
          <a:p>
            <a:pPr>
              <a:defRPr/>
            </a:pPr>
            <a:fld id="{931F9D84-224C-4F49-8C71-AA60CF1DEAC5}" type="slidenum">
              <a:rPr lang="en-US" smtClean="0"/>
              <a:pPr>
                <a:defRPr/>
              </a:pPr>
              <a:t>22</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47139"/>
                                        </p:tgtEl>
                                        <p:attrNameLst>
                                          <p:attrName>style.visibility</p:attrName>
                                        </p:attrNameLst>
                                      </p:cBhvr>
                                      <p:to>
                                        <p:strVal val="visible"/>
                                      </p:to>
                                    </p:set>
                                    <p:anim calcmode="lin" valueType="num">
                                      <p:cBhvr>
                                        <p:cTn id="7" dur="2000" fill="hold"/>
                                        <p:tgtEl>
                                          <p:spTgt spid="347139"/>
                                        </p:tgtEl>
                                        <p:attrNameLst>
                                          <p:attrName>ppt_w</p:attrName>
                                        </p:attrNameLst>
                                      </p:cBhvr>
                                      <p:tavLst>
                                        <p:tav tm="0">
                                          <p:val>
                                            <p:fltVal val="0"/>
                                          </p:val>
                                        </p:tav>
                                        <p:tav tm="100000">
                                          <p:val>
                                            <p:strVal val="#ppt_w"/>
                                          </p:val>
                                        </p:tav>
                                      </p:tavLst>
                                    </p:anim>
                                    <p:anim calcmode="lin" valueType="num">
                                      <p:cBhvr>
                                        <p:cTn id="8" dur="2000" fill="hold"/>
                                        <p:tgtEl>
                                          <p:spTgt spid="347139"/>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6" presetClass="entr" presetSubtype="0" fill="hold" grpId="0" nodeType="afterEffect">
                                  <p:stCondLst>
                                    <p:cond delay="0"/>
                                  </p:stCondLst>
                                  <p:childTnLst>
                                    <p:set>
                                      <p:cBhvr>
                                        <p:cTn id="11" dur="1" fill="hold">
                                          <p:stCondLst>
                                            <p:cond delay="0"/>
                                          </p:stCondLst>
                                        </p:cTn>
                                        <p:tgtEl>
                                          <p:spTgt spid="347140"/>
                                        </p:tgtEl>
                                        <p:attrNameLst>
                                          <p:attrName>style.visibility</p:attrName>
                                        </p:attrNameLst>
                                      </p:cBhvr>
                                      <p:to>
                                        <p:strVal val="visible"/>
                                      </p:to>
                                    </p:set>
                                    <p:animEffect transition="in" filter="wipe(down)">
                                      <p:cBhvr>
                                        <p:cTn id="12" dur="580">
                                          <p:stCondLst>
                                            <p:cond delay="0"/>
                                          </p:stCondLst>
                                        </p:cTn>
                                        <p:tgtEl>
                                          <p:spTgt spid="347140"/>
                                        </p:tgtEl>
                                      </p:cBhvr>
                                    </p:animEffect>
                                    <p:anim calcmode="lin" valueType="num">
                                      <p:cBhvr>
                                        <p:cTn id="13" dur="1822" tmFilter="0,0; 0.14,0.36; 0.43,0.73; 0.71,0.91; 1.0,1.0">
                                          <p:stCondLst>
                                            <p:cond delay="0"/>
                                          </p:stCondLst>
                                        </p:cTn>
                                        <p:tgtEl>
                                          <p:spTgt spid="34714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4714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4714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4714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47140"/>
                                        </p:tgtEl>
                                        <p:attrNameLst>
                                          <p:attrName>ppt_y</p:attrName>
                                        </p:attrNameLst>
                                      </p:cBhvr>
                                      <p:tavLst>
                                        <p:tav tm="0" fmla="#ppt_y-sin(pi*$)/81">
                                          <p:val>
                                            <p:fltVal val="0"/>
                                          </p:val>
                                        </p:tav>
                                        <p:tav tm="100000">
                                          <p:val>
                                            <p:fltVal val="1"/>
                                          </p:val>
                                        </p:tav>
                                      </p:tavLst>
                                    </p:anim>
                                    <p:animScale>
                                      <p:cBhvr>
                                        <p:cTn id="18" dur="26">
                                          <p:stCondLst>
                                            <p:cond delay="650"/>
                                          </p:stCondLst>
                                        </p:cTn>
                                        <p:tgtEl>
                                          <p:spTgt spid="347140"/>
                                        </p:tgtEl>
                                      </p:cBhvr>
                                      <p:to x="100000" y="60000"/>
                                    </p:animScale>
                                    <p:animScale>
                                      <p:cBhvr>
                                        <p:cTn id="19" dur="166" decel="50000">
                                          <p:stCondLst>
                                            <p:cond delay="676"/>
                                          </p:stCondLst>
                                        </p:cTn>
                                        <p:tgtEl>
                                          <p:spTgt spid="347140"/>
                                        </p:tgtEl>
                                      </p:cBhvr>
                                      <p:to x="100000" y="100000"/>
                                    </p:animScale>
                                    <p:animScale>
                                      <p:cBhvr>
                                        <p:cTn id="20" dur="26">
                                          <p:stCondLst>
                                            <p:cond delay="1312"/>
                                          </p:stCondLst>
                                        </p:cTn>
                                        <p:tgtEl>
                                          <p:spTgt spid="347140"/>
                                        </p:tgtEl>
                                      </p:cBhvr>
                                      <p:to x="100000" y="80000"/>
                                    </p:animScale>
                                    <p:animScale>
                                      <p:cBhvr>
                                        <p:cTn id="21" dur="166" decel="50000">
                                          <p:stCondLst>
                                            <p:cond delay="1338"/>
                                          </p:stCondLst>
                                        </p:cTn>
                                        <p:tgtEl>
                                          <p:spTgt spid="347140"/>
                                        </p:tgtEl>
                                      </p:cBhvr>
                                      <p:to x="100000" y="100000"/>
                                    </p:animScale>
                                    <p:animScale>
                                      <p:cBhvr>
                                        <p:cTn id="22" dur="26">
                                          <p:stCondLst>
                                            <p:cond delay="1642"/>
                                          </p:stCondLst>
                                        </p:cTn>
                                        <p:tgtEl>
                                          <p:spTgt spid="347140"/>
                                        </p:tgtEl>
                                      </p:cBhvr>
                                      <p:to x="100000" y="90000"/>
                                    </p:animScale>
                                    <p:animScale>
                                      <p:cBhvr>
                                        <p:cTn id="23" dur="166" decel="50000">
                                          <p:stCondLst>
                                            <p:cond delay="1668"/>
                                          </p:stCondLst>
                                        </p:cTn>
                                        <p:tgtEl>
                                          <p:spTgt spid="347140"/>
                                        </p:tgtEl>
                                      </p:cBhvr>
                                      <p:to x="100000" y="100000"/>
                                    </p:animScale>
                                    <p:animScale>
                                      <p:cBhvr>
                                        <p:cTn id="24" dur="26">
                                          <p:stCondLst>
                                            <p:cond delay="1808"/>
                                          </p:stCondLst>
                                        </p:cTn>
                                        <p:tgtEl>
                                          <p:spTgt spid="347140"/>
                                        </p:tgtEl>
                                      </p:cBhvr>
                                      <p:to x="100000" y="95000"/>
                                    </p:animScale>
                                    <p:animScale>
                                      <p:cBhvr>
                                        <p:cTn id="25" dur="166" decel="50000">
                                          <p:stCondLst>
                                            <p:cond delay="1834"/>
                                          </p:stCondLst>
                                        </p:cTn>
                                        <p:tgtEl>
                                          <p:spTgt spid="34714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347141"/>
                                        </p:tgtEl>
                                        <p:attrNameLst>
                                          <p:attrName>style.visibility</p:attrName>
                                        </p:attrNameLst>
                                      </p:cBhvr>
                                      <p:to>
                                        <p:strVal val="visible"/>
                                      </p:to>
                                    </p:set>
                                    <p:anim calcmode="lin" valueType="num">
                                      <p:cBhvr>
                                        <p:cTn id="30" dur="2000" fill="hold"/>
                                        <p:tgtEl>
                                          <p:spTgt spid="347141"/>
                                        </p:tgtEl>
                                        <p:attrNameLst>
                                          <p:attrName>ppt_w</p:attrName>
                                        </p:attrNameLst>
                                      </p:cBhvr>
                                      <p:tavLst>
                                        <p:tav tm="0">
                                          <p:val>
                                            <p:fltVal val="0"/>
                                          </p:val>
                                        </p:tav>
                                        <p:tav tm="100000">
                                          <p:val>
                                            <p:strVal val="#ppt_w"/>
                                          </p:val>
                                        </p:tav>
                                      </p:tavLst>
                                    </p:anim>
                                    <p:anim calcmode="lin" valueType="num">
                                      <p:cBhvr>
                                        <p:cTn id="31" dur="2000" fill="hold"/>
                                        <p:tgtEl>
                                          <p:spTgt spid="347141"/>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6" presetClass="entr" presetSubtype="0" fill="hold" grpId="0" nodeType="afterEffect">
                                  <p:stCondLst>
                                    <p:cond delay="1000"/>
                                  </p:stCondLst>
                                  <p:childTnLst>
                                    <p:set>
                                      <p:cBhvr>
                                        <p:cTn id="34" dur="1" fill="hold">
                                          <p:stCondLst>
                                            <p:cond delay="0"/>
                                          </p:stCondLst>
                                        </p:cTn>
                                        <p:tgtEl>
                                          <p:spTgt spid="347142"/>
                                        </p:tgtEl>
                                        <p:attrNameLst>
                                          <p:attrName>style.visibility</p:attrName>
                                        </p:attrNameLst>
                                      </p:cBhvr>
                                      <p:to>
                                        <p:strVal val="visible"/>
                                      </p:to>
                                    </p:set>
                                    <p:animEffect transition="in" filter="wipe(down)">
                                      <p:cBhvr>
                                        <p:cTn id="35" dur="580">
                                          <p:stCondLst>
                                            <p:cond delay="0"/>
                                          </p:stCondLst>
                                        </p:cTn>
                                        <p:tgtEl>
                                          <p:spTgt spid="347142"/>
                                        </p:tgtEl>
                                      </p:cBhvr>
                                    </p:animEffect>
                                    <p:anim calcmode="lin" valueType="num">
                                      <p:cBhvr>
                                        <p:cTn id="36" dur="1822" tmFilter="0,0; 0.14,0.36; 0.43,0.73; 0.71,0.91; 1.0,1.0">
                                          <p:stCondLst>
                                            <p:cond delay="0"/>
                                          </p:stCondLst>
                                        </p:cTn>
                                        <p:tgtEl>
                                          <p:spTgt spid="34714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4714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4714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4714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47142"/>
                                        </p:tgtEl>
                                        <p:attrNameLst>
                                          <p:attrName>ppt_y</p:attrName>
                                        </p:attrNameLst>
                                      </p:cBhvr>
                                      <p:tavLst>
                                        <p:tav tm="0" fmla="#ppt_y-sin(pi*$)/81">
                                          <p:val>
                                            <p:fltVal val="0"/>
                                          </p:val>
                                        </p:tav>
                                        <p:tav tm="100000">
                                          <p:val>
                                            <p:fltVal val="1"/>
                                          </p:val>
                                        </p:tav>
                                      </p:tavLst>
                                    </p:anim>
                                    <p:animScale>
                                      <p:cBhvr>
                                        <p:cTn id="41" dur="26">
                                          <p:stCondLst>
                                            <p:cond delay="650"/>
                                          </p:stCondLst>
                                        </p:cTn>
                                        <p:tgtEl>
                                          <p:spTgt spid="347142"/>
                                        </p:tgtEl>
                                      </p:cBhvr>
                                      <p:to x="100000" y="60000"/>
                                    </p:animScale>
                                    <p:animScale>
                                      <p:cBhvr>
                                        <p:cTn id="42" dur="166" decel="50000">
                                          <p:stCondLst>
                                            <p:cond delay="676"/>
                                          </p:stCondLst>
                                        </p:cTn>
                                        <p:tgtEl>
                                          <p:spTgt spid="347142"/>
                                        </p:tgtEl>
                                      </p:cBhvr>
                                      <p:to x="100000" y="100000"/>
                                    </p:animScale>
                                    <p:animScale>
                                      <p:cBhvr>
                                        <p:cTn id="43" dur="26">
                                          <p:stCondLst>
                                            <p:cond delay="1312"/>
                                          </p:stCondLst>
                                        </p:cTn>
                                        <p:tgtEl>
                                          <p:spTgt spid="347142"/>
                                        </p:tgtEl>
                                      </p:cBhvr>
                                      <p:to x="100000" y="80000"/>
                                    </p:animScale>
                                    <p:animScale>
                                      <p:cBhvr>
                                        <p:cTn id="44" dur="166" decel="50000">
                                          <p:stCondLst>
                                            <p:cond delay="1338"/>
                                          </p:stCondLst>
                                        </p:cTn>
                                        <p:tgtEl>
                                          <p:spTgt spid="347142"/>
                                        </p:tgtEl>
                                      </p:cBhvr>
                                      <p:to x="100000" y="100000"/>
                                    </p:animScale>
                                    <p:animScale>
                                      <p:cBhvr>
                                        <p:cTn id="45" dur="26">
                                          <p:stCondLst>
                                            <p:cond delay="1642"/>
                                          </p:stCondLst>
                                        </p:cTn>
                                        <p:tgtEl>
                                          <p:spTgt spid="347142"/>
                                        </p:tgtEl>
                                      </p:cBhvr>
                                      <p:to x="100000" y="90000"/>
                                    </p:animScale>
                                    <p:animScale>
                                      <p:cBhvr>
                                        <p:cTn id="46" dur="166" decel="50000">
                                          <p:stCondLst>
                                            <p:cond delay="1668"/>
                                          </p:stCondLst>
                                        </p:cTn>
                                        <p:tgtEl>
                                          <p:spTgt spid="347142"/>
                                        </p:tgtEl>
                                      </p:cBhvr>
                                      <p:to x="100000" y="100000"/>
                                    </p:animScale>
                                    <p:animScale>
                                      <p:cBhvr>
                                        <p:cTn id="47" dur="26">
                                          <p:stCondLst>
                                            <p:cond delay="1808"/>
                                          </p:stCondLst>
                                        </p:cTn>
                                        <p:tgtEl>
                                          <p:spTgt spid="347142"/>
                                        </p:tgtEl>
                                      </p:cBhvr>
                                      <p:to x="100000" y="95000"/>
                                    </p:animScale>
                                    <p:animScale>
                                      <p:cBhvr>
                                        <p:cTn id="48" dur="166" decel="50000">
                                          <p:stCondLst>
                                            <p:cond delay="1834"/>
                                          </p:stCondLst>
                                        </p:cTn>
                                        <p:tgtEl>
                                          <p:spTgt spid="3471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0" grpId="0" animBg="1"/>
      <p:bldP spid="3471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5638800" cy="1371600"/>
          </a:xfrm>
        </p:spPr>
        <p:txBody>
          <a:bodyPr>
            <a:scene3d>
              <a:camera prst="orthographicFront"/>
              <a:lightRig rig="threePt" dir="t"/>
            </a:scene3d>
            <a:sp3d extrusionH="57150">
              <a:bevelT w="38100" h="38100"/>
            </a:sp3d>
          </a:bodyPr>
          <a:lstStyle/>
          <a:p>
            <a:r>
              <a:rPr lang="en-US" sz="5400" dirty="0" smtClean="0">
                <a:solidFill>
                  <a:schemeClr val="tx1">
                    <a:lumMod val="90000"/>
                    <a:lumOff val="10000"/>
                  </a:schemeClr>
                </a:solidFill>
              </a:rPr>
              <a:t>Prophetic Keys</a:t>
            </a:r>
            <a:endParaRPr lang="en-US" sz="5400" dirty="0">
              <a:solidFill>
                <a:schemeClr val="tx1">
                  <a:lumMod val="90000"/>
                  <a:lumOff val="10000"/>
                </a:schemeClr>
              </a:solidFill>
            </a:endParaRPr>
          </a:p>
        </p:txBody>
      </p:sp>
      <p:sp>
        <p:nvSpPr>
          <p:cNvPr id="4" name="Text Placeholder 3"/>
          <p:cNvSpPr>
            <a:spLocks noGrp="1"/>
          </p:cNvSpPr>
          <p:nvPr>
            <p:ph type="body" sz="half" idx="2"/>
          </p:nvPr>
        </p:nvSpPr>
        <p:spPr>
          <a:xfrm>
            <a:off x="3581400" y="1676400"/>
            <a:ext cx="5334000" cy="4876800"/>
          </a:xfrm>
        </p:spPr>
        <p:txBody>
          <a:bodyPr>
            <a:scene3d>
              <a:camera prst="orthographicFront"/>
              <a:lightRig rig="threePt" dir="t"/>
            </a:scene3d>
            <a:sp3d extrusionH="57150">
              <a:bevelT w="38100" h="38100"/>
            </a:sp3d>
          </a:bodyPr>
          <a:lstStyle/>
          <a:p>
            <a:pPr>
              <a:buFont typeface="Wingdings" pitchFamily="2" charset="2"/>
              <a:buChar char="Ø"/>
            </a:pPr>
            <a:r>
              <a:rPr lang="en-US" sz="2800" dirty="0" smtClean="0">
                <a:solidFill>
                  <a:schemeClr val="tx1">
                    <a:lumMod val="90000"/>
                    <a:lumOff val="10000"/>
                  </a:schemeClr>
                </a:solidFill>
                <a:latin typeface="+mj-lt"/>
              </a:rPr>
              <a:t>Prophecy is an </a:t>
            </a:r>
            <a:r>
              <a:rPr lang="en-US" sz="2800" b="1" u="sng" dirty="0" smtClean="0">
                <a:solidFill>
                  <a:schemeClr val="tx1">
                    <a:lumMod val="90000"/>
                    <a:lumOff val="10000"/>
                  </a:schemeClr>
                </a:solidFill>
                <a:latin typeface="+mj-lt"/>
              </a:rPr>
              <a:t>exact science </a:t>
            </a:r>
          </a:p>
          <a:p>
            <a:pPr>
              <a:buFont typeface="Wingdings" pitchFamily="2" charset="2"/>
              <a:buChar char="Ø"/>
            </a:pPr>
            <a:r>
              <a:rPr lang="en-US" sz="2800" dirty="0" smtClean="0">
                <a:solidFill>
                  <a:schemeClr val="tx1">
                    <a:lumMod val="90000"/>
                    <a:lumOff val="10000"/>
                  </a:schemeClr>
                </a:solidFill>
                <a:latin typeface="+mj-lt"/>
              </a:rPr>
              <a:t>Exact Sciences follow rules</a:t>
            </a:r>
          </a:p>
          <a:p>
            <a:pPr>
              <a:buFont typeface="Wingdings" pitchFamily="2" charset="2"/>
              <a:buChar char="Ø"/>
            </a:pPr>
            <a:r>
              <a:rPr lang="en-US" sz="2800" dirty="0" smtClean="0">
                <a:solidFill>
                  <a:schemeClr val="tx1">
                    <a:lumMod val="90000"/>
                    <a:lumOff val="10000"/>
                  </a:schemeClr>
                </a:solidFill>
                <a:latin typeface="+mj-lt"/>
              </a:rPr>
              <a:t>Hermeneutics (fancy term)</a:t>
            </a:r>
          </a:p>
          <a:p>
            <a:pPr>
              <a:buFont typeface="Wingdings" pitchFamily="2" charset="2"/>
              <a:buChar char="Ø"/>
            </a:pPr>
            <a:r>
              <a:rPr lang="en-US" sz="2800" dirty="0" smtClean="0">
                <a:solidFill>
                  <a:schemeClr val="tx1">
                    <a:lumMod val="90000"/>
                    <a:lumOff val="10000"/>
                  </a:schemeClr>
                </a:solidFill>
                <a:latin typeface="+mj-lt"/>
              </a:rPr>
              <a:t>Daniel Book uses the term “</a:t>
            </a:r>
            <a:r>
              <a:rPr lang="en-US" sz="2800" b="1" u="sng" dirty="0" smtClean="0">
                <a:solidFill>
                  <a:schemeClr val="tx1">
                    <a:lumMod val="90000"/>
                    <a:lumOff val="10000"/>
                  </a:schemeClr>
                </a:solidFill>
                <a:latin typeface="+mj-lt"/>
              </a:rPr>
              <a:t>Prophetic Key</a:t>
            </a:r>
            <a:r>
              <a:rPr lang="en-US" sz="2800" dirty="0" smtClean="0">
                <a:solidFill>
                  <a:schemeClr val="tx1">
                    <a:lumMod val="90000"/>
                    <a:lumOff val="10000"/>
                  </a:schemeClr>
                </a:solidFill>
                <a:latin typeface="+mj-lt"/>
              </a:rPr>
              <a:t>”</a:t>
            </a:r>
          </a:p>
          <a:p>
            <a:pPr>
              <a:buFont typeface="Wingdings" pitchFamily="2" charset="2"/>
              <a:buChar char="Ø"/>
            </a:pPr>
            <a:r>
              <a:rPr lang="en-US" sz="2800" dirty="0" smtClean="0">
                <a:solidFill>
                  <a:schemeClr val="tx1">
                    <a:lumMod val="90000"/>
                    <a:lumOff val="10000"/>
                  </a:schemeClr>
                </a:solidFill>
                <a:latin typeface="+mj-lt"/>
              </a:rPr>
              <a:t>30 Prophetic Keys are given in the Daniel Book</a:t>
            </a:r>
          </a:p>
          <a:p>
            <a:pPr>
              <a:buFont typeface="Wingdings" pitchFamily="2" charset="2"/>
              <a:buChar char="Ø"/>
            </a:pPr>
            <a:r>
              <a:rPr lang="en-US" sz="2800" dirty="0" smtClean="0">
                <a:solidFill>
                  <a:schemeClr val="tx1">
                    <a:lumMod val="90000"/>
                    <a:lumOff val="10000"/>
                  </a:schemeClr>
                </a:solidFill>
                <a:latin typeface="+mj-lt"/>
              </a:rPr>
              <a:t>New Prophetic Keys?</a:t>
            </a:r>
            <a:endParaRPr lang="en-US" sz="2800" dirty="0">
              <a:solidFill>
                <a:schemeClr val="tx1">
                  <a:lumMod val="90000"/>
                  <a:lumOff val="10000"/>
                </a:schemeClr>
              </a:solidFill>
              <a:latin typeface="+mj-lt"/>
            </a:endParaRPr>
          </a:p>
        </p:txBody>
      </p:sp>
      <p:sp>
        <p:nvSpPr>
          <p:cNvPr id="5" name="Slide Number Placeholder 4"/>
          <p:cNvSpPr>
            <a:spLocks noGrp="1"/>
          </p:cNvSpPr>
          <p:nvPr>
            <p:ph type="sldNum" sz="quarter" idx="11"/>
          </p:nvPr>
        </p:nvSpPr>
        <p:spPr/>
        <p:txBody>
          <a:bodyPr/>
          <a:lstStyle/>
          <a:p>
            <a:fld id="{7B49F03F-CC29-4E18-BA5A-1981AF82C89B}" type="slidenum">
              <a:rPr lang="en-US" smtClean="0"/>
              <a:pPr/>
              <a:t>23</a:t>
            </a:fld>
            <a:endParaRPr lang="en-US"/>
          </a:p>
        </p:txBody>
      </p:sp>
      <p:pic>
        <p:nvPicPr>
          <p:cNvPr id="8" name="Content Placeholder 7" descr="key jpeg interlaced trans.png"/>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533400" y="1752600"/>
            <a:ext cx="2751811" cy="4343400"/>
          </a:xfrm>
          <a:prstGeom prst="rect">
            <a:avLst/>
          </a:prstGeom>
          <a:ln>
            <a:noFill/>
          </a:ln>
          <a:effectLst>
            <a:outerShdw blurRad="292100" dist="139700" dir="2700000" algn="tl" rotWithShape="0">
              <a:srgbClr val="333333">
                <a:alpha val="65000"/>
              </a:srgbClr>
            </a:outerShdw>
          </a:effectLst>
        </p:spPr>
      </p:pic>
      <p:pic>
        <p:nvPicPr>
          <p:cNvPr id="10" name="Picture 5" descr="-- Dan Front Final Cover option May 23 0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 y="1752600"/>
            <a:ext cx="3276600" cy="4297503"/>
          </a:xfrm>
          <a:prstGeom prst="rect">
            <a:avLst/>
          </a:prstGeom>
          <a:noFill/>
          <a:ln w="9525">
            <a:noFill/>
            <a:miter lim="800000"/>
            <a:headEnd/>
            <a:tailEnd/>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4343400" y="3429000"/>
            <a:ext cx="4800600" cy="3962400"/>
          </a:xfrm>
          <a:prstGeom prst="rect">
            <a:avLst/>
          </a:prstGeom>
          <a:noFill/>
          <a:ln w="9525">
            <a:noFill/>
            <a:miter lim="800000"/>
            <a:headEnd/>
            <a:tailEnd/>
          </a:ln>
        </p:spPr>
        <p:txBody>
          <a:bodyPr/>
          <a:lstStyle/>
          <a:p>
            <a:pPr marL="609600" indent="-609600" eaLnBrk="1" hangingPunct="1">
              <a:lnSpc>
                <a:spcPct val="80000"/>
              </a:lnSpc>
              <a:spcBef>
                <a:spcPct val="20000"/>
              </a:spcBef>
              <a:spcAft>
                <a:spcPct val="40000"/>
              </a:spcAft>
              <a:buClr>
                <a:schemeClr val="bg2"/>
              </a:buClr>
              <a:buSzPct val="75000"/>
              <a:buFont typeface="Wingdings" pitchFamily="2" charset="2"/>
              <a:buNone/>
            </a:pPr>
            <a:endParaRPr lang="en-US" sz="2200" b="1">
              <a:solidFill>
                <a:srgbClr val="FFFF00"/>
              </a:solidFill>
            </a:endParaRPr>
          </a:p>
        </p:txBody>
      </p:sp>
      <p:sp>
        <p:nvSpPr>
          <p:cNvPr id="349187" name="Rectangle 3"/>
          <p:cNvSpPr>
            <a:spLocks noGrp="1" noChangeArrowheads="1"/>
          </p:cNvSpPr>
          <p:nvPr>
            <p:ph type="body" sz="half" idx="1"/>
          </p:nvPr>
        </p:nvSpPr>
        <p:spPr>
          <a:xfrm>
            <a:off x="3048001" y="3733800"/>
            <a:ext cx="5943600" cy="3657600"/>
          </a:xfrm>
        </p:spPr>
        <p:txBody>
          <a:bodyPr/>
          <a:lstStyle/>
          <a:p>
            <a:pPr marL="609600" indent="-609600" eaLnBrk="1" hangingPunct="1">
              <a:buFont typeface="Wingdings" pitchFamily="2" charset="2"/>
              <a:buNone/>
              <a:defRPr/>
            </a:pPr>
            <a:r>
              <a:rPr lang="en-US" b="1" dirty="0" smtClean="0">
                <a:solidFill>
                  <a:srgbClr val="CC0000"/>
                </a:solidFill>
              </a:rPr>
              <a:t>      </a:t>
            </a:r>
            <a:r>
              <a:rPr lang="en-US" b="1" dirty="0" smtClean="0">
                <a:solidFill>
                  <a:srgbClr val="CC0000"/>
                </a:solidFill>
                <a:effectLst>
                  <a:glow rad="127000">
                    <a:schemeClr val="bg1"/>
                  </a:glow>
                </a:effectLst>
              </a:rPr>
              <a:t>Prophetic Key #21a, #21b</a:t>
            </a:r>
          </a:p>
          <a:p>
            <a:pPr marL="609600" indent="-609600" eaLnBrk="1" hangingPunct="1">
              <a:buFont typeface="Wingdings" pitchFamily="2" charset="2"/>
              <a:buNone/>
              <a:defRPr/>
            </a:pPr>
            <a:r>
              <a:rPr lang="en-US" b="1" dirty="0" smtClean="0">
                <a:solidFill>
                  <a:schemeClr val="accent2"/>
                </a:solidFill>
                <a:effectLst>
                  <a:glow rad="127000">
                    <a:schemeClr val="bg1"/>
                  </a:glow>
                  <a:outerShdw blurRad="38100" dist="38100" dir="2700000" algn="tl">
                    <a:srgbClr val="C0C0C0"/>
                  </a:outerShdw>
                </a:effectLst>
              </a:rPr>
              <a:t>    </a:t>
            </a:r>
            <a:r>
              <a:rPr lang="en-US" dirty="0" smtClean="0">
                <a:effectLst>
                  <a:glow rad="127000">
                    <a:schemeClr val="bg1"/>
                  </a:glow>
                </a:effectLst>
              </a:rPr>
              <a:t>  </a:t>
            </a:r>
            <a:r>
              <a:rPr lang="en-US" sz="2800" b="1" dirty="0" smtClean="0">
                <a:effectLst>
                  <a:glow rad="127000">
                    <a:schemeClr val="bg1"/>
                  </a:glow>
                </a:effectLst>
              </a:rPr>
              <a:t>Literal language </a:t>
            </a:r>
            <a:r>
              <a:rPr lang="en-US" sz="2400" b="1" u="sng" dirty="0" smtClean="0">
                <a:ln>
                  <a:solidFill>
                    <a:sysClr val="windowText" lastClr="000000"/>
                  </a:solidFill>
                </a:ln>
                <a:solidFill>
                  <a:srgbClr val="FADAC2"/>
                </a:solidFill>
                <a:effectLst>
                  <a:glow rad="127000">
                    <a:schemeClr val="bg1"/>
                  </a:glow>
                </a:effectLst>
              </a:rPr>
              <a:t>MAY</a:t>
            </a:r>
            <a:r>
              <a:rPr lang="en-US" sz="2800" b="1" dirty="0" smtClean="0">
                <a:effectLst>
                  <a:glow rad="127000">
                    <a:schemeClr val="bg1"/>
                  </a:glow>
                </a:effectLst>
              </a:rPr>
              <a:t> use “figures of speech” such as: </a:t>
            </a:r>
          </a:p>
          <a:p>
            <a:pPr marL="609600" indent="-609600" eaLnBrk="1" hangingPunct="1">
              <a:buFont typeface="Wingdings" pitchFamily="2" charset="2"/>
              <a:buNone/>
              <a:defRPr/>
            </a:pPr>
            <a:r>
              <a:rPr lang="en-US" sz="2800" b="1" dirty="0" smtClean="0">
                <a:effectLst>
                  <a:glow rad="127000">
                    <a:schemeClr val="bg1"/>
                  </a:glow>
                </a:effectLst>
              </a:rPr>
              <a:t>           a.  Similes</a:t>
            </a:r>
          </a:p>
          <a:p>
            <a:pPr marL="609600" indent="-609600" eaLnBrk="1" hangingPunct="1">
              <a:buFont typeface="Wingdings" pitchFamily="2" charset="2"/>
              <a:buNone/>
              <a:defRPr/>
            </a:pPr>
            <a:r>
              <a:rPr lang="en-US" sz="2800" b="1" dirty="0" smtClean="0">
                <a:effectLst>
                  <a:glow rad="127000">
                    <a:schemeClr val="bg1"/>
                  </a:glow>
                </a:effectLst>
              </a:rPr>
              <a:t>           b.  Metaphors</a:t>
            </a:r>
          </a:p>
          <a:p>
            <a:pPr marL="609600" indent="-609600" eaLnBrk="1" hangingPunct="1">
              <a:buFont typeface="Wingdings" pitchFamily="2" charset="2"/>
              <a:buNone/>
              <a:defRPr/>
            </a:pPr>
            <a:endParaRPr lang="en-US" sz="2800" b="1" dirty="0" smtClean="0"/>
          </a:p>
        </p:txBody>
      </p:sp>
      <p:sp>
        <p:nvSpPr>
          <p:cNvPr id="24580" name="WordArt 5"/>
          <p:cNvSpPr>
            <a:spLocks noChangeArrowheads="1" noChangeShapeType="1" noTextEdit="1"/>
          </p:cNvSpPr>
          <p:nvPr/>
        </p:nvSpPr>
        <p:spPr bwMode="auto">
          <a:xfrm>
            <a:off x="1524000" y="381000"/>
            <a:ext cx="6096000" cy="581025"/>
          </a:xfrm>
          <a:prstGeom prst="rect">
            <a:avLst/>
          </a:prstGeom>
        </p:spPr>
        <p:txBody>
          <a:bodyPr wrap="none" fromWordArt="1">
            <a:prstTxWarp prst="textPlain">
              <a:avLst>
                <a:gd name="adj" fmla="val 50000"/>
              </a:avLst>
            </a:prstTxWarp>
            <a:scene3d>
              <a:camera prst="orthographicFront"/>
              <a:lightRig rig="threePt" dir="t"/>
            </a:scene3d>
            <a:sp3d extrusionH="57150">
              <a:bevelT h="25400" prst="softRound"/>
            </a:sp3d>
          </a:bodyPr>
          <a:lstStyle/>
          <a:p>
            <a:pPr algn="ctr"/>
            <a:r>
              <a:rPr lang="en-US" sz="4000" kern="10" dirty="0">
                <a:ln w="9525">
                  <a:solidFill>
                    <a:srgbClr val="000000"/>
                  </a:solidFill>
                  <a:round/>
                  <a:headEnd/>
                  <a:tailEnd/>
                </a:ln>
                <a:solidFill>
                  <a:srgbClr val="FADAC2"/>
                </a:solidFill>
                <a:latin typeface="Arial Rounded MT Bold"/>
              </a:rPr>
              <a:t>Understanding Timelines</a:t>
            </a:r>
          </a:p>
        </p:txBody>
      </p:sp>
      <p:sp>
        <p:nvSpPr>
          <p:cNvPr id="24581" name="WordArt 6"/>
          <p:cNvSpPr>
            <a:spLocks noChangeArrowheads="1" noChangeShapeType="1" noTextEdit="1"/>
          </p:cNvSpPr>
          <p:nvPr/>
        </p:nvSpPr>
        <p:spPr bwMode="auto">
          <a:xfrm>
            <a:off x="1447800" y="1219200"/>
            <a:ext cx="6248400" cy="581025"/>
          </a:xfrm>
          <a:prstGeom prst="rect">
            <a:avLst/>
          </a:prstGeom>
        </p:spPr>
        <p:txBody>
          <a:bodyPr wrap="none" fromWordArt="1">
            <a:prstTxWarp prst="textPlain">
              <a:avLst>
                <a:gd name="adj" fmla="val 50000"/>
              </a:avLst>
            </a:prstTxWarp>
            <a:scene3d>
              <a:camera prst="orthographicFront"/>
              <a:lightRig rig="threePt" dir="t"/>
            </a:scene3d>
            <a:sp3d extrusionH="57150">
              <a:bevelT h="25400" prst="softRound"/>
            </a:sp3d>
          </a:bodyPr>
          <a:lstStyle/>
          <a:p>
            <a:pPr algn="ctr"/>
            <a:r>
              <a:rPr lang="en-US" sz="4000" kern="10" dirty="0">
                <a:ln w="9525">
                  <a:solidFill>
                    <a:srgbClr val="000000"/>
                  </a:solidFill>
                  <a:round/>
                  <a:headEnd/>
                  <a:tailEnd/>
                </a:ln>
                <a:solidFill>
                  <a:srgbClr val="00FFFF"/>
                </a:solidFill>
                <a:latin typeface="Arial Rounded MT Bold"/>
              </a:rPr>
              <a:t>1)  Similes and Metaphors</a:t>
            </a:r>
          </a:p>
        </p:txBody>
      </p:sp>
      <p:pic>
        <p:nvPicPr>
          <p:cNvPr id="6" name="Picture 5" descr="key jpeg interlaced tran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000" y="1447800"/>
            <a:ext cx="1544877" cy="2438400"/>
          </a:xfrm>
          <a:prstGeom prst="rect">
            <a:avLst/>
          </a:prstGeom>
        </p:spPr>
      </p:pic>
      <p:pic>
        <p:nvPicPr>
          <p:cNvPr id="7" name="Picture 6" descr="blackboard 86kb.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375" y="4343400"/>
            <a:ext cx="3362425" cy="22579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Slide Number Placeholder 1"/>
          <p:cNvSpPr>
            <a:spLocks noGrp="1"/>
          </p:cNvSpPr>
          <p:nvPr>
            <p:ph type="sldNum" sz="quarter" idx="11"/>
          </p:nvPr>
        </p:nvSpPr>
        <p:spPr>
          <a:xfrm>
            <a:off x="6858000" y="6400800"/>
            <a:ext cx="2133600" cy="457200"/>
          </a:xfrm>
        </p:spPr>
        <p:txBody>
          <a:bodyPr/>
          <a:lstStyle/>
          <a:p>
            <a:pPr>
              <a:defRPr/>
            </a:pPr>
            <a:fld id="{0E6DA28E-5D7E-4613-9A02-42E696BB463E}" type="slidenum">
              <a:rPr lang="en-US" smtClean="0">
                <a:solidFill>
                  <a:schemeClr val="bg1"/>
                </a:solidFill>
              </a:rPr>
              <a:pPr>
                <a:defRPr/>
              </a:pPr>
              <a:t>24</a:t>
            </a:fld>
            <a:endParaRPr lang="en-US" dirty="0">
              <a:solidFill>
                <a:schemeClr val="bg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187">
                                            <p:txEl>
                                              <p:pRg st="1" end="1"/>
                                            </p:txEl>
                                          </p:spTgt>
                                        </p:tgtEl>
                                        <p:attrNameLst>
                                          <p:attrName>style.visibility</p:attrName>
                                        </p:attrNameLst>
                                      </p:cBhvr>
                                      <p:to>
                                        <p:strVal val="visible"/>
                                      </p:to>
                                    </p:set>
                                    <p:animEffect transition="in" filter="fade">
                                      <p:cBhvr>
                                        <p:cTn id="7" dur="2000"/>
                                        <p:tgtEl>
                                          <p:spTgt spid="34918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9187">
                                            <p:txEl>
                                              <p:pRg st="2" end="2"/>
                                            </p:txEl>
                                          </p:spTgt>
                                        </p:tgtEl>
                                        <p:attrNameLst>
                                          <p:attrName>style.visibility</p:attrName>
                                        </p:attrNameLst>
                                      </p:cBhvr>
                                      <p:to>
                                        <p:strVal val="visible"/>
                                      </p:to>
                                    </p:set>
                                    <p:animEffect transition="in" filter="fade">
                                      <p:cBhvr>
                                        <p:cTn id="10" dur="2000"/>
                                        <p:tgtEl>
                                          <p:spTgt spid="34918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9187">
                                            <p:txEl>
                                              <p:pRg st="3" end="3"/>
                                            </p:txEl>
                                          </p:spTgt>
                                        </p:tgtEl>
                                        <p:attrNameLst>
                                          <p:attrName>style.visibility</p:attrName>
                                        </p:attrNameLst>
                                      </p:cBhvr>
                                      <p:to>
                                        <p:strVal val="visible"/>
                                      </p:to>
                                    </p:set>
                                    <p:animEffect transition="in" filter="fade">
                                      <p:cBhvr>
                                        <p:cTn id="13" dur="2000"/>
                                        <p:tgtEl>
                                          <p:spTgt spid="3491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76077"/>
          </a:schemeClr>
        </a:solidFill>
        <a:effectLst/>
      </p:bgPr>
    </p:bg>
    <p:spTree>
      <p:nvGrpSpPr>
        <p:cNvPr id="1" name=""/>
        <p:cNvGrpSpPr/>
        <p:nvPr/>
      </p:nvGrpSpPr>
      <p:grpSpPr>
        <a:xfrm>
          <a:off x="0" y="0"/>
          <a:ext cx="0" cy="0"/>
          <a:chOff x="0" y="0"/>
          <a:chExt cx="0" cy="0"/>
        </a:xfrm>
      </p:grpSpPr>
      <p:sp>
        <p:nvSpPr>
          <p:cNvPr id="351234" name="Rectangle 2"/>
          <p:cNvSpPr>
            <a:spLocks noChangeArrowheads="1"/>
          </p:cNvSpPr>
          <p:nvPr/>
        </p:nvSpPr>
        <p:spPr bwMode="auto">
          <a:xfrm>
            <a:off x="0" y="0"/>
            <a:ext cx="9144000" cy="6858000"/>
          </a:xfrm>
          <a:prstGeom prst="rect">
            <a:avLst/>
          </a:prstGeom>
          <a:gradFill rotWithShape="1">
            <a:gsLst>
              <a:gs pos="0">
                <a:schemeClr val="bg1">
                  <a:alpha val="80000"/>
                </a:schemeClr>
              </a:gs>
              <a:gs pos="50000">
                <a:srgbClr val="FDE1F0">
                  <a:alpha val="80000"/>
                </a:srgbClr>
              </a:gs>
              <a:gs pos="100000">
                <a:schemeClr val="bg1">
                  <a:alpha val="80000"/>
                </a:schemeClr>
              </a:gs>
            </a:gsLst>
            <a:lin ang="5400000" scaled="1"/>
          </a:gradFill>
          <a:ln w="9525">
            <a:noFill/>
            <a:miter lim="800000"/>
            <a:headEnd/>
            <a:tailEnd/>
          </a:ln>
          <a:effectLst/>
        </p:spPr>
        <p:txBody>
          <a:bodyPr>
            <a:scene3d>
              <a:camera prst="orthographicFront"/>
              <a:lightRig rig="threePt" dir="t"/>
            </a:scene3d>
            <a:sp3d extrusionH="57150">
              <a:bevelT w="38100" h="38100"/>
            </a:sp3d>
          </a:bodyPr>
          <a:lstStyle/>
          <a:p>
            <a:pPr marL="457200" indent="-457200" eaLnBrk="1" hangingPunct="1">
              <a:lnSpc>
                <a:spcPct val="90000"/>
              </a:lnSpc>
              <a:spcBef>
                <a:spcPct val="20000"/>
              </a:spcBef>
              <a:buClr>
                <a:schemeClr val="bg2"/>
              </a:buClr>
              <a:buSzPct val="75000"/>
              <a:buFont typeface="Wingdings" pitchFamily="2" charset="2"/>
              <a:buNone/>
              <a:defRPr/>
            </a:pPr>
            <a:endParaRPr lang="en-US" sz="1400"/>
          </a:p>
        </p:txBody>
      </p:sp>
      <p:sp>
        <p:nvSpPr>
          <p:cNvPr id="351235" name="Rectangle 3"/>
          <p:cNvSpPr>
            <a:spLocks noGrp="1" noChangeArrowheads="1"/>
          </p:cNvSpPr>
          <p:nvPr>
            <p:ph type="title"/>
          </p:nvPr>
        </p:nvSpPr>
        <p:spPr>
          <a:xfrm>
            <a:off x="447675" y="0"/>
            <a:ext cx="8543925" cy="1143000"/>
          </a:xfrm>
        </p:spPr>
        <p:txBody>
          <a:bodyPr>
            <a:scene3d>
              <a:camera prst="orthographicFront"/>
              <a:lightRig rig="threePt" dir="t"/>
            </a:scene3d>
            <a:sp3d extrusionH="57150">
              <a:bevelT w="38100" h="38100"/>
            </a:sp3d>
          </a:bodyPr>
          <a:lstStyle/>
          <a:p>
            <a:pPr eaLnBrk="1" hangingPunct="1">
              <a:defRPr/>
            </a:pPr>
            <a:r>
              <a:rPr lang="en-US" b="1" dirty="0" smtClean="0">
                <a:solidFill>
                  <a:schemeClr val="tx1">
                    <a:lumMod val="90000"/>
                    <a:lumOff val="10000"/>
                  </a:schemeClr>
                </a:solidFill>
              </a:rPr>
              <a:t>Prophetic Key #21a: </a:t>
            </a:r>
            <a:r>
              <a:rPr lang="en-US" b="1" dirty="0" smtClean="0">
                <a:solidFill>
                  <a:srgbClr val="CC0099"/>
                </a:solidFill>
              </a:rPr>
              <a:t>Similes</a:t>
            </a:r>
          </a:p>
        </p:txBody>
      </p:sp>
      <p:sp>
        <p:nvSpPr>
          <p:cNvPr id="351236" name="WordArt 4"/>
          <p:cNvSpPr>
            <a:spLocks noChangeArrowheads="1" noChangeShapeType="1" noTextEdit="1"/>
          </p:cNvSpPr>
          <p:nvPr/>
        </p:nvSpPr>
        <p:spPr bwMode="auto">
          <a:xfrm rot="645019">
            <a:off x="6324600" y="4210050"/>
            <a:ext cx="2590800" cy="1404938"/>
          </a:xfrm>
          <a:prstGeom prst="rect">
            <a:avLst/>
          </a:prstGeom>
        </p:spPr>
        <p:txBody>
          <a:bodyPr wrap="none" fromWordArt="1">
            <a:prstTxWarp prst="textCanUp">
              <a:avLst>
                <a:gd name="adj" fmla="val 83958"/>
              </a:avLst>
            </a:prstTxWarp>
            <a:scene3d>
              <a:camera prst="orthographicFront"/>
              <a:lightRig rig="threePt" dir="t"/>
            </a:scene3d>
            <a:sp3d extrusionH="57150">
              <a:bevelT w="38100" h="38100"/>
            </a:sp3d>
          </a:bodyPr>
          <a:lstStyle/>
          <a:p>
            <a:pPr algn="ctr"/>
            <a:r>
              <a:rPr lang="en-US" sz="3600" kern="10">
                <a:ln w="19050">
                  <a:solidFill>
                    <a:srgbClr val="7D3C80"/>
                  </a:solidFill>
                  <a:round/>
                  <a:headEnd/>
                  <a:tailEnd/>
                </a:ln>
                <a:gradFill rotWithShape="1">
                  <a:gsLst>
                    <a:gs pos="0">
                      <a:srgbClr val="CC0099"/>
                    </a:gs>
                    <a:gs pos="50000">
                      <a:srgbClr val="FFCBF1"/>
                    </a:gs>
                    <a:gs pos="100000">
                      <a:srgbClr val="CC0099"/>
                    </a:gs>
                  </a:gsLst>
                  <a:lin ang="0" scaled="1"/>
                </a:gradFill>
                <a:latin typeface="Cooper Black"/>
              </a:rPr>
              <a:t>Literal</a:t>
            </a:r>
          </a:p>
          <a:p>
            <a:pPr algn="ctr"/>
            <a:r>
              <a:rPr lang="en-US" sz="3600" kern="10">
                <a:ln w="19050">
                  <a:solidFill>
                    <a:srgbClr val="7D3C80"/>
                  </a:solidFill>
                  <a:round/>
                  <a:headEnd/>
                  <a:tailEnd/>
                </a:ln>
                <a:gradFill rotWithShape="1">
                  <a:gsLst>
                    <a:gs pos="0">
                      <a:srgbClr val="CC0099"/>
                    </a:gs>
                    <a:gs pos="50000">
                      <a:srgbClr val="FFCBF1"/>
                    </a:gs>
                    <a:gs pos="100000">
                      <a:srgbClr val="CC0099"/>
                    </a:gs>
                  </a:gsLst>
                  <a:lin ang="0" scaled="1"/>
                </a:gradFill>
                <a:latin typeface="Cooper Black"/>
              </a:rPr>
              <a:t>Language</a:t>
            </a:r>
          </a:p>
        </p:txBody>
      </p:sp>
      <p:sp>
        <p:nvSpPr>
          <p:cNvPr id="351237" name="Rectangle 5"/>
          <p:cNvSpPr>
            <a:spLocks noChangeArrowheads="1"/>
          </p:cNvSpPr>
          <p:nvPr/>
        </p:nvSpPr>
        <p:spPr bwMode="auto">
          <a:xfrm>
            <a:off x="762000" y="1066800"/>
            <a:ext cx="7772400" cy="54102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eaLnBrk="1" hangingPunct="1">
              <a:spcBef>
                <a:spcPct val="20000"/>
              </a:spcBef>
              <a:buClr>
                <a:schemeClr val="bg2"/>
              </a:buClr>
              <a:buSzPct val="75000"/>
              <a:buFont typeface="Wingdings" pitchFamily="2" charset="2"/>
              <a:buNone/>
            </a:pPr>
            <a:r>
              <a:rPr lang="en-US" sz="3200" b="1" u="sng" dirty="0">
                <a:solidFill>
                  <a:srgbClr val="CC0099"/>
                </a:solidFill>
              </a:rPr>
              <a:t>Similes</a:t>
            </a:r>
            <a:r>
              <a:rPr lang="en-US" sz="3200" dirty="0"/>
              <a:t> </a:t>
            </a:r>
            <a:r>
              <a:rPr lang="en-US" sz="3200" b="1" dirty="0"/>
              <a:t>are “figures of speech” in which </a:t>
            </a:r>
            <a:r>
              <a:rPr lang="en-US" sz="3200" b="1" u="sng" dirty="0">
                <a:solidFill>
                  <a:srgbClr val="CC0099"/>
                </a:solidFill>
              </a:rPr>
              <a:t>two</a:t>
            </a:r>
            <a:r>
              <a:rPr lang="en-US" sz="3200" b="1" dirty="0"/>
              <a:t> essentially </a:t>
            </a:r>
            <a:r>
              <a:rPr lang="en-US" sz="3200" b="1" dirty="0">
                <a:solidFill>
                  <a:srgbClr val="CC0099"/>
                </a:solidFill>
              </a:rPr>
              <a:t>“</a:t>
            </a:r>
            <a:r>
              <a:rPr lang="en-US" sz="3200" b="1" u="sng" dirty="0">
                <a:solidFill>
                  <a:srgbClr val="CC0099"/>
                </a:solidFill>
              </a:rPr>
              <a:t>unlike</a:t>
            </a:r>
            <a:r>
              <a:rPr lang="en-US" sz="3200" b="1" dirty="0">
                <a:solidFill>
                  <a:srgbClr val="CC0099"/>
                </a:solidFill>
              </a:rPr>
              <a:t>”</a:t>
            </a:r>
            <a:r>
              <a:rPr lang="en-US" sz="3200" b="1" u="sng" dirty="0">
                <a:solidFill>
                  <a:srgbClr val="CC0099"/>
                </a:solidFill>
              </a:rPr>
              <a:t> things are compared</a:t>
            </a:r>
            <a:r>
              <a:rPr lang="en-US" sz="3200" b="1" dirty="0">
                <a:solidFill>
                  <a:srgbClr val="CC0099"/>
                </a:solidFill>
              </a:rPr>
              <a:t>.</a:t>
            </a:r>
            <a:r>
              <a:rPr lang="en-US" sz="3200" b="1" dirty="0"/>
              <a:t>  Similes are tools of language which often employ the words, </a:t>
            </a:r>
            <a:r>
              <a:rPr lang="en-US" sz="3200" b="1" i="1" dirty="0">
                <a:solidFill>
                  <a:srgbClr val="CC0099"/>
                </a:solidFill>
              </a:rPr>
              <a:t>“</a:t>
            </a:r>
            <a:r>
              <a:rPr lang="en-US" sz="3200" b="1" i="1" u="sng" dirty="0">
                <a:solidFill>
                  <a:srgbClr val="CC0099"/>
                </a:solidFill>
              </a:rPr>
              <a:t>like</a:t>
            </a:r>
            <a:r>
              <a:rPr lang="en-US" sz="3200" b="1" i="1" dirty="0">
                <a:solidFill>
                  <a:srgbClr val="CC0099"/>
                </a:solidFill>
              </a:rPr>
              <a:t>”</a:t>
            </a:r>
            <a:r>
              <a:rPr lang="en-US" sz="3200" b="1" dirty="0">
                <a:solidFill>
                  <a:srgbClr val="CC0099"/>
                </a:solidFill>
              </a:rPr>
              <a:t> </a:t>
            </a:r>
            <a:r>
              <a:rPr lang="en-US" sz="3200" b="1" dirty="0"/>
              <a:t>or</a:t>
            </a:r>
            <a:r>
              <a:rPr lang="en-US" sz="3200" b="1" dirty="0">
                <a:solidFill>
                  <a:srgbClr val="CC0099"/>
                </a:solidFill>
              </a:rPr>
              <a:t> </a:t>
            </a:r>
            <a:r>
              <a:rPr lang="en-US" sz="3200" b="1" i="1" dirty="0">
                <a:solidFill>
                  <a:srgbClr val="CC0099"/>
                </a:solidFill>
              </a:rPr>
              <a:t>“</a:t>
            </a:r>
            <a:r>
              <a:rPr lang="en-US" sz="3200" b="1" i="1" u="sng" dirty="0">
                <a:solidFill>
                  <a:srgbClr val="CC0099"/>
                </a:solidFill>
              </a:rPr>
              <a:t>as</a:t>
            </a:r>
            <a:r>
              <a:rPr lang="en-US" sz="3200" b="1" i="1" dirty="0">
                <a:solidFill>
                  <a:srgbClr val="CC0099"/>
                </a:solidFill>
              </a:rPr>
              <a:t>”</a:t>
            </a:r>
            <a:r>
              <a:rPr lang="en-US" sz="3200" b="1" dirty="0"/>
              <a:t> using a story as an illustration.  </a:t>
            </a:r>
          </a:p>
          <a:p>
            <a:pPr marL="609600" indent="-609600" eaLnBrk="1" hangingPunct="1">
              <a:spcBef>
                <a:spcPct val="20000"/>
              </a:spcBef>
              <a:buClr>
                <a:schemeClr val="bg2"/>
              </a:buClr>
              <a:buSzPct val="75000"/>
              <a:buFont typeface="Wingdings" pitchFamily="2" charset="2"/>
              <a:buNone/>
            </a:pPr>
            <a:r>
              <a:rPr lang="en-US" sz="3200" b="1" dirty="0"/>
              <a:t>Examples from Rev 9:</a:t>
            </a:r>
            <a:r>
              <a:rPr lang="en-US" sz="3200" dirty="0"/>
              <a:t> </a:t>
            </a:r>
          </a:p>
          <a:p>
            <a:pPr marL="609600" indent="-609600" eaLnBrk="1" hangingPunct="1">
              <a:spcBef>
                <a:spcPct val="20000"/>
              </a:spcBef>
              <a:buClr>
                <a:schemeClr val="bg2"/>
              </a:buClr>
              <a:buSzPct val="75000"/>
              <a:buFont typeface="Wingdings" pitchFamily="2" charset="2"/>
              <a:buChar char="§"/>
            </a:pPr>
            <a:r>
              <a:rPr lang="en-US" sz="3200" b="1" dirty="0"/>
              <a:t>locusts were</a:t>
            </a:r>
            <a:r>
              <a:rPr lang="en-US" sz="3200" b="1" dirty="0">
                <a:solidFill>
                  <a:srgbClr val="CC0099"/>
                </a:solidFill>
              </a:rPr>
              <a:t> </a:t>
            </a:r>
            <a:r>
              <a:rPr lang="en-US" sz="3200" b="1" i="1" u="sng" dirty="0">
                <a:solidFill>
                  <a:srgbClr val="CC0099"/>
                </a:solidFill>
              </a:rPr>
              <a:t>like</a:t>
            </a:r>
            <a:r>
              <a:rPr lang="en-US" sz="3200" b="1" dirty="0"/>
              <a:t> horses</a:t>
            </a:r>
            <a:endParaRPr lang="en-US" sz="3200" b="1" i="1" dirty="0">
              <a:solidFill>
                <a:srgbClr val="CC0099"/>
              </a:solidFill>
            </a:endParaRPr>
          </a:p>
          <a:p>
            <a:pPr marL="609600" indent="-609600" eaLnBrk="1" hangingPunct="1">
              <a:spcBef>
                <a:spcPct val="20000"/>
              </a:spcBef>
              <a:buClr>
                <a:schemeClr val="bg2"/>
              </a:buClr>
              <a:buSzPct val="75000"/>
              <a:buFont typeface="Wingdings" pitchFamily="2" charset="2"/>
              <a:buChar char="§"/>
            </a:pPr>
            <a:r>
              <a:rPr lang="en-US" sz="3200" dirty="0">
                <a:solidFill>
                  <a:srgbClr val="666699"/>
                </a:solidFill>
              </a:rPr>
              <a:t>[locust’s]</a:t>
            </a:r>
            <a:r>
              <a:rPr lang="en-US" sz="3200" b="1" dirty="0"/>
              <a:t> hair</a:t>
            </a:r>
            <a:r>
              <a:rPr lang="en-US" sz="3200" b="1" dirty="0">
                <a:solidFill>
                  <a:srgbClr val="CC0099"/>
                </a:solidFill>
              </a:rPr>
              <a:t> </a:t>
            </a:r>
            <a:r>
              <a:rPr lang="en-US" sz="3200" b="1" i="1" u="sng" dirty="0">
                <a:solidFill>
                  <a:srgbClr val="CC0099"/>
                </a:solidFill>
              </a:rPr>
              <a:t>as</a:t>
            </a:r>
            <a:r>
              <a:rPr lang="en-US" sz="3200" b="1" dirty="0">
                <a:solidFill>
                  <a:srgbClr val="CC0099"/>
                </a:solidFill>
              </a:rPr>
              <a:t> </a:t>
            </a:r>
            <a:r>
              <a:rPr lang="en-US" sz="3200" b="1" dirty="0"/>
              <a:t>the hair</a:t>
            </a:r>
            <a:r>
              <a:rPr lang="en-US" sz="3200" b="1" dirty="0">
                <a:solidFill>
                  <a:srgbClr val="CC0099"/>
                </a:solidFill>
              </a:rPr>
              <a:t> </a:t>
            </a:r>
            <a:r>
              <a:rPr lang="en-US" sz="3200" b="1" dirty="0"/>
              <a:t>of women</a:t>
            </a:r>
          </a:p>
          <a:p>
            <a:pPr marL="609600" indent="-609600" eaLnBrk="1" hangingPunct="1">
              <a:spcBef>
                <a:spcPct val="20000"/>
              </a:spcBef>
              <a:buClr>
                <a:schemeClr val="bg2"/>
              </a:buClr>
              <a:buSzPct val="75000"/>
              <a:buFont typeface="Wingdings" pitchFamily="2" charset="2"/>
              <a:buChar char="§"/>
            </a:pPr>
            <a:r>
              <a:rPr lang="en-US" sz="3200" dirty="0">
                <a:solidFill>
                  <a:srgbClr val="666699"/>
                </a:solidFill>
              </a:rPr>
              <a:t>[locust’s]</a:t>
            </a:r>
            <a:r>
              <a:rPr lang="en-US" sz="3200" b="1" dirty="0"/>
              <a:t> tails </a:t>
            </a:r>
            <a:r>
              <a:rPr lang="en-US" sz="3200" b="1" i="1" u="sng" dirty="0">
                <a:solidFill>
                  <a:srgbClr val="CC0099"/>
                </a:solidFill>
              </a:rPr>
              <a:t>like</a:t>
            </a:r>
            <a:r>
              <a:rPr lang="en-US" sz="3200" b="1" dirty="0"/>
              <a:t> unto scorpions</a:t>
            </a:r>
          </a:p>
          <a:p>
            <a:pPr marL="609600" indent="-609600" eaLnBrk="1" hangingPunct="1">
              <a:spcBef>
                <a:spcPct val="20000"/>
              </a:spcBef>
              <a:buClr>
                <a:schemeClr val="bg2"/>
              </a:buClr>
              <a:buSzPct val="75000"/>
              <a:buFont typeface="Wingdings" pitchFamily="2" charset="2"/>
              <a:buNone/>
            </a:pPr>
            <a:endParaRPr lang="en-US" sz="3200" b="1" dirty="0"/>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921482EA-A84B-437D-B13B-D0A85377B1E2}" type="slidenum">
              <a:rPr lang="en-US" smtClean="0"/>
              <a:pPr>
                <a:defRPr/>
              </a:pPr>
              <a:t>25</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237">
                                            <p:txEl>
                                              <p:pRg st="1" end="1"/>
                                            </p:txEl>
                                          </p:spTgt>
                                        </p:tgtEl>
                                        <p:attrNameLst>
                                          <p:attrName>style.visibility</p:attrName>
                                        </p:attrNameLst>
                                      </p:cBhvr>
                                      <p:to>
                                        <p:strVal val="visible"/>
                                      </p:to>
                                    </p:set>
                                    <p:animEffect transition="in" filter="fade">
                                      <p:cBhvr>
                                        <p:cTn id="7" dur="2000"/>
                                        <p:tgtEl>
                                          <p:spTgt spid="351237">
                                            <p:txEl>
                                              <p:pRg st="1" end="1"/>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1237">
                                            <p:txEl>
                                              <p:pRg st="2" end="2"/>
                                            </p:txEl>
                                          </p:spTgt>
                                        </p:tgtEl>
                                        <p:attrNameLst>
                                          <p:attrName>style.visibility</p:attrName>
                                        </p:attrNameLst>
                                      </p:cBhvr>
                                      <p:to>
                                        <p:strVal val="visible"/>
                                      </p:to>
                                    </p:set>
                                    <p:animEffect transition="in" filter="fade">
                                      <p:cBhvr>
                                        <p:cTn id="11" dur="2000"/>
                                        <p:tgtEl>
                                          <p:spTgt spid="35123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51237">
                                            <p:txEl>
                                              <p:pRg st="3" end="3"/>
                                            </p:txEl>
                                          </p:spTgt>
                                        </p:tgtEl>
                                        <p:attrNameLst>
                                          <p:attrName>style.visibility</p:attrName>
                                        </p:attrNameLst>
                                      </p:cBhvr>
                                      <p:to>
                                        <p:strVal val="visible"/>
                                      </p:to>
                                    </p:set>
                                    <p:animEffect transition="in" filter="fade">
                                      <p:cBhvr>
                                        <p:cTn id="15" dur="2000"/>
                                        <p:tgtEl>
                                          <p:spTgt spid="351237">
                                            <p:txEl>
                                              <p:pRg st="3" end="3"/>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51237">
                                            <p:txEl>
                                              <p:pRg st="4" end="4"/>
                                            </p:txEl>
                                          </p:spTgt>
                                        </p:tgtEl>
                                        <p:attrNameLst>
                                          <p:attrName>style.visibility</p:attrName>
                                        </p:attrNameLst>
                                      </p:cBhvr>
                                      <p:to>
                                        <p:strVal val="visible"/>
                                      </p:to>
                                    </p:set>
                                    <p:animEffect transition="in" filter="fade">
                                      <p:cBhvr>
                                        <p:cTn id="19" dur="2000"/>
                                        <p:tgtEl>
                                          <p:spTgt spid="35123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51236"/>
                                        </p:tgtEl>
                                        <p:attrNameLst>
                                          <p:attrName>style.visibility</p:attrName>
                                        </p:attrNameLst>
                                      </p:cBhvr>
                                      <p:to>
                                        <p:strVal val="visible"/>
                                      </p:to>
                                    </p:set>
                                    <p:anim calcmode="lin" valueType="num">
                                      <p:cBhvr>
                                        <p:cTn id="24" dur="1000" fill="hold"/>
                                        <p:tgtEl>
                                          <p:spTgt spid="351236"/>
                                        </p:tgtEl>
                                        <p:attrNameLst>
                                          <p:attrName>ppt_w</p:attrName>
                                        </p:attrNameLst>
                                      </p:cBhvr>
                                      <p:tavLst>
                                        <p:tav tm="0">
                                          <p:val>
                                            <p:strVal val="#ppt_w*0.70"/>
                                          </p:val>
                                        </p:tav>
                                        <p:tav tm="100000">
                                          <p:val>
                                            <p:strVal val="#ppt_w"/>
                                          </p:val>
                                        </p:tav>
                                      </p:tavLst>
                                    </p:anim>
                                    <p:anim calcmode="lin" valueType="num">
                                      <p:cBhvr>
                                        <p:cTn id="25" dur="1000" fill="hold"/>
                                        <p:tgtEl>
                                          <p:spTgt spid="351236"/>
                                        </p:tgtEl>
                                        <p:attrNameLst>
                                          <p:attrName>ppt_h</p:attrName>
                                        </p:attrNameLst>
                                      </p:cBhvr>
                                      <p:tavLst>
                                        <p:tav tm="0">
                                          <p:val>
                                            <p:strVal val="#ppt_h"/>
                                          </p:val>
                                        </p:tav>
                                        <p:tav tm="100000">
                                          <p:val>
                                            <p:strVal val="#ppt_h"/>
                                          </p:val>
                                        </p:tav>
                                      </p:tavLst>
                                    </p:anim>
                                    <p:animEffect transition="in" filter="fade">
                                      <p:cBhvr>
                                        <p:cTn id="26" dur="1000"/>
                                        <p:tgtEl>
                                          <p:spTgt spid="351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3282" name="Rectangle 2"/>
          <p:cNvSpPr>
            <a:spLocks noChangeArrowheads="1"/>
          </p:cNvSpPr>
          <p:nvPr/>
        </p:nvSpPr>
        <p:spPr bwMode="auto">
          <a:xfrm>
            <a:off x="0" y="0"/>
            <a:ext cx="9144000" cy="6858000"/>
          </a:xfrm>
          <a:prstGeom prst="rect">
            <a:avLst/>
          </a:prstGeom>
          <a:gradFill rotWithShape="1">
            <a:gsLst>
              <a:gs pos="0">
                <a:schemeClr val="bg1">
                  <a:alpha val="80000"/>
                </a:schemeClr>
              </a:gs>
              <a:gs pos="50000">
                <a:srgbClr val="FDE1F0">
                  <a:alpha val="80000"/>
                </a:srgbClr>
              </a:gs>
              <a:gs pos="100000">
                <a:schemeClr val="bg1">
                  <a:alpha val="80000"/>
                </a:schemeClr>
              </a:gs>
            </a:gsLst>
            <a:lin ang="5400000" scaled="1"/>
          </a:gradFill>
          <a:ln w="9525">
            <a:noFill/>
            <a:miter lim="800000"/>
            <a:headEnd/>
            <a:tailEnd/>
          </a:ln>
          <a:effectLst/>
        </p:spPr>
        <p:txBody>
          <a:bodyPr>
            <a:scene3d>
              <a:camera prst="orthographicFront"/>
              <a:lightRig rig="threePt" dir="t"/>
            </a:scene3d>
            <a:sp3d extrusionH="57150">
              <a:bevelT w="38100" h="38100"/>
            </a:sp3d>
          </a:bodyPr>
          <a:lstStyle/>
          <a:p>
            <a:pPr marL="457200" indent="-457200" eaLnBrk="1" hangingPunct="1">
              <a:lnSpc>
                <a:spcPct val="90000"/>
              </a:lnSpc>
              <a:spcBef>
                <a:spcPct val="20000"/>
              </a:spcBef>
              <a:buClr>
                <a:schemeClr val="bg2"/>
              </a:buClr>
              <a:buSzPct val="75000"/>
              <a:buFont typeface="Wingdings" pitchFamily="2" charset="2"/>
              <a:buNone/>
              <a:defRPr/>
            </a:pPr>
            <a:endParaRPr lang="en-US" sz="1400"/>
          </a:p>
        </p:txBody>
      </p:sp>
      <p:sp>
        <p:nvSpPr>
          <p:cNvPr id="26627" name="Rectangle 3"/>
          <p:cNvSpPr>
            <a:spLocks noGrp="1" noChangeArrowheads="1"/>
          </p:cNvSpPr>
          <p:nvPr>
            <p:ph type="title"/>
          </p:nvPr>
        </p:nvSpPr>
        <p:spPr>
          <a:xfrm>
            <a:off x="76200" y="-76200"/>
            <a:ext cx="9534525" cy="1143000"/>
          </a:xfrm>
          <a:noFill/>
        </p:spPr>
        <p:txBody>
          <a:bodyPr>
            <a:scene3d>
              <a:camera prst="orthographicFront"/>
              <a:lightRig rig="threePt" dir="t"/>
            </a:scene3d>
            <a:sp3d extrusionH="57150">
              <a:bevelT w="38100" h="38100"/>
            </a:sp3d>
          </a:bodyPr>
          <a:lstStyle/>
          <a:p>
            <a:pPr eaLnBrk="1" hangingPunct="1"/>
            <a:r>
              <a:rPr lang="en-US" b="1" dirty="0" smtClean="0">
                <a:solidFill>
                  <a:schemeClr val="tx1">
                    <a:lumMod val="90000"/>
                    <a:lumOff val="10000"/>
                  </a:schemeClr>
                </a:solidFill>
              </a:rPr>
              <a:t>Prophetic Key #21b: </a:t>
            </a:r>
            <a:r>
              <a:rPr lang="en-US" b="1" dirty="0" smtClean="0">
                <a:solidFill>
                  <a:srgbClr val="AE5CB2"/>
                </a:solidFill>
              </a:rPr>
              <a:t>Metaphors</a:t>
            </a:r>
          </a:p>
        </p:txBody>
      </p:sp>
      <p:sp>
        <p:nvSpPr>
          <p:cNvPr id="26628" name="Rectangle 4"/>
          <p:cNvSpPr>
            <a:spLocks noGrp="1" noChangeArrowheads="1"/>
          </p:cNvSpPr>
          <p:nvPr>
            <p:ph type="body" sz="half" idx="3"/>
          </p:nvPr>
        </p:nvSpPr>
        <p:spPr>
          <a:xfrm>
            <a:off x="228600" y="838200"/>
            <a:ext cx="8651875" cy="1219200"/>
          </a:xfrm>
          <a:noFill/>
        </p:spPr>
        <p:txBody>
          <a:bodyPr>
            <a:scene3d>
              <a:camera prst="orthographicFront"/>
              <a:lightRig rig="threePt" dir="t"/>
            </a:scene3d>
            <a:sp3d extrusionH="57150">
              <a:bevelT w="38100" h="38100"/>
            </a:sp3d>
          </a:bodyPr>
          <a:lstStyle/>
          <a:p>
            <a:pPr marL="609600" indent="-609600" eaLnBrk="1" hangingPunct="1">
              <a:buFont typeface="Wingdings" pitchFamily="2" charset="2"/>
              <a:buNone/>
            </a:pPr>
            <a:r>
              <a:rPr lang="en-US" smtClean="0"/>
              <a:t>A </a:t>
            </a:r>
            <a:r>
              <a:rPr lang="en-US" b="1" u="sng" smtClean="0">
                <a:solidFill>
                  <a:srgbClr val="AE5CB2"/>
                </a:solidFill>
              </a:rPr>
              <a:t>Metaphor</a:t>
            </a:r>
            <a:r>
              <a:rPr lang="en-US" smtClean="0"/>
              <a:t> is a </a:t>
            </a:r>
            <a:r>
              <a:rPr lang="en-US" b="1" u="sng" smtClean="0">
                <a:solidFill>
                  <a:schemeClr val="accent2"/>
                </a:solidFill>
              </a:rPr>
              <a:t>word or phrase</a:t>
            </a:r>
            <a:r>
              <a:rPr lang="en-US" smtClean="0"/>
              <a:t> denoting an idea which </a:t>
            </a:r>
            <a:r>
              <a:rPr lang="en-US" b="1" smtClean="0">
                <a:solidFill>
                  <a:srgbClr val="AE5CB2"/>
                </a:solidFill>
              </a:rPr>
              <a:t>represents something else.</a:t>
            </a:r>
          </a:p>
        </p:txBody>
      </p:sp>
      <p:pic>
        <p:nvPicPr>
          <p:cNvPr id="353285" name="Picture 5" descr="grumpy husband face"/>
          <p:cNvPicPr>
            <a:picLocks noGrp="1" noChangeAspect="1" noChangeArrowheads="1"/>
          </p:cNvPicPr>
          <p:nvPr>
            <p:ph sz="quarter" idx="1"/>
          </p:nvPr>
        </p:nvPicPr>
        <p:blipFill>
          <a:blip r:embed="rId4" cstate="print"/>
          <a:srcRect/>
          <a:stretch>
            <a:fillRect/>
          </a:stretch>
        </p:blipFill>
        <p:spPr>
          <a:xfrm>
            <a:off x="1371600" y="1981200"/>
            <a:ext cx="2419350" cy="2206625"/>
          </a:xfrm>
          <a:prstGeom prst="roundRect">
            <a:avLst>
              <a:gd name="adj" fmla="val 16667"/>
            </a:avLst>
          </a:prstGeom>
          <a:ln w="28575">
            <a:solidFill>
              <a:srgbClr val="45456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53286" name="Picture 6" descr="grumpy bear"/>
          <p:cNvPicPr>
            <a:picLocks noGrp="1" noChangeAspect="1" noChangeArrowheads="1"/>
          </p:cNvPicPr>
          <p:nvPr>
            <p:ph sz="quarter" idx="2"/>
          </p:nvPr>
        </p:nvPicPr>
        <p:blipFill>
          <a:blip r:embed="rId5" cstate="email">
            <a:extLst>
              <a:ext uri="{28A0092B-C50C-407E-A947-70E740481C1C}">
                <a14:useLocalDpi xmlns:a14="http://schemas.microsoft.com/office/drawing/2010/main"/>
              </a:ext>
            </a:extLst>
          </a:blip>
          <a:srcRect/>
          <a:stretch>
            <a:fillRect/>
          </a:stretch>
        </p:blipFill>
        <p:spPr>
          <a:xfrm>
            <a:off x="5059363" y="1981200"/>
            <a:ext cx="2713037" cy="2171700"/>
          </a:xfrm>
          <a:prstGeom prst="roundRect">
            <a:avLst>
              <a:gd name="adj" fmla="val 16667"/>
            </a:avLst>
          </a:prstGeom>
          <a:ln w="28575">
            <a:solidFill>
              <a:srgbClr val="45456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53287" name="WordArt 7"/>
          <p:cNvSpPr>
            <a:spLocks noChangeArrowheads="1" noChangeShapeType="1" noTextEdit="1"/>
          </p:cNvSpPr>
          <p:nvPr/>
        </p:nvSpPr>
        <p:spPr bwMode="auto">
          <a:xfrm>
            <a:off x="457200" y="4419600"/>
            <a:ext cx="8448675" cy="116205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4000" kern="10" dirty="0">
                <a:ln w="12700">
                  <a:solidFill>
                    <a:srgbClr val="000000"/>
                  </a:solidFill>
                  <a:round/>
                  <a:headEnd/>
                  <a:tailEnd/>
                </a:ln>
                <a:solidFill>
                  <a:srgbClr val="00D9D4"/>
                </a:solidFill>
                <a:latin typeface="Arial Rounded MT Bold"/>
              </a:rPr>
              <a:t>"He sure was a bear this</a:t>
            </a:r>
          </a:p>
          <a:p>
            <a:pPr algn="ctr"/>
            <a:r>
              <a:rPr lang="en-US" sz="4000" kern="10" dirty="0">
                <a:ln w="12700">
                  <a:solidFill>
                    <a:srgbClr val="000000"/>
                  </a:solidFill>
                  <a:round/>
                  <a:headEnd/>
                  <a:tailEnd/>
                </a:ln>
                <a:solidFill>
                  <a:srgbClr val="00D9D4"/>
                </a:solidFill>
                <a:latin typeface="Arial Rounded MT Bold"/>
              </a:rPr>
              <a:t>morning at the breakfast table!"</a:t>
            </a:r>
          </a:p>
        </p:txBody>
      </p:sp>
      <p:sp>
        <p:nvSpPr>
          <p:cNvPr id="353288" name="WordArt 8"/>
          <p:cNvSpPr>
            <a:spLocks noChangeArrowheads="1" noChangeShapeType="1" noTextEdit="1"/>
          </p:cNvSpPr>
          <p:nvPr/>
        </p:nvSpPr>
        <p:spPr bwMode="auto">
          <a:xfrm>
            <a:off x="1371600" y="5867400"/>
            <a:ext cx="2133600" cy="5238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a:ln w="12700">
                  <a:solidFill>
                    <a:srgbClr val="000000"/>
                  </a:solidFill>
                  <a:round/>
                  <a:headEnd/>
                  <a:tailEnd/>
                </a:ln>
                <a:solidFill>
                  <a:schemeClr val="hlink"/>
                </a:solidFill>
                <a:latin typeface="Arial Rounded MT Bold"/>
              </a:rPr>
              <a:t>"a bear?"</a:t>
            </a:r>
          </a:p>
        </p:txBody>
      </p:sp>
      <p:sp>
        <p:nvSpPr>
          <p:cNvPr id="353289" name="WordArt 9"/>
          <p:cNvSpPr>
            <a:spLocks noChangeArrowheads="1" noChangeShapeType="1" noTextEdit="1"/>
          </p:cNvSpPr>
          <p:nvPr/>
        </p:nvSpPr>
        <p:spPr bwMode="auto">
          <a:xfrm>
            <a:off x="4495800" y="5867400"/>
            <a:ext cx="4124325" cy="6477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a:ln w="12700">
                  <a:solidFill>
                    <a:srgbClr val="000000"/>
                  </a:solidFill>
                  <a:round/>
                  <a:headEnd/>
                  <a:tailEnd/>
                </a:ln>
                <a:solidFill>
                  <a:schemeClr val="accent2"/>
                </a:solidFill>
                <a:latin typeface="Arial Rounded MT Bold"/>
              </a:rPr>
              <a:t>"really grumpy?"</a:t>
            </a: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CC9C50B6-A815-45C3-A7D6-5D8FEDC02A1A}" type="slidenum">
              <a:rPr lang="en-US" smtClean="0"/>
              <a:pPr>
                <a:defRPr/>
              </a:pPr>
              <a:t>26</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285"/>
                                        </p:tgtEl>
                                        <p:attrNameLst>
                                          <p:attrName>style.visibility</p:attrName>
                                        </p:attrNameLst>
                                      </p:cBhvr>
                                      <p:to>
                                        <p:strVal val="visible"/>
                                      </p:to>
                                    </p:set>
                                    <p:animEffect transition="in" filter="fade">
                                      <p:cBhvr>
                                        <p:cTn id="7" dur="2000"/>
                                        <p:tgtEl>
                                          <p:spTgt spid="35328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3286"/>
                                        </p:tgtEl>
                                        <p:attrNameLst>
                                          <p:attrName>style.visibility</p:attrName>
                                        </p:attrNameLst>
                                      </p:cBhvr>
                                      <p:to>
                                        <p:strVal val="visible"/>
                                      </p:to>
                                    </p:set>
                                    <p:animEffect transition="in" filter="fade">
                                      <p:cBhvr>
                                        <p:cTn id="11" dur="2000"/>
                                        <p:tgtEl>
                                          <p:spTgt spid="35328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3287"/>
                                        </p:tgtEl>
                                        <p:attrNameLst>
                                          <p:attrName>style.visibility</p:attrName>
                                        </p:attrNameLst>
                                      </p:cBhvr>
                                      <p:to>
                                        <p:strVal val="visible"/>
                                      </p:to>
                                    </p:set>
                                    <p:animEffect transition="in" filter="fade">
                                      <p:cBhvr>
                                        <p:cTn id="14" dur="2000"/>
                                        <p:tgtEl>
                                          <p:spTgt spid="35328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53288"/>
                                        </p:tgtEl>
                                        <p:attrNameLst>
                                          <p:attrName>style.visibility</p:attrName>
                                        </p:attrNameLst>
                                      </p:cBhvr>
                                      <p:to>
                                        <p:strVal val="visible"/>
                                      </p:to>
                                    </p:set>
                                    <p:anim calcmode="lin" valueType="num">
                                      <p:cBhvr>
                                        <p:cTn id="19" dur="1000" fill="hold"/>
                                        <p:tgtEl>
                                          <p:spTgt spid="353288"/>
                                        </p:tgtEl>
                                        <p:attrNameLst>
                                          <p:attrName>ppt_w</p:attrName>
                                        </p:attrNameLst>
                                      </p:cBhvr>
                                      <p:tavLst>
                                        <p:tav tm="0">
                                          <p:val>
                                            <p:strVal val="#ppt_w*0.70"/>
                                          </p:val>
                                        </p:tav>
                                        <p:tav tm="100000">
                                          <p:val>
                                            <p:strVal val="#ppt_w"/>
                                          </p:val>
                                        </p:tav>
                                      </p:tavLst>
                                    </p:anim>
                                    <p:anim calcmode="lin" valueType="num">
                                      <p:cBhvr>
                                        <p:cTn id="20" dur="1000" fill="hold"/>
                                        <p:tgtEl>
                                          <p:spTgt spid="353288"/>
                                        </p:tgtEl>
                                        <p:attrNameLst>
                                          <p:attrName>ppt_h</p:attrName>
                                        </p:attrNameLst>
                                      </p:cBhvr>
                                      <p:tavLst>
                                        <p:tav tm="0">
                                          <p:val>
                                            <p:strVal val="#ppt_h"/>
                                          </p:val>
                                        </p:tav>
                                        <p:tav tm="100000">
                                          <p:val>
                                            <p:strVal val="#ppt_h"/>
                                          </p:val>
                                        </p:tav>
                                      </p:tavLst>
                                    </p:anim>
                                    <p:animEffect transition="in" filter="fade">
                                      <p:cBhvr>
                                        <p:cTn id="21" dur="1000"/>
                                        <p:tgtEl>
                                          <p:spTgt spid="353288"/>
                                        </p:tgtEl>
                                      </p:cBhvr>
                                    </p:animEffect>
                                  </p:childTnLst>
                                </p:cTn>
                              </p:par>
                            </p:childTnLst>
                          </p:cTn>
                        </p:par>
                        <p:par>
                          <p:cTn id="22" fill="hold">
                            <p:stCondLst>
                              <p:cond delay="1000"/>
                            </p:stCondLst>
                            <p:childTnLst>
                              <p:par>
                                <p:cTn id="23" presetID="55" presetClass="entr" presetSubtype="0" fill="hold" grpId="0" nodeType="afterEffect">
                                  <p:stCondLst>
                                    <p:cond delay="0"/>
                                  </p:stCondLst>
                                  <p:childTnLst>
                                    <p:set>
                                      <p:cBhvr>
                                        <p:cTn id="24" dur="1" fill="hold">
                                          <p:stCondLst>
                                            <p:cond delay="0"/>
                                          </p:stCondLst>
                                        </p:cTn>
                                        <p:tgtEl>
                                          <p:spTgt spid="353289"/>
                                        </p:tgtEl>
                                        <p:attrNameLst>
                                          <p:attrName>style.visibility</p:attrName>
                                        </p:attrNameLst>
                                      </p:cBhvr>
                                      <p:to>
                                        <p:strVal val="visible"/>
                                      </p:to>
                                    </p:set>
                                    <p:anim calcmode="lin" valueType="num">
                                      <p:cBhvr>
                                        <p:cTn id="25" dur="1000" fill="hold"/>
                                        <p:tgtEl>
                                          <p:spTgt spid="353289"/>
                                        </p:tgtEl>
                                        <p:attrNameLst>
                                          <p:attrName>ppt_w</p:attrName>
                                        </p:attrNameLst>
                                      </p:cBhvr>
                                      <p:tavLst>
                                        <p:tav tm="0">
                                          <p:val>
                                            <p:strVal val="#ppt_w*0.70"/>
                                          </p:val>
                                        </p:tav>
                                        <p:tav tm="100000">
                                          <p:val>
                                            <p:strVal val="#ppt_w"/>
                                          </p:val>
                                        </p:tav>
                                      </p:tavLst>
                                    </p:anim>
                                    <p:anim calcmode="lin" valueType="num">
                                      <p:cBhvr>
                                        <p:cTn id="26" dur="1000" fill="hold"/>
                                        <p:tgtEl>
                                          <p:spTgt spid="353289"/>
                                        </p:tgtEl>
                                        <p:attrNameLst>
                                          <p:attrName>ppt_h</p:attrName>
                                        </p:attrNameLst>
                                      </p:cBhvr>
                                      <p:tavLst>
                                        <p:tav tm="0">
                                          <p:val>
                                            <p:strVal val="#ppt_h"/>
                                          </p:val>
                                        </p:tav>
                                        <p:tav tm="100000">
                                          <p:val>
                                            <p:strVal val="#ppt_h"/>
                                          </p:val>
                                        </p:tav>
                                      </p:tavLst>
                                    </p:anim>
                                    <p:animEffect transition="in" filter="fade">
                                      <p:cBhvr>
                                        <p:cTn id="27" dur="1000"/>
                                        <p:tgtEl>
                                          <p:spTgt spid="353289"/>
                                        </p:tgtEl>
                                      </p:cBhvr>
                                    </p:animEffect>
                                  </p:childTnLst>
                                </p:cTn>
                              </p:par>
                            </p:childTnLst>
                          </p:cTn>
                        </p:par>
                        <p:par>
                          <p:cTn id="28" fill="hold">
                            <p:stCondLst>
                              <p:cond delay="2000"/>
                            </p:stCondLst>
                            <p:childTnLst>
                              <p:par>
                                <p:cTn id="29" presetID="22" presetClass="exit" presetSubtype="1" fill="hold" grpId="1" nodeType="afterEffect">
                                  <p:stCondLst>
                                    <p:cond delay="1500"/>
                                  </p:stCondLst>
                                  <p:childTnLst>
                                    <p:animEffect transition="out" filter="wipe(up)">
                                      <p:cBhvr>
                                        <p:cTn id="30" dur="2000"/>
                                        <p:tgtEl>
                                          <p:spTgt spid="353288"/>
                                        </p:tgtEl>
                                      </p:cBhvr>
                                    </p:animEffect>
                                    <p:set>
                                      <p:cBhvr>
                                        <p:cTn id="31" dur="1" fill="hold">
                                          <p:stCondLst>
                                            <p:cond delay="1999"/>
                                          </p:stCondLst>
                                        </p:cTn>
                                        <p:tgtEl>
                                          <p:spTgt spid="3532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7" grpId="0" animBg="1"/>
      <p:bldP spid="353288" grpId="0" animBg="1"/>
      <p:bldP spid="353288" grpId="1" animBg="1"/>
      <p:bldP spid="35328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5330" name="Rectangle 2"/>
          <p:cNvSpPr>
            <a:spLocks noChangeArrowheads="1"/>
          </p:cNvSpPr>
          <p:nvPr/>
        </p:nvSpPr>
        <p:spPr bwMode="auto">
          <a:xfrm>
            <a:off x="0" y="0"/>
            <a:ext cx="9144000" cy="6858000"/>
          </a:xfrm>
          <a:prstGeom prst="rect">
            <a:avLst/>
          </a:prstGeom>
          <a:gradFill rotWithShape="1">
            <a:gsLst>
              <a:gs pos="0">
                <a:schemeClr val="bg1">
                  <a:alpha val="80000"/>
                </a:schemeClr>
              </a:gs>
              <a:gs pos="50000">
                <a:srgbClr val="FDE1F0">
                  <a:alpha val="80000"/>
                </a:srgbClr>
              </a:gs>
              <a:gs pos="100000">
                <a:schemeClr val="bg1">
                  <a:alpha val="80000"/>
                </a:schemeClr>
              </a:gs>
            </a:gsLst>
            <a:lin ang="5400000" scaled="1"/>
          </a:gradFill>
          <a:ln w="9525">
            <a:noFill/>
            <a:miter lim="800000"/>
            <a:headEnd/>
            <a:tailEnd/>
          </a:ln>
          <a:effectLst/>
        </p:spPr>
        <p:txBody>
          <a:bodyPr>
            <a:scene3d>
              <a:camera prst="orthographicFront"/>
              <a:lightRig rig="threePt" dir="t"/>
            </a:scene3d>
            <a:sp3d extrusionH="57150">
              <a:bevelT w="38100" h="38100"/>
            </a:sp3d>
          </a:bodyPr>
          <a:lstStyle/>
          <a:p>
            <a:pPr marL="457200" indent="-457200" eaLnBrk="1" hangingPunct="1">
              <a:lnSpc>
                <a:spcPct val="90000"/>
              </a:lnSpc>
              <a:spcBef>
                <a:spcPct val="20000"/>
              </a:spcBef>
              <a:buClr>
                <a:schemeClr val="bg2"/>
              </a:buClr>
              <a:buSzPct val="75000"/>
              <a:buFont typeface="Wingdings" pitchFamily="2" charset="2"/>
              <a:buNone/>
              <a:defRPr/>
            </a:pPr>
            <a:endParaRPr lang="en-US" sz="1400"/>
          </a:p>
        </p:txBody>
      </p:sp>
      <p:sp>
        <p:nvSpPr>
          <p:cNvPr id="27651" name="Rectangle 3"/>
          <p:cNvSpPr>
            <a:spLocks noChangeArrowheads="1"/>
          </p:cNvSpPr>
          <p:nvPr/>
        </p:nvSpPr>
        <p:spPr bwMode="auto">
          <a:xfrm>
            <a:off x="66675" y="0"/>
            <a:ext cx="9382125" cy="1143000"/>
          </a:xfrm>
          <a:prstGeom prst="rect">
            <a:avLst/>
          </a:prstGeom>
          <a:noFill/>
          <a:ln w="9525">
            <a:noFill/>
            <a:miter lim="800000"/>
            <a:headEnd/>
            <a:tailEnd/>
          </a:ln>
        </p:spPr>
        <p:txBody>
          <a:bodyPr anchor="ctr">
            <a:scene3d>
              <a:camera prst="orthographicFront"/>
              <a:lightRig rig="threePt" dir="t"/>
            </a:scene3d>
            <a:sp3d extrusionH="57150">
              <a:bevelT w="38100" h="38100"/>
            </a:sp3d>
          </a:bodyPr>
          <a:lstStyle/>
          <a:p>
            <a:pPr eaLnBrk="1" hangingPunct="1"/>
            <a:r>
              <a:rPr lang="en-US" sz="4400" b="1" dirty="0">
                <a:solidFill>
                  <a:schemeClr val="tx1">
                    <a:lumMod val="90000"/>
                    <a:lumOff val="10000"/>
                  </a:schemeClr>
                </a:solidFill>
                <a:latin typeface="Comic Sans MS" pitchFamily="66" charset="0"/>
              </a:rPr>
              <a:t>Prophetic Key #21b: </a:t>
            </a:r>
            <a:r>
              <a:rPr lang="en-US" sz="4400" b="1" dirty="0">
                <a:solidFill>
                  <a:srgbClr val="AE5CB2"/>
                </a:solidFill>
                <a:latin typeface="Comic Sans MS" pitchFamily="66" charset="0"/>
              </a:rPr>
              <a:t>Metaphors</a:t>
            </a:r>
          </a:p>
        </p:txBody>
      </p:sp>
      <p:sp>
        <p:nvSpPr>
          <p:cNvPr id="355332" name="Rectangle 4"/>
          <p:cNvSpPr>
            <a:spLocks noChangeArrowheads="1"/>
          </p:cNvSpPr>
          <p:nvPr/>
        </p:nvSpPr>
        <p:spPr bwMode="auto">
          <a:xfrm>
            <a:off x="263525" y="1143000"/>
            <a:ext cx="8880475" cy="55626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eaLnBrk="1" hangingPunct="1">
              <a:spcBef>
                <a:spcPct val="20000"/>
              </a:spcBef>
              <a:buClr>
                <a:schemeClr val="bg2"/>
              </a:buClr>
              <a:buSzPct val="75000"/>
              <a:buFont typeface="Wingdings" pitchFamily="2" charset="2"/>
              <a:buNone/>
            </a:pPr>
            <a:r>
              <a:rPr lang="en-US" sz="3200"/>
              <a:t>A </a:t>
            </a:r>
            <a:r>
              <a:rPr lang="en-US" sz="3200" b="1" u="sng">
                <a:solidFill>
                  <a:srgbClr val="AE5CB2"/>
                </a:solidFill>
              </a:rPr>
              <a:t>Metaphor</a:t>
            </a:r>
            <a:r>
              <a:rPr lang="en-US" sz="3200"/>
              <a:t> is a </a:t>
            </a:r>
            <a:r>
              <a:rPr lang="en-US" sz="3200" b="1" u="sng">
                <a:solidFill>
                  <a:srgbClr val="AE5CB2"/>
                </a:solidFill>
              </a:rPr>
              <a:t>word or phrase</a:t>
            </a:r>
            <a:r>
              <a:rPr lang="en-US" sz="3200">
                <a:solidFill>
                  <a:srgbClr val="AE5CB2"/>
                </a:solidFill>
              </a:rPr>
              <a:t> </a:t>
            </a:r>
            <a:r>
              <a:rPr lang="en-US" sz="3200"/>
              <a:t>denoting an idea which </a:t>
            </a:r>
            <a:r>
              <a:rPr lang="en-US" sz="3200" b="1">
                <a:solidFill>
                  <a:srgbClr val="AE5CB2"/>
                </a:solidFill>
              </a:rPr>
              <a:t>represents something else.</a:t>
            </a:r>
            <a:r>
              <a:rPr lang="en-US" sz="3200" b="1"/>
              <a:t> </a:t>
            </a:r>
          </a:p>
          <a:p>
            <a:pPr marL="609600" indent="-609600" eaLnBrk="1" hangingPunct="1">
              <a:spcBef>
                <a:spcPct val="20000"/>
              </a:spcBef>
              <a:buClr>
                <a:schemeClr val="bg2"/>
              </a:buClr>
              <a:buSzPct val="75000"/>
              <a:buFont typeface="Wingdings" pitchFamily="2" charset="2"/>
              <a:buNone/>
            </a:pPr>
            <a:endParaRPr lang="en-US" sz="1400" b="1"/>
          </a:p>
          <a:p>
            <a:pPr marL="609600" indent="-609600" eaLnBrk="1" hangingPunct="1">
              <a:spcBef>
                <a:spcPct val="20000"/>
              </a:spcBef>
              <a:buClr>
                <a:schemeClr val="bg2"/>
              </a:buClr>
              <a:buSzPct val="75000"/>
              <a:buFont typeface="Wingdings" pitchFamily="2" charset="2"/>
              <a:buNone/>
            </a:pPr>
            <a:r>
              <a:rPr lang="en-US" sz="3200" b="1"/>
              <a:t>Example from Rev 9:1</a:t>
            </a:r>
            <a:r>
              <a:rPr lang="en-US" sz="3200"/>
              <a:t>  </a:t>
            </a:r>
          </a:p>
          <a:p>
            <a:pPr marL="609600" indent="-609600" eaLnBrk="1" hangingPunct="1">
              <a:spcBef>
                <a:spcPct val="20000"/>
              </a:spcBef>
              <a:buClr>
                <a:schemeClr val="bg2"/>
              </a:buClr>
              <a:buSzPct val="75000"/>
              <a:buFont typeface="Wingdings" pitchFamily="2" charset="2"/>
              <a:buChar char="§"/>
            </a:pPr>
            <a:r>
              <a:rPr lang="en-US" sz="3200"/>
              <a:t>“I saw a </a:t>
            </a:r>
            <a:r>
              <a:rPr lang="en-US" sz="3200" b="1" i="1" u="sng">
                <a:solidFill>
                  <a:srgbClr val="AE5CB2"/>
                </a:solidFill>
              </a:rPr>
              <a:t>star</a:t>
            </a:r>
            <a:r>
              <a:rPr lang="en-US" sz="3200"/>
              <a:t> fall from heaven” denotes a </a:t>
            </a:r>
            <a:r>
              <a:rPr lang="en-US" sz="3200" b="1" i="1">
                <a:solidFill>
                  <a:srgbClr val="AE5CB2"/>
                </a:solidFill>
              </a:rPr>
              <a:t>“</a:t>
            </a:r>
            <a:r>
              <a:rPr lang="en-US" sz="3200" b="1" i="1" u="sng">
                <a:solidFill>
                  <a:srgbClr val="AE5CB2"/>
                </a:solidFill>
              </a:rPr>
              <a:t>created being</a:t>
            </a:r>
            <a:r>
              <a:rPr lang="en-US" sz="3200" b="1" i="1">
                <a:solidFill>
                  <a:srgbClr val="AE5CB2"/>
                </a:solidFill>
              </a:rPr>
              <a:t>”</a:t>
            </a:r>
            <a:r>
              <a:rPr lang="en-US" sz="3200"/>
              <a:t> ~ not a real star.  </a:t>
            </a:r>
          </a:p>
          <a:p>
            <a:pPr marL="609600" indent="-609600" eaLnBrk="1" hangingPunct="1">
              <a:spcBef>
                <a:spcPct val="20000"/>
              </a:spcBef>
              <a:buClr>
                <a:schemeClr val="bg2"/>
              </a:buClr>
              <a:buSzPct val="75000"/>
              <a:buFont typeface="Wingdings" pitchFamily="2" charset="2"/>
              <a:buNone/>
            </a:pPr>
            <a:r>
              <a:rPr lang="en-US" sz="3200" b="1"/>
              <a:t>Other examples:</a:t>
            </a:r>
            <a:r>
              <a:rPr lang="en-US" sz="3200"/>
              <a:t>  </a:t>
            </a:r>
          </a:p>
          <a:p>
            <a:pPr marL="609600" indent="-609600" eaLnBrk="1" hangingPunct="1">
              <a:spcBef>
                <a:spcPct val="20000"/>
              </a:spcBef>
              <a:buClr>
                <a:schemeClr val="bg2"/>
              </a:buClr>
              <a:buSzPct val="75000"/>
              <a:buFont typeface="Wingdings" pitchFamily="2" charset="2"/>
              <a:buChar char="§"/>
            </a:pPr>
            <a:r>
              <a:rPr lang="en-US" sz="3200"/>
              <a:t>I smell a </a:t>
            </a:r>
            <a:r>
              <a:rPr lang="en-US" sz="3200" b="1" i="1" u="sng">
                <a:solidFill>
                  <a:srgbClr val="AE5CB2"/>
                </a:solidFill>
              </a:rPr>
              <a:t>rat</a:t>
            </a:r>
            <a:r>
              <a:rPr lang="en-US" sz="3200"/>
              <a:t> </a:t>
            </a:r>
            <a:r>
              <a:rPr lang="en-US" sz="3200" b="1" i="1">
                <a:solidFill>
                  <a:srgbClr val="AE5CB2"/>
                </a:solidFill>
              </a:rPr>
              <a:t>…</a:t>
            </a:r>
          </a:p>
          <a:p>
            <a:pPr marL="609600" indent="-609600" eaLnBrk="1" hangingPunct="1">
              <a:spcBef>
                <a:spcPct val="20000"/>
              </a:spcBef>
              <a:buClr>
                <a:schemeClr val="bg2"/>
              </a:buClr>
              <a:buSzPct val="75000"/>
              <a:buFont typeface="Wingdings" pitchFamily="2" charset="2"/>
              <a:buChar char="§"/>
            </a:pPr>
            <a:r>
              <a:rPr lang="en-US" sz="3200"/>
              <a:t>There’s a</a:t>
            </a:r>
            <a:r>
              <a:rPr lang="en-US" sz="3200" b="1" i="1">
                <a:solidFill>
                  <a:srgbClr val="AE5CB2"/>
                </a:solidFill>
              </a:rPr>
              <a:t> </a:t>
            </a:r>
            <a:r>
              <a:rPr lang="en-US" sz="3200" b="1" i="1" u="sng">
                <a:solidFill>
                  <a:srgbClr val="AE5CB2"/>
                </a:solidFill>
              </a:rPr>
              <a:t>monkey</a:t>
            </a:r>
            <a:r>
              <a:rPr lang="en-US" sz="3200"/>
              <a:t> in the woodpile. </a:t>
            </a:r>
          </a:p>
          <a:p>
            <a:pPr marL="609600" indent="-609600" eaLnBrk="1" hangingPunct="1">
              <a:spcBef>
                <a:spcPct val="20000"/>
              </a:spcBef>
              <a:buClr>
                <a:schemeClr val="bg2"/>
              </a:buClr>
              <a:buSzPct val="75000"/>
              <a:buFont typeface="Wingdings" pitchFamily="2" charset="2"/>
              <a:buChar char="§"/>
            </a:pPr>
            <a:r>
              <a:rPr lang="en-US" sz="3200"/>
              <a:t>Something smells </a:t>
            </a:r>
            <a:r>
              <a:rPr lang="en-US" sz="3200" b="1" i="1" u="sng">
                <a:solidFill>
                  <a:srgbClr val="AE5CB2"/>
                </a:solidFill>
              </a:rPr>
              <a:t>fishy</a:t>
            </a:r>
            <a:r>
              <a:rPr lang="en-US" sz="3200" b="1" i="1">
                <a:solidFill>
                  <a:srgbClr val="AE5CB2"/>
                </a:solidFill>
              </a:rPr>
              <a:t> …</a:t>
            </a:r>
            <a:endParaRPr lang="en-US" sz="1200"/>
          </a:p>
        </p:txBody>
      </p:sp>
      <p:sp>
        <p:nvSpPr>
          <p:cNvPr id="355333" name="WordArt 5"/>
          <p:cNvSpPr>
            <a:spLocks noChangeArrowheads="1" noChangeShapeType="1" noTextEdit="1"/>
          </p:cNvSpPr>
          <p:nvPr/>
        </p:nvSpPr>
        <p:spPr bwMode="auto">
          <a:xfrm rot="473842">
            <a:off x="6172200" y="4191000"/>
            <a:ext cx="2590800" cy="1404938"/>
          </a:xfrm>
          <a:prstGeom prst="rect">
            <a:avLst/>
          </a:prstGeom>
        </p:spPr>
        <p:txBody>
          <a:bodyPr wrap="none" fromWordArt="1">
            <a:prstTxWarp prst="textCanUp">
              <a:avLst>
                <a:gd name="adj" fmla="val 86870"/>
              </a:avLst>
            </a:prstTxWarp>
            <a:scene3d>
              <a:camera prst="orthographicFront"/>
              <a:lightRig rig="threePt" dir="t"/>
            </a:scene3d>
            <a:sp3d extrusionH="57150">
              <a:bevelT w="38100" h="38100"/>
            </a:sp3d>
          </a:bodyPr>
          <a:lstStyle/>
          <a:p>
            <a:pPr algn="ctr"/>
            <a:r>
              <a:rPr lang="en-US" sz="3600" kern="10">
                <a:ln w="19050">
                  <a:solidFill>
                    <a:srgbClr val="7D3C80"/>
                  </a:solidFill>
                  <a:round/>
                  <a:headEnd/>
                  <a:tailEnd/>
                </a:ln>
                <a:gradFill rotWithShape="1">
                  <a:gsLst>
                    <a:gs pos="0">
                      <a:srgbClr val="7D3C80"/>
                    </a:gs>
                    <a:gs pos="50000">
                      <a:srgbClr val="FFCBF1"/>
                    </a:gs>
                    <a:gs pos="100000">
                      <a:srgbClr val="7D3C80"/>
                    </a:gs>
                  </a:gsLst>
                  <a:lin ang="0" scaled="1"/>
                </a:gradFill>
                <a:latin typeface="Cooper Black"/>
              </a:rPr>
              <a:t>Literal</a:t>
            </a:r>
          </a:p>
          <a:p>
            <a:pPr algn="ctr"/>
            <a:r>
              <a:rPr lang="en-US" sz="3600" kern="10">
                <a:ln w="19050">
                  <a:solidFill>
                    <a:srgbClr val="7D3C80"/>
                  </a:solidFill>
                  <a:round/>
                  <a:headEnd/>
                  <a:tailEnd/>
                </a:ln>
                <a:gradFill rotWithShape="1">
                  <a:gsLst>
                    <a:gs pos="0">
                      <a:srgbClr val="7D3C80"/>
                    </a:gs>
                    <a:gs pos="50000">
                      <a:srgbClr val="FFCBF1"/>
                    </a:gs>
                    <a:gs pos="100000">
                      <a:srgbClr val="7D3C80"/>
                    </a:gs>
                  </a:gsLst>
                  <a:lin ang="0" scaled="1"/>
                </a:gradFill>
                <a:latin typeface="Cooper Black"/>
              </a:rPr>
              <a:t>Language</a:t>
            </a: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921482EA-A84B-437D-B13B-D0A85377B1E2}" type="slidenum">
              <a:rPr lang="en-US" smtClean="0"/>
              <a:pPr>
                <a:defRPr/>
              </a:pPr>
              <a:t>27</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332">
                                            <p:txEl>
                                              <p:pRg st="3" end="3"/>
                                            </p:txEl>
                                          </p:spTgt>
                                        </p:tgtEl>
                                        <p:attrNameLst>
                                          <p:attrName>style.visibility</p:attrName>
                                        </p:attrNameLst>
                                      </p:cBhvr>
                                      <p:to>
                                        <p:strVal val="visible"/>
                                      </p:to>
                                    </p:set>
                                    <p:animEffect transition="in" filter="fade">
                                      <p:cBhvr>
                                        <p:cTn id="7" dur="2000"/>
                                        <p:tgtEl>
                                          <p:spTgt spid="35533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332">
                                            <p:txEl>
                                              <p:pRg st="4" end="4"/>
                                            </p:txEl>
                                          </p:spTgt>
                                        </p:tgtEl>
                                        <p:attrNameLst>
                                          <p:attrName>style.visibility</p:attrName>
                                        </p:attrNameLst>
                                      </p:cBhvr>
                                      <p:to>
                                        <p:strVal val="visible"/>
                                      </p:to>
                                    </p:set>
                                    <p:animEffect transition="in" filter="fade">
                                      <p:cBhvr>
                                        <p:cTn id="12" dur="2000"/>
                                        <p:tgtEl>
                                          <p:spTgt spid="35533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55332">
                                            <p:txEl>
                                              <p:pRg st="5" end="5"/>
                                            </p:txEl>
                                          </p:spTgt>
                                        </p:tgtEl>
                                        <p:attrNameLst>
                                          <p:attrName>style.visibility</p:attrName>
                                        </p:attrNameLst>
                                      </p:cBhvr>
                                      <p:to>
                                        <p:strVal val="visible"/>
                                      </p:to>
                                    </p:set>
                                    <p:animEffect transition="in" filter="fade">
                                      <p:cBhvr>
                                        <p:cTn id="15" dur="2000"/>
                                        <p:tgtEl>
                                          <p:spTgt spid="355332">
                                            <p:txEl>
                                              <p:pRg st="5" end="5"/>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55332">
                                            <p:txEl>
                                              <p:pRg st="6" end="6"/>
                                            </p:txEl>
                                          </p:spTgt>
                                        </p:tgtEl>
                                        <p:attrNameLst>
                                          <p:attrName>style.visibility</p:attrName>
                                        </p:attrNameLst>
                                      </p:cBhvr>
                                      <p:to>
                                        <p:strVal val="visible"/>
                                      </p:to>
                                    </p:set>
                                    <p:animEffect transition="in" filter="fade">
                                      <p:cBhvr>
                                        <p:cTn id="19" dur="2000"/>
                                        <p:tgtEl>
                                          <p:spTgt spid="355332">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55332">
                                            <p:txEl>
                                              <p:pRg st="7" end="7"/>
                                            </p:txEl>
                                          </p:spTgt>
                                        </p:tgtEl>
                                        <p:attrNameLst>
                                          <p:attrName>style.visibility</p:attrName>
                                        </p:attrNameLst>
                                      </p:cBhvr>
                                      <p:to>
                                        <p:strVal val="visible"/>
                                      </p:to>
                                    </p:set>
                                    <p:animEffect transition="in" filter="fade">
                                      <p:cBhvr>
                                        <p:cTn id="23" dur="2000"/>
                                        <p:tgtEl>
                                          <p:spTgt spid="355332">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55333"/>
                                        </p:tgtEl>
                                        <p:attrNameLst>
                                          <p:attrName>style.visibility</p:attrName>
                                        </p:attrNameLst>
                                      </p:cBhvr>
                                      <p:to>
                                        <p:strVal val="visible"/>
                                      </p:to>
                                    </p:set>
                                    <p:anim calcmode="lin" valueType="num">
                                      <p:cBhvr>
                                        <p:cTn id="28" dur="1000" fill="hold"/>
                                        <p:tgtEl>
                                          <p:spTgt spid="355333"/>
                                        </p:tgtEl>
                                        <p:attrNameLst>
                                          <p:attrName>ppt_w</p:attrName>
                                        </p:attrNameLst>
                                      </p:cBhvr>
                                      <p:tavLst>
                                        <p:tav tm="0">
                                          <p:val>
                                            <p:strVal val="#ppt_w*0.70"/>
                                          </p:val>
                                        </p:tav>
                                        <p:tav tm="100000">
                                          <p:val>
                                            <p:strVal val="#ppt_w"/>
                                          </p:val>
                                        </p:tav>
                                      </p:tavLst>
                                    </p:anim>
                                    <p:anim calcmode="lin" valueType="num">
                                      <p:cBhvr>
                                        <p:cTn id="29" dur="1000" fill="hold"/>
                                        <p:tgtEl>
                                          <p:spTgt spid="355333"/>
                                        </p:tgtEl>
                                        <p:attrNameLst>
                                          <p:attrName>ppt_h</p:attrName>
                                        </p:attrNameLst>
                                      </p:cBhvr>
                                      <p:tavLst>
                                        <p:tav tm="0">
                                          <p:val>
                                            <p:strVal val="#ppt_h"/>
                                          </p:val>
                                        </p:tav>
                                        <p:tav tm="100000">
                                          <p:val>
                                            <p:strVal val="#ppt_h"/>
                                          </p:val>
                                        </p:tav>
                                      </p:tavLst>
                                    </p:anim>
                                    <p:animEffect transition="in" filter="fade">
                                      <p:cBhvr>
                                        <p:cTn id="30" dur="1000"/>
                                        <p:tgtEl>
                                          <p:spTgt spid="355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0" y="0"/>
            <a:ext cx="9144000" cy="6858000"/>
          </a:xfrm>
          <a:prstGeom prst="rect">
            <a:avLst/>
          </a:prstGeom>
          <a:gradFill rotWithShape="1">
            <a:gsLst>
              <a:gs pos="0">
                <a:schemeClr val="bg1">
                  <a:alpha val="60001"/>
                </a:schemeClr>
              </a:gs>
              <a:gs pos="50000">
                <a:srgbClr val="FDE1F0">
                  <a:alpha val="60001"/>
                </a:srgbClr>
              </a:gs>
              <a:gs pos="100000">
                <a:schemeClr val="bg1">
                  <a:alpha val="60001"/>
                </a:schemeClr>
              </a:gs>
            </a:gsLst>
            <a:lin ang="5400000" scaled="1"/>
          </a:gradFill>
          <a:ln w="9525">
            <a:noFill/>
            <a:miter lim="800000"/>
            <a:headEnd/>
            <a:tailEnd/>
          </a:ln>
          <a:effectLst/>
        </p:spPr>
        <p:txBody>
          <a:bodyPr>
            <a:scene3d>
              <a:camera prst="orthographicFront"/>
              <a:lightRig rig="threePt" dir="t"/>
            </a:scene3d>
            <a:sp3d extrusionH="57150">
              <a:bevelT w="38100" h="38100"/>
            </a:sp3d>
          </a:bodyPr>
          <a:lstStyle/>
          <a:p>
            <a:pPr marL="457200" indent="-457200" eaLnBrk="1" hangingPunct="1">
              <a:lnSpc>
                <a:spcPct val="90000"/>
              </a:lnSpc>
              <a:spcBef>
                <a:spcPct val="20000"/>
              </a:spcBef>
              <a:buClr>
                <a:schemeClr val="bg2"/>
              </a:buClr>
              <a:buSzPct val="75000"/>
              <a:buFont typeface="Wingdings" pitchFamily="2" charset="2"/>
              <a:buNone/>
              <a:defRPr/>
            </a:pPr>
            <a:endParaRPr lang="en-US" sz="1400"/>
          </a:p>
        </p:txBody>
      </p:sp>
      <p:sp>
        <p:nvSpPr>
          <p:cNvPr id="28675" name="Rectangle 3"/>
          <p:cNvSpPr>
            <a:spLocks noChangeArrowheads="1"/>
          </p:cNvSpPr>
          <p:nvPr/>
        </p:nvSpPr>
        <p:spPr bwMode="auto">
          <a:xfrm>
            <a:off x="1447800" y="228600"/>
            <a:ext cx="6705600" cy="990600"/>
          </a:xfrm>
          <a:prstGeom prst="rect">
            <a:avLst/>
          </a:prstGeom>
          <a:noFill/>
          <a:ln w="9525">
            <a:noFill/>
            <a:miter lim="800000"/>
            <a:headEnd/>
            <a:tailEnd/>
          </a:ln>
        </p:spPr>
        <p:txBody>
          <a:bodyPr anchor="ctr">
            <a:scene3d>
              <a:camera prst="orthographicFront"/>
              <a:lightRig rig="threePt" dir="t"/>
            </a:scene3d>
            <a:sp3d extrusionH="57150">
              <a:bevelT w="38100" h="38100"/>
            </a:sp3d>
          </a:bodyPr>
          <a:lstStyle/>
          <a:p>
            <a:pPr eaLnBrk="1" hangingPunct="1"/>
            <a:r>
              <a:rPr lang="en-US" sz="4400" dirty="0">
                <a:solidFill>
                  <a:srgbClr val="AE5CB2"/>
                </a:solidFill>
                <a:latin typeface="Comic Sans MS" pitchFamily="66" charset="0"/>
              </a:rPr>
              <a:t>  </a:t>
            </a:r>
            <a:r>
              <a:rPr lang="en-US" sz="4000" b="1" dirty="0">
                <a:solidFill>
                  <a:schemeClr val="tx1">
                    <a:lumMod val="90000"/>
                    <a:lumOff val="10000"/>
                  </a:schemeClr>
                </a:solidFill>
                <a:latin typeface="Comic Sans MS" pitchFamily="66" charset="0"/>
              </a:rPr>
              <a:t>Daniel 4 Examples </a:t>
            </a:r>
            <a:r>
              <a:rPr lang="en-US" sz="4000" b="1" dirty="0" smtClean="0">
                <a:solidFill>
                  <a:schemeClr val="tx1">
                    <a:lumMod val="90000"/>
                    <a:lumOff val="10000"/>
                  </a:schemeClr>
                </a:solidFill>
                <a:latin typeface="Comic Sans MS" pitchFamily="66" charset="0"/>
              </a:rPr>
              <a:t>of </a:t>
            </a:r>
            <a:r>
              <a:rPr lang="en-US" sz="4000" b="1" dirty="0">
                <a:solidFill>
                  <a:srgbClr val="AE5CB2"/>
                </a:solidFill>
                <a:latin typeface="Comic Sans MS" pitchFamily="66" charset="0"/>
              </a:rPr>
              <a:t/>
            </a:r>
            <a:br>
              <a:rPr lang="en-US" sz="4000" b="1" dirty="0">
                <a:solidFill>
                  <a:srgbClr val="AE5CB2"/>
                </a:solidFill>
                <a:latin typeface="Comic Sans MS" pitchFamily="66" charset="0"/>
              </a:rPr>
            </a:br>
            <a:r>
              <a:rPr lang="en-US" sz="4000" b="1" dirty="0">
                <a:solidFill>
                  <a:srgbClr val="AE5CB2"/>
                </a:solidFill>
                <a:latin typeface="Comic Sans MS" pitchFamily="66" charset="0"/>
              </a:rPr>
              <a:t> </a:t>
            </a:r>
            <a:r>
              <a:rPr lang="en-US" sz="4000" b="1" dirty="0">
                <a:solidFill>
                  <a:srgbClr val="CC0099"/>
                </a:solidFill>
                <a:latin typeface="Comic Sans MS" pitchFamily="66" charset="0"/>
              </a:rPr>
              <a:t>Similes</a:t>
            </a:r>
            <a:r>
              <a:rPr lang="en-US" sz="4000" b="1" dirty="0">
                <a:solidFill>
                  <a:srgbClr val="AE5CB2"/>
                </a:solidFill>
                <a:latin typeface="Comic Sans MS" pitchFamily="66" charset="0"/>
              </a:rPr>
              <a:t> </a:t>
            </a:r>
            <a:r>
              <a:rPr lang="en-US" sz="4000" b="1" dirty="0" smtClean="0">
                <a:solidFill>
                  <a:schemeClr val="tx1">
                    <a:lumMod val="90000"/>
                    <a:lumOff val="10000"/>
                  </a:schemeClr>
                </a:solidFill>
                <a:latin typeface="Comic Sans MS" pitchFamily="66" charset="0"/>
              </a:rPr>
              <a:t>and</a:t>
            </a:r>
            <a:r>
              <a:rPr lang="en-US" sz="4000" b="1" dirty="0" smtClean="0">
                <a:solidFill>
                  <a:srgbClr val="AE5CB2"/>
                </a:solidFill>
                <a:latin typeface="Comic Sans MS" pitchFamily="66" charset="0"/>
              </a:rPr>
              <a:t> </a:t>
            </a:r>
            <a:r>
              <a:rPr lang="en-US" sz="4000" b="1" dirty="0">
                <a:solidFill>
                  <a:srgbClr val="AE5CB2"/>
                </a:solidFill>
                <a:latin typeface="Comic Sans MS" pitchFamily="66" charset="0"/>
              </a:rPr>
              <a:t>Metaphors</a:t>
            </a:r>
            <a:endParaRPr lang="en-US" sz="4400" b="1" dirty="0">
              <a:solidFill>
                <a:srgbClr val="AE5CB2"/>
              </a:solidFill>
              <a:latin typeface="Comic Sans MS" pitchFamily="66" charset="0"/>
            </a:endParaRPr>
          </a:p>
        </p:txBody>
      </p:sp>
      <p:sp>
        <p:nvSpPr>
          <p:cNvPr id="357380" name="Rectangle 4"/>
          <p:cNvSpPr>
            <a:spLocks noChangeArrowheads="1"/>
          </p:cNvSpPr>
          <p:nvPr/>
        </p:nvSpPr>
        <p:spPr bwMode="auto">
          <a:xfrm>
            <a:off x="4876800" y="1524000"/>
            <a:ext cx="4267200" cy="33528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342900" indent="-342900" algn="ctr" eaLnBrk="1" hangingPunct="1">
              <a:lnSpc>
                <a:spcPct val="80000"/>
              </a:lnSpc>
              <a:spcBef>
                <a:spcPct val="20000"/>
              </a:spcBef>
              <a:buClr>
                <a:schemeClr val="bg2"/>
              </a:buClr>
              <a:buSzPct val="75000"/>
              <a:buFont typeface="Wingdings" pitchFamily="2" charset="2"/>
              <a:buNone/>
            </a:pPr>
            <a:r>
              <a:rPr lang="en-US" sz="2600" b="1" dirty="0"/>
              <a:t>Daniel’s </a:t>
            </a:r>
            <a:r>
              <a:rPr lang="en-US" sz="2600" b="1" u="sng" dirty="0">
                <a:solidFill>
                  <a:srgbClr val="AE5CB2"/>
                </a:solidFill>
              </a:rPr>
              <a:t>Metaphor</a:t>
            </a:r>
            <a:r>
              <a:rPr lang="en-US" sz="2600" b="1" dirty="0">
                <a:solidFill>
                  <a:srgbClr val="AE5CB2"/>
                </a:solidFill>
              </a:rPr>
              <a:t>:</a:t>
            </a:r>
          </a:p>
          <a:p>
            <a:pPr marL="342900" indent="-342900" algn="ctr" eaLnBrk="1" hangingPunct="1">
              <a:lnSpc>
                <a:spcPct val="80000"/>
              </a:lnSpc>
              <a:spcBef>
                <a:spcPct val="20000"/>
              </a:spcBef>
              <a:buClr>
                <a:schemeClr val="bg2"/>
              </a:buClr>
              <a:buSzPct val="75000"/>
              <a:buFont typeface="Wingdings" pitchFamily="2" charset="2"/>
              <a:buNone/>
            </a:pPr>
            <a:endParaRPr lang="en-US" sz="1000" b="1" dirty="0">
              <a:solidFill>
                <a:srgbClr val="AE5CB2"/>
              </a:solidFill>
            </a:endParaRPr>
          </a:p>
          <a:p>
            <a:pPr marL="342900" indent="-342900" eaLnBrk="1" hangingPunct="1">
              <a:lnSpc>
                <a:spcPct val="80000"/>
              </a:lnSpc>
              <a:spcBef>
                <a:spcPct val="20000"/>
              </a:spcBef>
              <a:buClr>
                <a:schemeClr val="bg2"/>
              </a:buClr>
              <a:buSzPct val="75000"/>
              <a:buFont typeface="Wingdings" pitchFamily="2" charset="2"/>
              <a:buNone/>
            </a:pPr>
            <a:r>
              <a:rPr lang="en-US" sz="2200" b="1" dirty="0"/>
              <a:t>“The </a:t>
            </a:r>
            <a:r>
              <a:rPr lang="en-US" sz="2200" b="1" i="1" u="sng" dirty="0">
                <a:solidFill>
                  <a:srgbClr val="AE5CB2"/>
                </a:solidFill>
              </a:rPr>
              <a:t>tree</a:t>
            </a:r>
            <a:r>
              <a:rPr lang="en-US" sz="2200" b="1" dirty="0"/>
              <a:t> that thou </a:t>
            </a:r>
            <a:r>
              <a:rPr lang="en-US" sz="2200" b="1" dirty="0" err="1"/>
              <a:t>sawest</a:t>
            </a:r>
            <a:r>
              <a:rPr lang="en-US" sz="2200" b="1" dirty="0"/>
              <a:t> …  It is thou, O </a:t>
            </a:r>
            <a:r>
              <a:rPr lang="en-US" sz="2200" b="1" i="1" u="sng" dirty="0">
                <a:solidFill>
                  <a:srgbClr val="AE5CB2"/>
                </a:solidFill>
              </a:rPr>
              <a:t>king</a:t>
            </a:r>
            <a:r>
              <a:rPr lang="en-US" sz="2200" b="1" dirty="0">
                <a:solidFill>
                  <a:srgbClr val="AE5CB2"/>
                </a:solidFill>
              </a:rPr>
              <a:t>.”</a:t>
            </a:r>
            <a:endParaRPr lang="en-US" sz="2200" b="1" i="1" dirty="0">
              <a:solidFill>
                <a:schemeClr val="accent2"/>
              </a:solidFill>
            </a:endParaRPr>
          </a:p>
          <a:p>
            <a:pPr marL="342900" indent="-342900" algn="ctr" eaLnBrk="1" hangingPunct="1">
              <a:lnSpc>
                <a:spcPct val="80000"/>
              </a:lnSpc>
              <a:spcBef>
                <a:spcPct val="20000"/>
              </a:spcBef>
              <a:buClr>
                <a:schemeClr val="bg2"/>
              </a:buClr>
              <a:buSzPct val="75000"/>
              <a:buFont typeface="Wingdings" pitchFamily="2" charset="2"/>
              <a:buNone/>
            </a:pPr>
            <a:endParaRPr lang="en-US" sz="1400" b="1" i="1" dirty="0">
              <a:solidFill>
                <a:schemeClr val="accent2"/>
              </a:solidFill>
            </a:endParaRPr>
          </a:p>
          <a:p>
            <a:pPr marL="342900" indent="-342900" algn="ctr" eaLnBrk="1" hangingPunct="1">
              <a:lnSpc>
                <a:spcPct val="80000"/>
              </a:lnSpc>
              <a:spcBef>
                <a:spcPct val="20000"/>
              </a:spcBef>
              <a:buClr>
                <a:schemeClr val="bg2"/>
              </a:buClr>
              <a:buSzPct val="75000"/>
              <a:buFont typeface="Wingdings" pitchFamily="2" charset="2"/>
              <a:buNone/>
            </a:pPr>
            <a:r>
              <a:rPr lang="en-US" sz="2600" b="1" u="sng" dirty="0">
                <a:solidFill>
                  <a:srgbClr val="CC0099"/>
                </a:solidFill>
              </a:rPr>
              <a:t>Simile</a:t>
            </a:r>
            <a:r>
              <a:rPr lang="en-US" sz="2600" b="1" dirty="0"/>
              <a:t> Examples:</a:t>
            </a:r>
            <a:r>
              <a:rPr lang="en-US" sz="2200" b="1" dirty="0"/>
              <a:t> </a:t>
            </a:r>
          </a:p>
          <a:p>
            <a:pPr marL="342900" indent="-342900" eaLnBrk="1" hangingPunct="1">
              <a:lnSpc>
                <a:spcPct val="80000"/>
              </a:lnSpc>
              <a:spcBef>
                <a:spcPct val="20000"/>
              </a:spcBef>
              <a:buClr>
                <a:schemeClr val="bg2"/>
              </a:buClr>
              <a:buSzPct val="75000"/>
              <a:buFont typeface="Wingdings" pitchFamily="2" charset="2"/>
              <a:buNone/>
            </a:pPr>
            <a:endParaRPr lang="en-US" sz="1000" b="1" dirty="0"/>
          </a:p>
          <a:p>
            <a:pPr marL="342900" indent="-342900" eaLnBrk="1" hangingPunct="1">
              <a:lnSpc>
                <a:spcPct val="80000"/>
              </a:lnSpc>
              <a:spcBef>
                <a:spcPct val="20000"/>
              </a:spcBef>
              <a:spcAft>
                <a:spcPct val="20000"/>
              </a:spcAft>
              <a:buClr>
                <a:schemeClr val="bg2"/>
              </a:buClr>
              <a:buSzPct val="75000"/>
            </a:pPr>
            <a:r>
              <a:rPr lang="en-US" sz="2200" b="1" dirty="0" smtClean="0"/>
              <a:t>1. You</a:t>
            </a:r>
            <a:r>
              <a:rPr lang="en-US" sz="2200" b="1" dirty="0"/>
              <a:t>, O king, are </a:t>
            </a:r>
            <a:r>
              <a:rPr lang="en-US" sz="2200" b="1" i="1" u="sng" dirty="0">
                <a:solidFill>
                  <a:srgbClr val="CC0099"/>
                </a:solidFill>
              </a:rPr>
              <a:t>like</a:t>
            </a:r>
            <a:r>
              <a:rPr lang="en-US" sz="2200" b="1" dirty="0"/>
              <a:t> that great tree. </a:t>
            </a:r>
          </a:p>
          <a:p>
            <a:pPr marL="342900" indent="-342900" eaLnBrk="1" hangingPunct="1">
              <a:lnSpc>
                <a:spcPct val="80000"/>
              </a:lnSpc>
              <a:spcBef>
                <a:spcPct val="20000"/>
              </a:spcBef>
              <a:spcAft>
                <a:spcPct val="20000"/>
              </a:spcAft>
              <a:buClr>
                <a:schemeClr val="bg2"/>
              </a:buClr>
              <a:buSzPct val="75000"/>
            </a:pPr>
            <a:r>
              <a:rPr lang="en-US" sz="2200" b="1" dirty="0" smtClean="0"/>
              <a:t>2. You</a:t>
            </a:r>
            <a:r>
              <a:rPr lang="en-US" sz="2200" b="1" dirty="0"/>
              <a:t>, O king, are </a:t>
            </a:r>
            <a:r>
              <a:rPr lang="en-US" sz="2200" b="1" i="1" u="sng" dirty="0">
                <a:solidFill>
                  <a:srgbClr val="CC0099"/>
                </a:solidFill>
              </a:rPr>
              <a:t>as</a:t>
            </a:r>
            <a:r>
              <a:rPr lang="en-US" sz="2200" b="1" dirty="0"/>
              <a:t> that great tree.</a:t>
            </a:r>
            <a:endParaRPr lang="en-US" sz="1600" b="1" dirty="0"/>
          </a:p>
        </p:txBody>
      </p:sp>
      <p:sp>
        <p:nvSpPr>
          <p:cNvPr id="357381" name="WordArt 5"/>
          <p:cNvSpPr>
            <a:spLocks noChangeArrowheads="1" noChangeShapeType="1" noTextEdit="1"/>
          </p:cNvSpPr>
          <p:nvPr/>
        </p:nvSpPr>
        <p:spPr bwMode="auto">
          <a:xfrm>
            <a:off x="4800600" y="4953000"/>
            <a:ext cx="3962400" cy="16002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dirty="0">
                <a:ln w="19050">
                  <a:solidFill>
                    <a:srgbClr val="660066"/>
                  </a:solidFill>
                  <a:round/>
                  <a:headEnd/>
                  <a:tailEnd/>
                </a:ln>
                <a:gradFill rotWithShape="1">
                  <a:gsLst>
                    <a:gs pos="0">
                      <a:srgbClr val="9900CC"/>
                    </a:gs>
                    <a:gs pos="50000">
                      <a:srgbClr val="E187C3"/>
                    </a:gs>
                    <a:gs pos="100000">
                      <a:srgbClr val="9900CC"/>
                    </a:gs>
                  </a:gsLst>
                  <a:lin ang="5400000" scaled="1"/>
                </a:gradFill>
                <a:latin typeface="+mj-lt"/>
              </a:rPr>
              <a:t>In literal language</a:t>
            </a:r>
          </a:p>
          <a:p>
            <a:pPr algn="ctr"/>
            <a:r>
              <a:rPr lang="en-US" sz="3600" kern="10" dirty="0">
                <a:ln w="19050">
                  <a:solidFill>
                    <a:srgbClr val="660066"/>
                  </a:solidFill>
                  <a:round/>
                  <a:headEnd/>
                  <a:tailEnd/>
                </a:ln>
                <a:gradFill rotWithShape="1">
                  <a:gsLst>
                    <a:gs pos="0">
                      <a:srgbClr val="9900CC"/>
                    </a:gs>
                    <a:gs pos="50000">
                      <a:srgbClr val="E187C3"/>
                    </a:gs>
                    <a:gs pos="100000">
                      <a:srgbClr val="9900CC"/>
                    </a:gs>
                  </a:gsLst>
                  <a:lin ang="5400000" scaled="1"/>
                </a:gradFill>
                <a:latin typeface="+mj-lt"/>
              </a:rPr>
              <a:t>the king is compared</a:t>
            </a:r>
          </a:p>
          <a:p>
            <a:pPr algn="ctr"/>
            <a:r>
              <a:rPr lang="en-US" sz="3600" kern="10" dirty="0">
                <a:ln w="19050">
                  <a:solidFill>
                    <a:srgbClr val="660066"/>
                  </a:solidFill>
                  <a:round/>
                  <a:headEnd/>
                  <a:tailEnd/>
                </a:ln>
                <a:gradFill rotWithShape="1">
                  <a:gsLst>
                    <a:gs pos="0">
                      <a:srgbClr val="9900CC"/>
                    </a:gs>
                    <a:gs pos="50000">
                      <a:srgbClr val="E187C3"/>
                    </a:gs>
                    <a:gs pos="100000">
                      <a:srgbClr val="9900CC"/>
                    </a:gs>
                  </a:gsLst>
                  <a:lin ang="5400000" scaled="1"/>
                </a:gradFill>
                <a:latin typeface="+mj-lt"/>
              </a:rPr>
              <a:t>to the great tree.</a:t>
            </a:r>
          </a:p>
        </p:txBody>
      </p:sp>
      <p:sp>
        <p:nvSpPr>
          <p:cNvPr id="28678" name="Rectangle 6"/>
          <p:cNvSpPr>
            <a:spLocks noChangeArrowheads="1"/>
          </p:cNvSpPr>
          <p:nvPr/>
        </p:nvSpPr>
        <p:spPr bwMode="auto">
          <a:xfrm>
            <a:off x="228600" y="1447800"/>
            <a:ext cx="4343400" cy="50292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342900" indent="-342900" eaLnBrk="1" hangingPunct="1">
              <a:spcBef>
                <a:spcPct val="20000"/>
              </a:spcBef>
              <a:spcAft>
                <a:spcPct val="20000"/>
              </a:spcAft>
              <a:buClr>
                <a:schemeClr val="bg2"/>
              </a:buClr>
              <a:buSzPct val="75000"/>
              <a:buFont typeface="Wingdings" pitchFamily="2" charset="2"/>
              <a:buNone/>
            </a:pPr>
            <a:r>
              <a:rPr lang="en-US" sz="3200" b="1" dirty="0"/>
              <a:t>  </a:t>
            </a:r>
            <a:r>
              <a:rPr lang="en-US" sz="3200" dirty="0"/>
              <a:t> </a:t>
            </a:r>
            <a:r>
              <a:rPr lang="en-US" sz="2400" b="1" dirty="0">
                <a:solidFill>
                  <a:schemeClr val="accent6">
                    <a:lumMod val="50000"/>
                  </a:schemeClr>
                </a:solidFill>
              </a:rPr>
              <a:t>20</a:t>
            </a:r>
            <a:r>
              <a:rPr lang="en-US" sz="2400" b="1" dirty="0"/>
              <a:t>  </a:t>
            </a:r>
            <a:r>
              <a:rPr lang="en-US" sz="2800" b="1" u="sng" dirty="0">
                <a:solidFill>
                  <a:srgbClr val="AE5CB2"/>
                </a:solidFill>
              </a:rPr>
              <a:t>The tree that thou </a:t>
            </a:r>
            <a:r>
              <a:rPr lang="en-US" sz="2800" b="1" u="sng" dirty="0" err="1">
                <a:solidFill>
                  <a:srgbClr val="AE5CB2"/>
                </a:solidFill>
              </a:rPr>
              <a:t>sawest</a:t>
            </a:r>
            <a:r>
              <a:rPr lang="en-US" sz="2800" b="1" dirty="0">
                <a:solidFill>
                  <a:srgbClr val="AE5CB2"/>
                </a:solidFill>
              </a:rPr>
              <a:t>,</a:t>
            </a:r>
            <a:r>
              <a:rPr lang="en-US" sz="2800" dirty="0">
                <a:solidFill>
                  <a:srgbClr val="AE5CB2"/>
                </a:solidFill>
              </a:rPr>
              <a:t> </a:t>
            </a:r>
            <a:r>
              <a:rPr lang="en-US" sz="2400" b="1" dirty="0"/>
              <a:t>which grew, and was strong, whose height reached unto the heaven, and the sight thereof to all the earth; </a:t>
            </a:r>
          </a:p>
          <a:p>
            <a:pPr marL="342900" indent="-342900" eaLnBrk="1" hangingPunct="1">
              <a:spcBef>
                <a:spcPct val="20000"/>
              </a:spcBef>
              <a:spcAft>
                <a:spcPct val="20000"/>
              </a:spcAft>
              <a:buClr>
                <a:schemeClr val="bg2"/>
              </a:buClr>
              <a:buSzPct val="75000"/>
              <a:buFont typeface="Wingdings" pitchFamily="2" charset="2"/>
              <a:buNone/>
            </a:pPr>
            <a:r>
              <a:rPr lang="en-US" sz="2400" b="1" dirty="0"/>
              <a:t>    </a:t>
            </a:r>
            <a:r>
              <a:rPr lang="en-US" sz="2400" b="1" dirty="0">
                <a:solidFill>
                  <a:schemeClr val="accent6">
                    <a:lumMod val="50000"/>
                  </a:schemeClr>
                </a:solidFill>
              </a:rPr>
              <a:t>21</a:t>
            </a:r>
            <a:r>
              <a:rPr lang="en-US" sz="2400" b="1" dirty="0"/>
              <a:t>  Whose leaves were fair, and the fruit thereof much, and in it was meat for </a:t>
            </a:r>
            <a:r>
              <a:rPr lang="en-US" sz="2400" b="1" dirty="0" smtClean="0"/>
              <a:t>all ...  </a:t>
            </a:r>
            <a:endParaRPr lang="en-US" sz="2400" b="1" dirty="0"/>
          </a:p>
          <a:p>
            <a:pPr marL="342900" indent="-342900" eaLnBrk="1" hangingPunct="1">
              <a:spcBef>
                <a:spcPct val="20000"/>
              </a:spcBef>
              <a:spcAft>
                <a:spcPct val="20000"/>
              </a:spcAft>
              <a:buClr>
                <a:schemeClr val="bg2"/>
              </a:buClr>
              <a:buSzPct val="75000"/>
              <a:buFont typeface="Wingdings" pitchFamily="2" charset="2"/>
              <a:buNone/>
            </a:pPr>
            <a:r>
              <a:rPr lang="en-US" sz="2400" b="1" dirty="0"/>
              <a:t>    </a:t>
            </a:r>
            <a:r>
              <a:rPr lang="en-US" sz="2400" b="1" dirty="0">
                <a:solidFill>
                  <a:schemeClr val="accent6">
                    <a:lumMod val="50000"/>
                  </a:schemeClr>
                </a:solidFill>
              </a:rPr>
              <a:t>22</a:t>
            </a:r>
            <a:r>
              <a:rPr lang="en-US" sz="2400" b="1" dirty="0"/>
              <a:t>  </a:t>
            </a:r>
            <a:r>
              <a:rPr lang="en-US" sz="2800" b="1" u="sng" dirty="0">
                <a:solidFill>
                  <a:srgbClr val="AE5CB2"/>
                </a:solidFill>
              </a:rPr>
              <a:t>It is thou, O king</a:t>
            </a:r>
            <a:r>
              <a:rPr lang="en-US" sz="2800" b="1" dirty="0">
                <a:solidFill>
                  <a:srgbClr val="AE5CB2"/>
                </a:solidFill>
              </a:rPr>
              <a:t> …</a:t>
            </a:r>
            <a:endParaRPr lang="en-US" sz="2400" b="1" dirty="0">
              <a:solidFill>
                <a:srgbClr val="AE5CB2"/>
              </a:solidFill>
            </a:endParaRP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0E6DA28E-5D7E-4613-9A02-42E696BB463E}" type="slidenum">
              <a:rPr lang="en-US" smtClean="0"/>
              <a:pPr>
                <a:defRPr/>
              </a:pPr>
              <a:t>28</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57380">
                                            <p:txEl>
                                              <p:pRg st="0" end="0"/>
                                            </p:txEl>
                                          </p:spTgt>
                                        </p:tgtEl>
                                        <p:attrNameLst>
                                          <p:attrName>style.visibility</p:attrName>
                                        </p:attrNameLst>
                                      </p:cBhvr>
                                      <p:to>
                                        <p:strVal val="visible"/>
                                      </p:to>
                                    </p:set>
                                    <p:animEffect transition="in" filter="fade">
                                      <p:cBhvr>
                                        <p:cTn id="7" dur="1000"/>
                                        <p:tgtEl>
                                          <p:spTgt spid="357380">
                                            <p:txEl>
                                              <p:pRg st="0" end="0"/>
                                            </p:txEl>
                                          </p:spTgt>
                                        </p:tgtEl>
                                      </p:cBhvr>
                                    </p:animEffect>
                                    <p:anim calcmode="lin" valueType="num">
                                      <p:cBhvr>
                                        <p:cTn id="8" dur="1000" fill="hold"/>
                                        <p:tgtEl>
                                          <p:spTgt spid="35738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57380">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7380">
                                            <p:txEl>
                                              <p:pRg st="2" end="2"/>
                                            </p:txEl>
                                          </p:spTgt>
                                        </p:tgtEl>
                                        <p:attrNameLst>
                                          <p:attrName>style.visibility</p:attrName>
                                        </p:attrNameLst>
                                      </p:cBhvr>
                                      <p:to>
                                        <p:strVal val="visible"/>
                                      </p:to>
                                    </p:set>
                                    <p:animEffect transition="in" filter="fade">
                                      <p:cBhvr>
                                        <p:cTn id="12" dur="1000"/>
                                        <p:tgtEl>
                                          <p:spTgt spid="357380">
                                            <p:txEl>
                                              <p:pRg st="2" end="2"/>
                                            </p:txEl>
                                          </p:spTgt>
                                        </p:tgtEl>
                                      </p:cBhvr>
                                    </p:animEffect>
                                    <p:anim calcmode="lin" valueType="num">
                                      <p:cBhvr>
                                        <p:cTn id="13" dur="1000" fill="hold"/>
                                        <p:tgtEl>
                                          <p:spTgt spid="35738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5738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nodeType="clickEffect">
                                  <p:stCondLst>
                                    <p:cond delay="0"/>
                                  </p:stCondLst>
                                  <p:childTnLst>
                                    <p:set>
                                      <p:cBhvr>
                                        <p:cTn id="18" dur="1" fill="hold">
                                          <p:stCondLst>
                                            <p:cond delay="0"/>
                                          </p:stCondLst>
                                        </p:cTn>
                                        <p:tgtEl>
                                          <p:spTgt spid="357380">
                                            <p:txEl>
                                              <p:pRg st="4" end="4"/>
                                            </p:txEl>
                                          </p:spTgt>
                                        </p:tgtEl>
                                        <p:attrNameLst>
                                          <p:attrName>style.visibility</p:attrName>
                                        </p:attrNameLst>
                                      </p:cBhvr>
                                      <p:to>
                                        <p:strVal val="visible"/>
                                      </p:to>
                                    </p:set>
                                    <p:animEffect transition="in" filter="diamond(out)">
                                      <p:cBhvr>
                                        <p:cTn id="19" dur="2000"/>
                                        <p:tgtEl>
                                          <p:spTgt spid="357380">
                                            <p:txEl>
                                              <p:pRg st="4" end="4"/>
                                            </p:txEl>
                                          </p:spTgt>
                                        </p:tgtEl>
                                      </p:cBhvr>
                                    </p:animEffect>
                                  </p:childTnLst>
                                </p:cTn>
                              </p:par>
                              <p:par>
                                <p:cTn id="20" presetID="8" presetClass="entr" presetSubtype="32" fill="hold" nodeType="withEffect">
                                  <p:stCondLst>
                                    <p:cond delay="0"/>
                                  </p:stCondLst>
                                  <p:childTnLst>
                                    <p:set>
                                      <p:cBhvr>
                                        <p:cTn id="21" dur="1" fill="hold">
                                          <p:stCondLst>
                                            <p:cond delay="0"/>
                                          </p:stCondLst>
                                        </p:cTn>
                                        <p:tgtEl>
                                          <p:spTgt spid="357380">
                                            <p:txEl>
                                              <p:pRg st="6" end="6"/>
                                            </p:txEl>
                                          </p:spTgt>
                                        </p:tgtEl>
                                        <p:attrNameLst>
                                          <p:attrName>style.visibility</p:attrName>
                                        </p:attrNameLst>
                                      </p:cBhvr>
                                      <p:to>
                                        <p:strVal val="visible"/>
                                      </p:to>
                                    </p:set>
                                    <p:animEffect transition="in" filter="diamond(out)">
                                      <p:cBhvr>
                                        <p:cTn id="22" dur="2000"/>
                                        <p:tgtEl>
                                          <p:spTgt spid="357380">
                                            <p:txEl>
                                              <p:pRg st="6" end="6"/>
                                            </p:txEl>
                                          </p:spTgt>
                                        </p:tgtEl>
                                      </p:cBhvr>
                                    </p:animEffect>
                                  </p:childTnLst>
                                </p:cTn>
                              </p:par>
                              <p:par>
                                <p:cTn id="23" presetID="8" presetClass="entr" presetSubtype="32" fill="hold" nodeType="withEffect">
                                  <p:stCondLst>
                                    <p:cond delay="0"/>
                                  </p:stCondLst>
                                  <p:childTnLst>
                                    <p:set>
                                      <p:cBhvr>
                                        <p:cTn id="24" dur="1" fill="hold">
                                          <p:stCondLst>
                                            <p:cond delay="0"/>
                                          </p:stCondLst>
                                        </p:cTn>
                                        <p:tgtEl>
                                          <p:spTgt spid="357380">
                                            <p:txEl>
                                              <p:pRg st="7" end="7"/>
                                            </p:txEl>
                                          </p:spTgt>
                                        </p:tgtEl>
                                        <p:attrNameLst>
                                          <p:attrName>style.visibility</p:attrName>
                                        </p:attrNameLst>
                                      </p:cBhvr>
                                      <p:to>
                                        <p:strVal val="visible"/>
                                      </p:to>
                                    </p:set>
                                    <p:animEffect transition="in" filter="diamond(out)">
                                      <p:cBhvr>
                                        <p:cTn id="25" dur="2000"/>
                                        <p:tgtEl>
                                          <p:spTgt spid="357380">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357381"/>
                                        </p:tgtEl>
                                        <p:attrNameLst>
                                          <p:attrName>style.visibility</p:attrName>
                                        </p:attrNameLst>
                                      </p:cBhvr>
                                      <p:to>
                                        <p:strVal val="visible"/>
                                      </p:to>
                                    </p:set>
                                    <p:anim calcmode="lin" valueType="num">
                                      <p:cBhvr>
                                        <p:cTn id="30" dur="2000" fill="hold"/>
                                        <p:tgtEl>
                                          <p:spTgt spid="357381"/>
                                        </p:tgtEl>
                                        <p:attrNameLst>
                                          <p:attrName>ppt_w</p:attrName>
                                        </p:attrNameLst>
                                      </p:cBhvr>
                                      <p:tavLst>
                                        <p:tav tm="0">
                                          <p:val>
                                            <p:fltVal val="0"/>
                                          </p:val>
                                        </p:tav>
                                        <p:tav tm="100000">
                                          <p:val>
                                            <p:strVal val="#ppt_w"/>
                                          </p:val>
                                        </p:tav>
                                      </p:tavLst>
                                    </p:anim>
                                    <p:anim calcmode="lin" valueType="num">
                                      <p:cBhvr>
                                        <p:cTn id="31" dur="2000" fill="hold"/>
                                        <p:tgtEl>
                                          <p:spTgt spid="3573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9426" name="Rectangle 2"/>
          <p:cNvSpPr>
            <a:spLocks noChangeArrowheads="1"/>
          </p:cNvSpPr>
          <p:nvPr/>
        </p:nvSpPr>
        <p:spPr bwMode="auto">
          <a:xfrm>
            <a:off x="0" y="0"/>
            <a:ext cx="9144000" cy="6858000"/>
          </a:xfrm>
          <a:prstGeom prst="rect">
            <a:avLst/>
          </a:prstGeom>
          <a:gradFill rotWithShape="1">
            <a:gsLst>
              <a:gs pos="0">
                <a:schemeClr val="bg1">
                  <a:alpha val="80000"/>
                </a:schemeClr>
              </a:gs>
              <a:gs pos="50000">
                <a:srgbClr val="FDE1F0">
                  <a:alpha val="80000"/>
                </a:srgbClr>
              </a:gs>
              <a:gs pos="100000">
                <a:schemeClr val="bg1">
                  <a:alpha val="80000"/>
                </a:schemeClr>
              </a:gs>
            </a:gsLst>
            <a:lin ang="5400000" scaled="1"/>
          </a:gradFill>
          <a:ln w="9525">
            <a:noFill/>
            <a:miter lim="800000"/>
            <a:headEnd/>
            <a:tailEnd/>
          </a:ln>
          <a:effectLst/>
        </p:spPr>
        <p:txBody>
          <a:bodyPr>
            <a:scene3d>
              <a:camera prst="orthographicFront"/>
              <a:lightRig rig="threePt" dir="t"/>
            </a:scene3d>
            <a:sp3d extrusionH="57150">
              <a:bevelT w="38100" h="38100"/>
            </a:sp3d>
          </a:bodyPr>
          <a:lstStyle/>
          <a:p>
            <a:pPr marL="457200" indent="-457200" eaLnBrk="1" hangingPunct="1">
              <a:lnSpc>
                <a:spcPct val="90000"/>
              </a:lnSpc>
              <a:spcBef>
                <a:spcPct val="20000"/>
              </a:spcBef>
              <a:buClr>
                <a:schemeClr val="bg2"/>
              </a:buClr>
              <a:buSzPct val="75000"/>
              <a:buFont typeface="Wingdings" pitchFamily="2" charset="2"/>
              <a:buNone/>
              <a:defRPr/>
            </a:pPr>
            <a:endParaRPr lang="en-US" sz="1400"/>
          </a:p>
        </p:txBody>
      </p:sp>
      <p:sp>
        <p:nvSpPr>
          <p:cNvPr id="359427" name="Rectangle 3"/>
          <p:cNvSpPr>
            <a:spLocks noGrp="1" noChangeArrowheads="1"/>
          </p:cNvSpPr>
          <p:nvPr>
            <p:ph type="title"/>
          </p:nvPr>
        </p:nvSpPr>
        <p:spPr>
          <a:xfrm>
            <a:off x="1438275" y="152400"/>
            <a:ext cx="6410325" cy="1143000"/>
          </a:xfrm>
        </p:spPr>
        <p:txBody>
          <a:bodyPr>
            <a:scene3d>
              <a:camera prst="orthographicFront"/>
              <a:lightRig rig="threePt" dir="t"/>
            </a:scene3d>
            <a:sp3d extrusionH="57150">
              <a:bevelT w="38100" h="38100"/>
            </a:sp3d>
          </a:bodyPr>
          <a:lstStyle/>
          <a:p>
            <a:pPr eaLnBrk="1" hangingPunct="1">
              <a:defRPr/>
            </a:pPr>
            <a:r>
              <a:rPr lang="en-US" dirty="0" smtClean="0"/>
              <a:t>      </a:t>
            </a:r>
            <a:r>
              <a:rPr lang="en-US" b="1" dirty="0" smtClean="0">
                <a:solidFill>
                  <a:schemeClr val="tx1">
                    <a:lumMod val="90000"/>
                    <a:lumOff val="10000"/>
                  </a:schemeClr>
                </a:solidFill>
              </a:rPr>
              <a:t>Conclusion on </a:t>
            </a:r>
            <a:r>
              <a:rPr lang="en-US" b="1" dirty="0" smtClean="0"/>
              <a:t/>
            </a:r>
            <a:br>
              <a:rPr lang="en-US" b="1" dirty="0" smtClean="0"/>
            </a:br>
            <a:r>
              <a:rPr lang="en-US" b="1" dirty="0" smtClean="0">
                <a:solidFill>
                  <a:srgbClr val="CC0099"/>
                </a:solidFill>
              </a:rPr>
              <a:t>Similes</a:t>
            </a:r>
            <a:r>
              <a:rPr lang="en-US" b="1" dirty="0" smtClean="0"/>
              <a:t> </a:t>
            </a:r>
            <a:r>
              <a:rPr lang="en-US" b="1" dirty="0" smtClean="0">
                <a:solidFill>
                  <a:schemeClr val="tx1">
                    <a:lumMod val="90000"/>
                    <a:lumOff val="10000"/>
                  </a:schemeClr>
                </a:solidFill>
              </a:rPr>
              <a:t>and</a:t>
            </a:r>
            <a:r>
              <a:rPr lang="en-US" b="1" dirty="0" smtClean="0"/>
              <a:t> </a:t>
            </a:r>
            <a:r>
              <a:rPr lang="en-US" b="1" dirty="0" smtClean="0">
                <a:solidFill>
                  <a:srgbClr val="AE5CB2"/>
                </a:solidFill>
              </a:rPr>
              <a:t>Metaphors</a:t>
            </a:r>
          </a:p>
        </p:txBody>
      </p:sp>
      <p:sp>
        <p:nvSpPr>
          <p:cNvPr id="359428" name="Rectangle 4"/>
          <p:cNvSpPr>
            <a:spLocks noChangeArrowheads="1"/>
          </p:cNvSpPr>
          <p:nvPr/>
        </p:nvSpPr>
        <p:spPr bwMode="auto">
          <a:xfrm>
            <a:off x="381000" y="1408113"/>
            <a:ext cx="8194675" cy="5259387"/>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342900" indent="-342900" eaLnBrk="1" hangingPunct="1">
              <a:spcBef>
                <a:spcPct val="20000"/>
              </a:spcBef>
              <a:buClr>
                <a:schemeClr val="bg2"/>
              </a:buClr>
              <a:buSzPct val="75000"/>
              <a:buFont typeface="Wingdings" pitchFamily="2" charset="2"/>
              <a:buNone/>
            </a:pPr>
            <a:r>
              <a:rPr lang="en-US" sz="3200" b="1" u="sng">
                <a:solidFill>
                  <a:srgbClr val="CC0099"/>
                </a:solidFill>
              </a:rPr>
              <a:t>Similes compare</a:t>
            </a:r>
            <a:r>
              <a:rPr lang="en-US" sz="3200" b="1">
                <a:solidFill>
                  <a:srgbClr val="CC0099"/>
                </a:solidFill>
              </a:rPr>
              <a:t>:</a:t>
            </a:r>
            <a:r>
              <a:rPr lang="en-US" sz="3200"/>
              <a:t>  </a:t>
            </a:r>
            <a:r>
              <a:rPr lang="en-US" sz="3200" b="1"/>
              <a:t>by using words such as</a:t>
            </a:r>
            <a:r>
              <a:rPr lang="en-US" sz="3200"/>
              <a:t> </a:t>
            </a:r>
            <a:r>
              <a:rPr lang="en-US" sz="3200" b="1" i="1">
                <a:solidFill>
                  <a:srgbClr val="CC0099"/>
                </a:solidFill>
              </a:rPr>
              <a:t>“</a:t>
            </a:r>
            <a:r>
              <a:rPr lang="en-US" sz="3200" b="1" i="1" u="sng">
                <a:solidFill>
                  <a:srgbClr val="CC0099"/>
                </a:solidFill>
              </a:rPr>
              <a:t>like</a:t>
            </a:r>
            <a:r>
              <a:rPr lang="en-US" sz="3200" b="1" i="1">
                <a:solidFill>
                  <a:srgbClr val="CC0099"/>
                </a:solidFill>
              </a:rPr>
              <a:t>”</a:t>
            </a:r>
            <a:r>
              <a:rPr lang="en-US" sz="3200" b="1">
                <a:solidFill>
                  <a:srgbClr val="CC0099"/>
                </a:solidFill>
              </a:rPr>
              <a:t> </a:t>
            </a:r>
            <a:r>
              <a:rPr lang="en-US" sz="3200" b="1"/>
              <a:t>or</a:t>
            </a:r>
            <a:r>
              <a:rPr lang="en-US" sz="3200" b="1">
                <a:solidFill>
                  <a:srgbClr val="CC0099"/>
                </a:solidFill>
              </a:rPr>
              <a:t> </a:t>
            </a:r>
            <a:r>
              <a:rPr lang="en-US" sz="3200" b="1" i="1">
                <a:solidFill>
                  <a:srgbClr val="CC0099"/>
                </a:solidFill>
              </a:rPr>
              <a:t>“</a:t>
            </a:r>
            <a:r>
              <a:rPr lang="en-US" sz="3200" b="1" i="1" u="sng">
                <a:solidFill>
                  <a:srgbClr val="CC0099"/>
                </a:solidFill>
              </a:rPr>
              <a:t>as</a:t>
            </a:r>
            <a:r>
              <a:rPr lang="en-US" sz="3200" b="1" i="1">
                <a:solidFill>
                  <a:srgbClr val="CC0099"/>
                </a:solidFill>
              </a:rPr>
              <a:t>.”</a:t>
            </a:r>
            <a:r>
              <a:rPr lang="en-US" sz="3200" b="1">
                <a:solidFill>
                  <a:srgbClr val="CC0099"/>
                </a:solidFill>
              </a:rPr>
              <a:t> </a:t>
            </a:r>
          </a:p>
          <a:p>
            <a:pPr marL="342900" indent="-342900" eaLnBrk="1" hangingPunct="1">
              <a:spcBef>
                <a:spcPct val="20000"/>
              </a:spcBef>
              <a:buClr>
                <a:schemeClr val="bg2"/>
              </a:buClr>
              <a:buSzPct val="75000"/>
              <a:buFont typeface="Wingdings" pitchFamily="2" charset="2"/>
              <a:buNone/>
            </a:pPr>
            <a:endParaRPr lang="en-US" sz="500" b="1">
              <a:solidFill>
                <a:srgbClr val="CC0099"/>
              </a:solidFill>
            </a:endParaRPr>
          </a:p>
          <a:p>
            <a:pPr marL="342900" indent="-342900" eaLnBrk="1" hangingPunct="1">
              <a:spcBef>
                <a:spcPct val="20000"/>
              </a:spcBef>
              <a:buClr>
                <a:schemeClr val="bg2"/>
              </a:buClr>
              <a:buSzPct val="75000"/>
              <a:buFont typeface="Wingdings" pitchFamily="2" charset="2"/>
              <a:buNone/>
            </a:pPr>
            <a:r>
              <a:rPr lang="en-US" sz="3200" b="1" u="sng">
                <a:solidFill>
                  <a:srgbClr val="AE5CB2"/>
                </a:solidFill>
              </a:rPr>
              <a:t>Metaphors compare</a:t>
            </a:r>
            <a:r>
              <a:rPr lang="en-US" sz="3200" b="1">
                <a:solidFill>
                  <a:srgbClr val="AE5CB2"/>
                </a:solidFill>
              </a:rPr>
              <a:t>:</a:t>
            </a:r>
            <a:r>
              <a:rPr lang="en-US" sz="3200"/>
              <a:t>  </a:t>
            </a:r>
            <a:r>
              <a:rPr lang="en-US" sz="3200" b="1"/>
              <a:t>by using phrases.</a:t>
            </a:r>
          </a:p>
          <a:p>
            <a:pPr marL="342900" indent="-342900" algn="ctr" eaLnBrk="1" hangingPunct="1">
              <a:spcBef>
                <a:spcPct val="20000"/>
              </a:spcBef>
              <a:buClr>
                <a:schemeClr val="bg2"/>
              </a:buClr>
              <a:buSzPct val="75000"/>
              <a:buFont typeface="Wingdings" pitchFamily="2" charset="2"/>
              <a:buNone/>
            </a:pPr>
            <a:endParaRPr lang="en-US" sz="1400" b="1">
              <a:solidFill>
                <a:schemeClr val="accent2"/>
              </a:solidFill>
            </a:endParaRPr>
          </a:p>
          <a:p>
            <a:pPr marL="342900" indent="-342900" algn="ctr" eaLnBrk="1" hangingPunct="1">
              <a:spcBef>
                <a:spcPct val="20000"/>
              </a:spcBef>
              <a:buClr>
                <a:schemeClr val="bg2"/>
              </a:buClr>
              <a:buSzPct val="75000"/>
              <a:buFont typeface="Wingdings" pitchFamily="2" charset="2"/>
              <a:buNone/>
            </a:pPr>
            <a:endParaRPr lang="en-US" sz="1400" b="1">
              <a:solidFill>
                <a:schemeClr val="accent2"/>
              </a:solidFill>
            </a:endParaRPr>
          </a:p>
          <a:p>
            <a:pPr marL="342900" indent="-342900" algn="ctr" eaLnBrk="1" hangingPunct="1">
              <a:spcBef>
                <a:spcPct val="20000"/>
              </a:spcBef>
              <a:buClr>
                <a:schemeClr val="bg2"/>
              </a:buClr>
              <a:buSzPct val="75000"/>
              <a:buFont typeface="Wingdings" pitchFamily="2" charset="2"/>
              <a:buNone/>
            </a:pPr>
            <a:endParaRPr lang="en-US" sz="1400" b="1">
              <a:solidFill>
                <a:schemeClr val="accent2"/>
              </a:solidFill>
            </a:endParaRPr>
          </a:p>
          <a:p>
            <a:pPr marL="342900" indent="-342900" algn="ctr" eaLnBrk="1" hangingPunct="1">
              <a:spcBef>
                <a:spcPct val="20000"/>
              </a:spcBef>
              <a:buClr>
                <a:schemeClr val="bg2"/>
              </a:buClr>
              <a:buSzPct val="75000"/>
              <a:buFont typeface="Wingdings" pitchFamily="2" charset="2"/>
              <a:buNone/>
            </a:pPr>
            <a:endParaRPr lang="en-US" sz="2400" b="1">
              <a:solidFill>
                <a:schemeClr val="accent2"/>
              </a:solidFill>
            </a:endParaRPr>
          </a:p>
          <a:p>
            <a:pPr marL="342900" indent="-342900" algn="ctr" eaLnBrk="1" hangingPunct="1">
              <a:spcBef>
                <a:spcPct val="20000"/>
              </a:spcBef>
              <a:buClr>
                <a:schemeClr val="bg2"/>
              </a:buClr>
              <a:buSzPct val="75000"/>
              <a:buFont typeface="Wingdings" pitchFamily="2" charset="2"/>
              <a:buNone/>
            </a:pPr>
            <a:r>
              <a:rPr lang="en-US" sz="3200" b="1" u="sng">
                <a:solidFill>
                  <a:srgbClr val="CC0000"/>
                </a:solidFill>
              </a:rPr>
              <a:t>Prophetic Key #19</a:t>
            </a:r>
          </a:p>
          <a:p>
            <a:pPr marL="342900" indent="-342900" algn="ctr" eaLnBrk="1" hangingPunct="1">
              <a:spcBef>
                <a:spcPct val="20000"/>
              </a:spcBef>
              <a:buClr>
                <a:schemeClr val="bg2"/>
              </a:buClr>
              <a:buSzPct val="75000"/>
              <a:buFont typeface="Wingdings" pitchFamily="2" charset="2"/>
              <a:buNone/>
            </a:pPr>
            <a:r>
              <a:rPr lang="en-US" sz="3200" b="1"/>
              <a:t>  Daniel 4 is written in </a:t>
            </a:r>
            <a:r>
              <a:rPr lang="en-US" sz="3200" b="1" u="sng">
                <a:solidFill>
                  <a:srgbClr val="0000FF"/>
                </a:solidFill>
              </a:rPr>
              <a:t>literal</a:t>
            </a:r>
            <a:r>
              <a:rPr lang="en-US" sz="3200" b="1">
                <a:solidFill>
                  <a:srgbClr val="0000FF"/>
                </a:solidFill>
              </a:rPr>
              <a:t> </a:t>
            </a:r>
            <a:r>
              <a:rPr lang="en-US" sz="3200" b="1" u="sng">
                <a:solidFill>
                  <a:srgbClr val="0000FF"/>
                </a:solidFill>
              </a:rPr>
              <a:t>language</a:t>
            </a:r>
            <a:r>
              <a:rPr lang="en-US" sz="3200" b="1">
                <a:solidFill>
                  <a:srgbClr val="0000FF"/>
                </a:solidFill>
              </a:rPr>
              <a:t>.</a:t>
            </a:r>
            <a:r>
              <a:rPr lang="en-US" sz="3200" b="1"/>
              <a:t>  Therefore it is to be interpreted </a:t>
            </a:r>
            <a:r>
              <a:rPr lang="en-US" sz="3200" b="1" u="sng">
                <a:solidFill>
                  <a:srgbClr val="0000FF"/>
                </a:solidFill>
              </a:rPr>
              <a:t>literally</a:t>
            </a:r>
            <a:r>
              <a:rPr lang="en-US" sz="3200" b="1">
                <a:solidFill>
                  <a:srgbClr val="0000FF"/>
                </a:solidFill>
              </a:rPr>
              <a:t>.</a:t>
            </a:r>
          </a:p>
          <a:p>
            <a:pPr marL="342900" indent="-342900" eaLnBrk="1" hangingPunct="1">
              <a:spcBef>
                <a:spcPct val="20000"/>
              </a:spcBef>
              <a:buClr>
                <a:schemeClr val="bg2"/>
              </a:buClr>
              <a:buSzPct val="75000"/>
              <a:buFont typeface="Wingdings" pitchFamily="2" charset="2"/>
              <a:buNone/>
            </a:pPr>
            <a:r>
              <a:rPr lang="en-US" sz="3200"/>
              <a:t> </a:t>
            </a:r>
          </a:p>
          <a:p>
            <a:pPr marL="342900" indent="-342900" eaLnBrk="1" hangingPunct="1">
              <a:spcBef>
                <a:spcPct val="20000"/>
              </a:spcBef>
              <a:buClr>
                <a:schemeClr val="bg2"/>
              </a:buClr>
              <a:buSzPct val="75000"/>
              <a:buFont typeface="Wingdings" pitchFamily="2" charset="2"/>
              <a:buNone/>
            </a:pPr>
            <a:endParaRPr lang="en-US" sz="3200"/>
          </a:p>
        </p:txBody>
      </p:sp>
      <p:sp>
        <p:nvSpPr>
          <p:cNvPr id="359429" name="WordArt 5"/>
          <p:cNvSpPr>
            <a:spLocks noChangeArrowheads="1" noChangeShapeType="1" noTextEdit="1"/>
          </p:cNvSpPr>
          <p:nvPr/>
        </p:nvSpPr>
        <p:spPr bwMode="auto">
          <a:xfrm>
            <a:off x="1295400" y="3352800"/>
            <a:ext cx="6553200" cy="9906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dirty="0">
                <a:ln w="19050">
                  <a:solidFill>
                    <a:srgbClr val="7D3C80"/>
                  </a:solidFill>
                  <a:round/>
                  <a:headEnd/>
                  <a:tailEnd/>
                </a:ln>
                <a:gradFill rotWithShape="1">
                  <a:gsLst>
                    <a:gs pos="0">
                      <a:srgbClr val="7D3C80"/>
                    </a:gs>
                    <a:gs pos="50000">
                      <a:srgbClr val="FFCBF1"/>
                    </a:gs>
                    <a:gs pos="100000">
                      <a:srgbClr val="7D3C80"/>
                    </a:gs>
                  </a:gsLst>
                  <a:lin ang="0" scaled="1"/>
                </a:gradFill>
                <a:latin typeface="Arial Rounded MT Bold"/>
              </a:rPr>
              <a:t>Literal Language often uses</a:t>
            </a:r>
          </a:p>
          <a:p>
            <a:pPr algn="ctr"/>
            <a:r>
              <a:rPr lang="en-US" sz="3600" kern="10" dirty="0">
                <a:ln w="19050">
                  <a:solidFill>
                    <a:srgbClr val="7D3C80"/>
                  </a:solidFill>
                  <a:round/>
                  <a:headEnd/>
                  <a:tailEnd/>
                </a:ln>
                <a:gradFill rotWithShape="1">
                  <a:gsLst>
                    <a:gs pos="0">
                      <a:srgbClr val="7D3C80"/>
                    </a:gs>
                    <a:gs pos="50000">
                      <a:srgbClr val="FFCBF1"/>
                    </a:gs>
                    <a:gs pos="100000">
                      <a:srgbClr val="7D3C80"/>
                    </a:gs>
                  </a:gsLst>
                  <a:lin ang="0" scaled="1"/>
                </a:gradFill>
                <a:latin typeface="Arial Rounded MT Bold"/>
              </a:rPr>
              <a:t>Similes or Metaphors.</a:t>
            </a:r>
          </a:p>
        </p:txBody>
      </p:sp>
      <p:sp>
        <p:nvSpPr>
          <p:cNvPr id="359430" name="WordArt 6"/>
          <p:cNvSpPr>
            <a:spLocks noChangeArrowheads="1" noChangeShapeType="1" noTextEdit="1"/>
          </p:cNvSpPr>
          <p:nvPr/>
        </p:nvSpPr>
        <p:spPr bwMode="auto">
          <a:xfrm>
            <a:off x="685800" y="6096000"/>
            <a:ext cx="7858125" cy="6096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dirty="0" smtClean="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rPr>
              <a:t>The Language is 100% </a:t>
            </a:r>
            <a:r>
              <a:rPr lang="en-US" sz="3600" u="sng" kern="10" dirty="0" smtClean="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rPr>
              <a:t>Literal</a:t>
            </a:r>
            <a:r>
              <a:rPr lang="en-US" sz="3600" kern="10" dirty="0" smtClean="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rPr>
              <a:t>!</a:t>
            </a:r>
            <a:endParaRPr lang="en-US" sz="3600" kern="10" spc="720" dirty="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endParaRPr>
          </a:p>
        </p:txBody>
      </p:sp>
      <p:sp>
        <p:nvSpPr>
          <p:cNvPr id="2" name="Slide Number Placeholder 1"/>
          <p:cNvSpPr>
            <a:spLocks noGrp="1"/>
          </p:cNvSpPr>
          <p:nvPr>
            <p:ph type="sldNum" sz="quarter" idx="11"/>
          </p:nvPr>
        </p:nvSpPr>
        <p:spPr>
          <a:xfrm>
            <a:off x="7010400" y="6324600"/>
            <a:ext cx="2133600" cy="457200"/>
          </a:xfrm>
        </p:spPr>
        <p:txBody>
          <a:bodyPr>
            <a:scene3d>
              <a:camera prst="orthographicFront"/>
              <a:lightRig rig="threePt" dir="t"/>
            </a:scene3d>
            <a:sp3d extrusionH="57150">
              <a:bevelT w="38100" h="38100"/>
            </a:sp3d>
          </a:bodyPr>
          <a:lstStyle/>
          <a:p>
            <a:pPr>
              <a:defRPr/>
            </a:pPr>
            <a:fld id="{921482EA-A84B-437D-B13B-D0A85377B1E2}" type="slidenum">
              <a:rPr lang="en-US" smtClean="0"/>
              <a:pPr>
                <a:defRPr/>
              </a:pPr>
              <a:t>29</a:t>
            </a:fld>
            <a:endParaRPr 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59429"/>
                                        </p:tgtEl>
                                        <p:attrNameLst>
                                          <p:attrName>style.visibility</p:attrName>
                                        </p:attrNameLst>
                                      </p:cBhvr>
                                      <p:to>
                                        <p:strVal val="visible"/>
                                      </p:to>
                                    </p:set>
                                    <p:anim calcmode="lin" valueType="num">
                                      <p:cBhvr>
                                        <p:cTn id="7" dur="2000" fill="hold"/>
                                        <p:tgtEl>
                                          <p:spTgt spid="359429"/>
                                        </p:tgtEl>
                                        <p:attrNameLst>
                                          <p:attrName>ppt_w</p:attrName>
                                        </p:attrNameLst>
                                      </p:cBhvr>
                                      <p:tavLst>
                                        <p:tav tm="0">
                                          <p:val>
                                            <p:fltVal val="0"/>
                                          </p:val>
                                        </p:tav>
                                        <p:tav tm="100000">
                                          <p:val>
                                            <p:strVal val="#ppt_w"/>
                                          </p:val>
                                        </p:tav>
                                      </p:tavLst>
                                    </p:anim>
                                    <p:anim calcmode="lin" valueType="num">
                                      <p:cBhvr>
                                        <p:cTn id="8" dur="2000" fill="hold"/>
                                        <p:tgtEl>
                                          <p:spTgt spid="35942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32" fill="hold" nodeType="clickEffect">
                                  <p:stCondLst>
                                    <p:cond delay="0"/>
                                  </p:stCondLst>
                                  <p:childTnLst>
                                    <p:set>
                                      <p:cBhvr>
                                        <p:cTn id="12" dur="1" fill="hold">
                                          <p:stCondLst>
                                            <p:cond delay="0"/>
                                          </p:stCondLst>
                                        </p:cTn>
                                        <p:tgtEl>
                                          <p:spTgt spid="359428">
                                            <p:txEl>
                                              <p:pRg st="7" end="7"/>
                                            </p:txEl>
                                          </p:spTgt>
                                        </p:tgtEl>
                                        <p:attrNameLst>
                                          <p:attrName>style.visibility</p:attrName>
                                        </p:attrNameLst>
                                      </p:cBhvr>
                                      <p:to>
                                        <p:strVal val="visible"/>
                                      </p:to>
                                    </p:set>
                                    <p:animEffect transition="in" filter="diamond(out)">
                                      <p:cBhvr>
                                        <p:cTn id="13" dur="2000"/>
                                        <p:tgtEl>
                                          <p:spTgt spid="359428">
                                            <p:txEl>
                                              <p:pRg st="7" end="7"/>
                                            </p:txEl>
                                          </p:spTgt>
                                        </p:tgtEl>
                                      </p:cBhvr>
                                    </p:animEffect>
                                  </p:childTnLst>
                                </p:cTn>
                              </p:par>
                              <p:par>
                                <p:cTn id="14" presetID="8" presetClass="entr" presetSubtype="32" fill="hold" nodeType="withEffect">
                                  <p:stCondLst>
                                    <p:cond delay="0"/>
                                  </p:stCondLst>
                                  <p:childTnLst>
                                    <p:set>
                                      <p:cBhvr>
                                        <p:cTn id="15" dur="1" fill="hold">
                                          <p:stCondLst>
                                            <p:cond delay="0"/>
                                          </p:stCondLst>
                                        </p:cTn>
                                        <p:tgtEl>
                                          <p:spTgt spid="359428">
                                            <p:txEl>
                                              <p:pRg st="8" end="8"/>
                                            </p:txEl>
                                          </p:spTgt>
                                        </p:tgtEl>
                                        <p:attrNameLst>
                                          <p:attrName>style.visibility</p:attrName>
                                        </p:attrNameLst>
                                      </p:cBhvr>
                                      <p:to>
                                        <p:strVal val="visible"/>
                                      </p:to>
                                    </p:set>
                                    <p:animEffect transition="in" filter="diamond(out)">
                                      <p:cBhvr>
                                        <p:cTn id="16" dur="2000"/>
                                        <p:tgtEl>
                                          <p:spTgt spid="359428">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359430"/>
                                        </p:tgtEl>
                                        <p:attrNameLst>
                                          <p:attrName>style.visibility</p:attrName>
                                        </p:attrNameLst>
                                      </p:cBhvr>
                                      <p:to>
                                        <p:strVal val="visible"/>
                                      </p:to>
                                    </p:set>
                                    <p:animEffect transition="in" filter="wipe(down)">
                                      <p:cBhvr>
                                        <p:cTn id="21" dur="580">
                                          <p:stCondLst>
                                            <p:cond delay="0"/>
                                          </p:stCondLst>
                                        </p:cTn>
                                        <p:tgtEl>
                                          <p:spTgt spid="359430"/>
                                        </p:tgtEl>
                                      </p:cBhvr>
                                    </p:animEffect>
                                    <p:anim calcmode="lin" valueType="num">
                                      <p:cBhvr>
                                        <p:cTn id="22" dur="1822" tmFilter="0,0; 0.14,0.36; 0.43,0.73; 0.71,0.91; 1.0,1.0">
                                          <p:stCondLst>
                                            <p:cond delay="0"/>
                                          </p:stCondLst>
                                        </p:cTn>
                                        <p:tgtEl>
                                          <p:spTgt spid="35943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5943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5943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5943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59430"/>
                                        </p:tgtEl>
                                        <p:attrNameLst>
                                          <p:attrName>ppt_y</p:attrName>
                                        </p:attrNameLst>
                                      </p:cBhvr>
                                      <p:tavLst>
                                        <p:tav tm="0" fmla="#ppt_y-sin(pi*$)/81">
                                          <p:val>
                                            <p:fltVal val="0"/>
                                          </p:val>
                                        </p:tav>
                                        <p:tav tm="100000">
                                          <p:val>
                                            <p:fltVal val="1"/>
                                          </p:val>
                                        </p:tav>
                                      </p:tavLst>
                                    </p:anim>
                                    <p:animScale>
                                      <p:cBhvr>
                                        <p:cTn id="27" dur="26">
                                          <p:stCondLst>
                                            <p:cond delay="650"/>
                                          </p:stCondLst>
                                        </p:cTn>
                                        <p:tgtEl>
                                          <p:spTgt spid="359430"/>
                                        </p:tgtEl>
                                      </p:cBhvr>
                                      <p:to x="100000" y="60000"/>
                                    </p:animScale>
                                    <p:animScale>
                                      <p:cBhvr>
                                        <p:cTn id="28" dur="166" decel="50000">
                                          <p:stCondLst>
                                            <p:cond delay="676"/>
                                          </p:stCondLst>
                                        </p:cTn>
                                        <p:tgtEl>
                                          <p:spTgt spid="359430"/>
                                        </p:tgtEl>
                                      </p:cBhvr>
                                      <p:to x="100000" y="100000"/>
                                    </p:animScale>
                                    <p:animScale>
                                      <p:cBhvr>
                                        <p:cTn id="29" dur="26">
                                          <p:stCondLst>
                                            <p:cond delay="1312"/>
                                          </p:stCondLst>
                                        </p:cTn>
                                        <p:tgtEl>
                                          <p:spTgt spid="359430"/>
                                        </p:tgtEl>
                                      </p:cBhvr>
                                      <p:to x="100000" y="80000"/>
                                    </p:animScale>
                                    <p:animScale>
                                      <p:cBhvr>
                                        <p:cTn id="30" dur="166" decel="50000">
                                          <p:stCondLst>
                                            <p:cond delay="1338"/>
                                          </p:stCondLst>
                                        </p:cTn>
                                        <p:tgtEl>
                                          <p:spTgt spid="359430"/>
                                        </p:tgtEl>
                                      </p:cBhvr>
                                      <p:to x="100000" y="100000"/>
                                    </p:animScale>
                                    <p:animScale>
                                      <p:cBhvr>
                                        <p:cTn id="31" dur="26">
                                          <p:stCondLst>
                                            <p:cond delay="1642"/>
                                          </p:stCondLst>
                                        </p:cTn>
                                        <p:tgtEl>
                                          <p:spTgt spid="359430"/>
                                        </p:tgtEl>
                                      </p:cBhvr>
                                      <p:to x="100000" y="90000"/>
                                    </p:animScale>
                                    <p:animScale>
                                      <p:cBhvr>
                                        <p:cTn id="32" dur="166" decel="50000">
                                          <p:stCondLst>
                                            <p:cond delay="1668"/>
                                          </p:stCondLst>
                                        </p:cTn>
                                        <p:tgtEl>
                                          <p:spTgt spid="359430"/>
                                        </p:tgtEl>
                                      </p:cBhvr>
                                      <p:to x="100000" y="100000"/>
                                    </p:animScale>
                                    <p:animScale>
                                      <p:cBhvr>
                                        <p:cTn id="33" dur="26">
                                          <p:stCondLst>
                                            <p:cond delay="1808"/>
                                          </p:stCondLst>
                                        </p:cTn>
                                        <p:tgtEl>
                                          <p:spTgt spid="359430"/>
                                        </p:tgtEl>
                                      </p:cBhvr>
                                      <p:to x="100000" y="95000"/>
                                    </p:animScale>
                                    <p:animScale>
                                      <p:cBhvr>
                                        <p:cTn id="34" dur="166" decel="50000">
                                          <p:stCondLst>
                                            <p:cond delay="1834"/>
                                          </p:stCondLst>
                                        </p:cTn>
                                        <p:tgtEl>
                                          <p:spTgt spid="3594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9" grpId="0" animBg="1"/>
      <p:bldP spid="3594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ackboard 86kb.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62174" y="4343400"/>
            <a:ext cx="3362425" cy="22579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18"/>
          <p:cNvSpPr>
            <a:spLocks noGrp="1" noChangeArrowheads="1"/>
          </p:cNvSpPr>
          <p:nvPr>
            <p:ph type="sldNum" sz="quarter" idx="4294967295"/>
          </p:nvPr>
        </p:nvSpPr>
        <p:spPr>
          <a:xfrm>
            <a:off x="6553200" y="6248400"/>
            <a:ext cx="2133600" cy="457200"/>
          </a:xfrm>
          <a:prstGeom prst="rect">
            <a:avLst/>
          </a:prstGeom>
        </p:spPr>
        <p:txBody>
          <a:bodyPr/>
          <a:lstStyle/>
          <a:p>
            <a:fld id="{3BAB524E-66EE-4B4B-9A7F-F295C8D06AFF}" type="slidenum">
              <a:rPr lang="en-US"/>
              <a:pPr/>
              <a:t>3</a:t>
            </a:fld>
            <a:endParaRPr lang="en-US" dirty="0"/>
          </a:p>
        </p:txBody>
      </p:sp>
      <p:sp>
        <p:nvSpPr>
          <p:cNvPr id="9" name="WordArt 6"/>
          <p:cNvSpPr>
            <a:spLocks noChangeArrowheads="1" noChangeShapeType="1" noTextEdit="1"/>
          </p:cNvSpPr>
          <p:nvPr/>
        </p:nvSpPr>
        <p:spPr bwMode="auto">
          <a:xfrm>
            <a:off x="3200400" y="228600"/>
            <a:ext cx="5191125" cy="12192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buNone/>
            </a:pPr>
            <a:r>
              <a:rPr lang="en-US" sz="4000" kern="10" dirty="0">
                <a:ln w="9525">
                  <a:solidFill>
                    <a:srgbClr val="000000"/>
                  </a:solidFill>
                  <a:round/>
                  <a:headEnd/>
                  <a:tailEnd/>
                </a:ln>
                <a:solidFill>
                  <a:schemeClr val="bg2"/>
                </a:solidFill>
                <a:effectLst/>
                <a:latin typeface="Arial Rounded MT Bold"/>
              </a:rPr>
              <a:t>#3  Declaring the END</a:t>
            </a:r>
          </a:p>
          <a:p>
            <a:pPr>
              <a:buNone/>
            </a:pPr>
            <a:r>
              <a:rPr lang="en-US" sz="4000" kern="10" dirty="0">
                <a:ln w="9525">
                  <a:solidFill>
                    <a:srgbClr val="000000"/>
                  </a:solidFill>
                  <a:round/>
                  <a:headEnd/>
                  <a:tailEnd/>
                </a:ln>
                <a:solidFill>
                  <a:schemeClr val="bg2"/>
                </a:solidFill>
                <a:effectLst/>
                <a:latin typeface="Arial Rounded MT Bold"/>
              </a:rPr>
              <a:t>From the Beginning</a:t>
            </a:r>
          </a:p>
        </p:txBody>
      </p:sp>
      <p:pic>
        <p:nvPicPr>
          <p:cNvPr id="10" name="Picture 8" descr="Dan 4 Daniel preachi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8400" y="4217988"/>
            <a:ext cx="2971800" cy="2640012"/>
          </a:xfrm>
          <a:prstGeom prst="rect">
            <a:avLst/>
          </a:prstGeom>
          <a:noFill/>
        </p:spPr>
      </p:pic>
      <p:pic>
        <p:nvPicPr>
          <p:cNvPr id="11" name="Picture 9" descr="Dan 4 tree jpeg trans 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800" y="228600"/>
            <a:ext cx="3511550" cy="6781800"/>
          </a:xfrm>
          <a:prstGeom prst="rect">
            <a:avLst/>
          </a:prstGeom>
          <a:ln>
            <a:noFill/>
          </a:ln>
          <a:effectLst>
            <a:outerShdw blurRad="292100" dist="139700" dir="2700000" algn="tl" rotWithShape="0">
              <a:srgbClr val="333333">
                <a:alpha val="65000"/>
              </a:srgbClr>
            </a:outerShdw>
          </a:effectLst>
        </p:spPr>
      </p:pic>
      <p:sp>
        <p:nvSpPr>
          <p:cNvPr id="12" name="WordArt 7"/>
          <p:cNvSpPr>
            <a:spLocks noChangeArrowheads="1" noChangeShapeType="1" noTextEdit="1"/>
          </p:cNvSpPr>
          <p:nvPr/>
        </p:nvSpPr>
        <p:spPr bwMode="auto">
          <a:xfrm>
            <a:off x="3952874" y="3733800"/>
            <a:ext cx="4048126" cy="43815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buNone/>
            </a:pPr>
            <a:r>
              <a:rPr lang="en-US" sz="3200" kern="10" dirty="0" smtClean="0">
                <a:ln w="9525">
                  <a:solidFill>
                    <a:srgbClr val="000000"/>
                  </a:solidFill>
                  <a:round/>
                  <a:headEnd/>
                  <a:tailEnd/>
                </a:ln>
                <a:solidFill>
                  <a:schemeClr val="bg2"/>
                </a:solidFill>
                <a:effectLst/>
                <a:latin typeface="Arial Rounded MT Bold"/>
              </a:rPr>
              <a:t>  </a:t>
            </a:r>
            <a:r>
              <a:rPr lang="en-US" sz="3200" kern="10" dirty="0" smtClean="0">
                <a:ln w="9525">
                  <a:solidFill>
                    <a:srgbClr val="000000"/>
                  </a:solidFill>
                  <a:round/>
                  <a:headEnd/>
                  <a:tailEnd/>
                </a:ln>
                <a:solidFill>
                  <a:srgbClr val="FFFFCC"/>
                </a:solidFill>
                <a:effectLst/>
                <a:latin typeface="Arial Rounded MT Bold"/>
              </a:rPr>
              <a:t>By:  Charlene </a:t>
            </a:r>
            <a:r>
              <a:rPr lang="en-US" sz="3200" kern="10" dirty="0" err="1" smtClean="0">
                <a:ln w="9525">
                  <a:solidFill>
                    <a:srgbClr val="000000"/>
                  </a:solidFill>
                  <a:round/>
                  <a:headEnd/>
                  <a:tailEnd/>
                </a:ln>
                <a:solidFill>
                  <a:srgbClr val="FFFFCC"/>
                </a:solidFill>
                <a:effectLst/>
                <a:latin typeface="Arial Rounded MT Bold"/>
              </a:rPr>
              <a:t>Fortsch</a:t>
            </a:r>
            <a:endParaRPr lang="en-US" sz="3200" kern="10" dirty="0">
              <a:ln w="9525">
                <a:solidFill>
                  <a:srgbClr val="000000"/>
                </a:solidFill>
                <a:round/>
                <a:headEnd/>
                <a:tailEnd/>
              </a:ln>
              <a:solidFill>
                <a:srgbClr val="FFFFCC"/>
              </a:solidFill>
              <a:effectLst/>
              <a:latin typeface="Arial Rounded MT Bold"/>
            </a:endParaRPr>
          </a:p>
        </p:txBody>
      </p:sp>
      <p:sp>
        <p:nvSpPr>
          <p:cNvPr id="13" name="Rectangle 10"/>
          <p:cNvSpPr>
            <a:spLocks noChangeArrowheads="1"/>
          </p:cNvSpPr>
          <p:nvPr/>
        </p:nvSpPr>
        <p:spPr bwMode="auto">
          <a:xfrm>
            <a:off x="2590800" y="1676400"/>
            <a:ext cx="6553200" cy="19812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algn="ctr">
              <a:spcBef>
                <a:spcPct val="0"/>
              </a:spcBef>
              <a:buFontTx/>
              <a:buNone/>
            </a:pPr>
            <a:r>
              <a:rPr lang="en-US" sz="4200" dirty="0">
                <a:solidFill>
                  <a:srgbClr val="FFFF99"/>
                </a:solidFill>
                <a:effectLst/>
                <a:latin typeface="Arial Rounded MT Bold" pitchFamily="34" charset="0"/>
              </a:rPr>
              <a:t>Daniel 4</a:t>
            </a:r>
            <a:br>
              <a:rPr lang="en-US" sz="4200" dirty="0">
                <a:solidFill>
                  <a:srgbClr val="FFFF99"/>
                </a:solidFill>
                <a:effectLst/>
                <a:latin typeface="Arial Rounded MT Bold" pitchFamily="34" charset="0"/>
              </a:rPr>
            </a:br>
            <a:r>
              <a:rPr lang="en-US" sz="1400" dirty="0">
                <a:solidFill>
                  <a:srgbClr val="FFFF99"/>
                </a:solidFill>
                <a:effectLst/>
                <a:latin typeface="Arial Rounded MT Bold" pitchFamily="34" charset="0"/>
              </a:rPr>
              <a:t/>
            </a:r>
            <a:br>
              <a:rPr lang="en-US" sz="1400" dirty="0">
                <a:solidFill>
                  <a:srgbClr val="FFFF99"/>
                </a:solidFill>
                <a:effectLst/>
                <a:latin typeface="Arial Rounded MT Bold" pitchFamily="34" charset="0"/>
              </a:rPr>
            </a:br>
            <a:r>
              <a:rPr lang="en-US" sz="2800" dirty="0">
                <a:solidFill>
                  <a:srgbClr val="FFFF99"/>
                </a:solidFill>
                <a:effectLst/>
                <a:latin typeface="Arial Rounded MT Bold" pitchFamily="34" charset="0"/>
              </a:rPr>
              <a:t>Part 1 [of </a:t>
            </a:r>
            <a:r>
              <a:rPr lang="en-US" sz="2800" dirty="0" smtClean="0">
                <a:solidFill>
                  <a:srgbClr val="FFFF99"/>
                </a:solidFill>
                <a:effectLst/>
                <a:latin typeface="Arial Rounded MT Bold" pitchFamily="34" charset="0"/>
              </a:rPr>
              <a:t>3]</a:t>
            </a:r>
            <a:endParaRPr lang="en-US" sz="3200" dirty="0">
              <a:solidFill>
                <a:srgbClr val="FFFF99"/>
              </a:solidFill>
              <a:effectLst/>
              <a:latin typeface="Arial Rounded MT Bold" pitchFamily="34" charset="0"/>
            </a:endParaRPr>
          </a:p>
          <a:p>
            <a:pPr algn="ctr">
              <a:spcBef>
                <a:spcPct val="0"/>
              </a:spcBef>
              <a:buFontTx/>
              <a:buNone/>
            </a:pPr>
            <a:r>
              <a:rPr lang="en-US" sz="2800" dirty="0" smtClean="0">
                <a:solidFill>
                  <a:srgbClr val="FFFF99"/>
                </a:solidFill>
                <a:effectLst/>
                <a:latin typeface="Arial Rounded MT Bold" pitchFamily="34" charset="0"/>
              </a:rPr>
              <a:t>Understanding Literal Language</a:t>
            </a:r>
            <a:endParaRPr lang="en-US" sz="2800" dirty="0">
              <a:solidFill>
                <a:srgbClr val="FFFF99"/>
              </a:solidFill>
              <a:effectLst/>
              <a:latin typeface="Arial Rounded MT Bold" pitchFamily="34" charset="0"/>
            </a:endParaRPr>
          </a:p>
        </p:txBody>
      </p:sp>
      <p:sp>
        <p:nvSpPr>
          <p:cNvPr id="14" name="TextBox 13"/>
          <p:cNvSpPr txBox="1"/>
          <p:nvPr/>
        </p:nvSpPr>
        <p:spPr>
          <a:xfrm>
            <a:off x="-6400800" y="-256572"/>
            <a:ext cx="3558540" cy="10064294"/>
          </a:xfrm>
          <a:prstGeom prst="rect">
            <a:avLst/>
          </a:prstGeom>
          <a:solidFill>
            <a:srgbClr val="FFFFCC"/>
          </a:solidFill>
        </p:spPr>
        <p:txBody>
          <a:bodyPr wrap="square" rtlCol="0">
            <a:spAutoFit/>
          </a:bodyPr>
          <a:lstStyle/>
          <a:p>
            <a:r>
              <a:rPr lang="en-US" dirty="0" smtClean="0"/>
              <a:t>To Libby  June 30/20</a:t>
            </a:r>
          </a:p>
          <a:p>
            <a:pPr marL="285750" indent="-285750">
              <a:buFont typeface="Arial" pitchFamily="34" charset="0"/>
              <a:buChar char="•"/>
            </a:pPr>
            <a:r>
              <a:rPr lang="en-US" dirty="0" smtClean="0"/>
              <a:t>Before starting chapter 4, I sort of planned to do slides 22-35 of the 1</a:t>
            </a:r>
            <a:r>
              <a:rPr lang="en-US" baseline="30000" dirty="0" smtClean="0"/>
              <a:t>st</a:t>
            </a:r>
            <a:r>
              <a:rPr lang="en-US" dirty="0" smtClean="0"/>
              <a:t> Daniel PPT (#1 of 8 … 13 slides) and then …</a:t>
            </a:r>
          </a:p>
          <a:p>
            <a:pPr marL="285750" indent="-285750">
              <a:buFont typeface="Arial" pitchFamily="34" charset="0"/>
              <a:buChar char="•"/>
            </a:pPr>
            <a:r>
              <a:rPr lang="en-US" dirty="0" smtClean="0"/>
              <a:t>Go straight into this PPT.</a:t>
            </a:r>
          </a:p>
          <a:p>
            <a:pPr marL="285750" indent="-285750">
              <a:buFont typeface="Arial" pitchFamily="34" charset="0"/>
              <a:buChar char="•"/>
            </a:pPr>
            <a:r>
              <a:rPr lang="en-US" dirty="0" smtClean="0"/>
              <a:t>Only slides 10 &amp; 11 would be “another review” but because there are ONLY 2 slides, and they actually make the transition to slide 12, might be best to leave them here.</a:t>
            </a:r>
          </a:p>
          <a:p>
            <a:pPr marL="285750" indent="-285750">
              <a:buFont typeface="Arial" pitchFamily="34" charset="0"/>
              <a:buChar char="•"/>
            </a:pPr>
            <a:r>
              <a:rPr lang="en-US" dirty="0" smtClean="0"/>
              <a:t>There are 7 key points to Dan 4 – this PPT addresses the first 3 of the 7 points. (about 57 slides) </a:t>
            </a:r>
          </a:p>
          <a:p>
            <a:pPr marL="285750" indent="-285750">
              <a:buFont typeface="Arial" pitchFamily="34" charset="0"/>
              <a:buChar char="•"/>
            </a:pPr>
            <a:r>
              <a:rPr lang="en-US" dirty="0" smtClean="0"/>
              <a:t>Total slides before chapter 4 would be about 70. </a:t>
            </a:r>
          </a:p>
          <a:p>
            <a:pPr marL="285750" indent="-285750">
              <a:buFont typeface="Arial" pitchFamily="34" charset="0"/>
              <a:buChar char="•"/>
            </a:pPr>
            <a:r>
              <a:rPr lang="en-US" dirty="0" smtClean="0"/>
              <a:t>Part 2 = 45 slides</a:t>
            </a:r>
          </a:p>
          <a:p>
            <a:pPr marL="285750" indent="-285750">
              <a:buFont typeface="Arial" pitchFamily="34" charset="0"/>
              <a:buChar char="•"/>
            </a:pPr>
            <a:r>
              <a:rPr lang="en-US" dirty="0" smtClean="0"/>
              <a:t>Part 3 = 55 slides</a:t>
            </a:r>
          </a:p>
          <a:p>
            <a:pPr marL="285750" indent="-285750">
              <a:buFont typeface="Arial" pitchFamily="34" charset="0"/>
              <a:buChar char="•"/>
            </a:pPr>
            <a:r>
              <a:rPr lang="en-US" dirty="0" smtClean="0"/>
              <a:t>If you can do parts 2 &amp; 3 in one session the week after, then you’ll be more than ready to begin chapter 4 and breeze through it.  Charlene</a:t>
            </a:r>
          </a:p>
          <a:p>
            <a:pPr marL="285750" indent="-285750">
              <a:buFont typeface="Arial" pitchFamily="34" charset="0"/>
              <a:buChar char="•"/>
            </a:pPr>
            <a:r>
              <a:rPr lang="en-US" dirty="0" smtClean="0">
                <a:solidFill>
                  <a:srgbClr val="0000FF"/>
                </a:solidFill>
              </a:rPr>
              <a:t>Note:  No more PPTs until ready to begin chapter 7.</a:t>
            </a:r>
          </a:p>
          <a:p>
            <a:pPr marL="285750" indent="-285750">
              <a:buFont typeface="Arial" pitchFamily="34" charset="0"/>
              <a:buChar char="•"/>
            </a:pPr>
            <a:r>
              <a:rPr lang="en-US" dirty="0" smtClean="0">
                <a:solidFill>
                  <a:srgbClr val="0000FF"/>
                </a:solidFill>
              </a:rPr>
              <a:t>Then we’ll go back to Dan #1 of 8 and pick up slides 26-57 is all (the rest apply to Revelation).</a:t>
            </a:r>
          </a:p>
          <a:p>
            <a:pPr marL="285750" indent="-285750">
              <a:buFont typeface="Arial" pitchFamily="34" charset="0"/>
              <a:buChar char="•"/>
            </a:pPr>
            <a:r>
              <a:rPr lang="en-US" dirty="0" smtClean="0">
                <a:solidFill>
                  <a:srgbClr val="0000FF"/>
                </a:solidFill>
              </a:rPr>
              <a:t>Then do Chapters 8-end of </a:t>
            </a:r>
            <a:r>
              <a:rPr lang="en-US" dirty="0" err="1" smtClean="0">
                <a:solidFill>
                  <a:srgbClr val="0000FF"/>
                </a:solidFill>
              </a:rPr>
              <a:t>ch</a:t>
            </a:r>
            <a:r>
              <a:rPr lang="en-US" dirty="0" smtClean="0">
                <a:solidFill>
                  <a:srgbClr val="0000FF"/>
                </a:solidFill>
              </a:rPr>
              <a:t> 11 and no more PPTs till Dan 12:1.  That will be quite a ways down the line.</a:t>
            </a:r>
            <a:endParaRPr lang="en-US" dirty="0">
              <a:solidFill>
                <a:srgbClr val="0000FF"/>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343400" y="3429000"/>
            <a:ext cx="4800600" cy="3962400"/>
          </a:xfrm>
          <a:prstGeom prst="rect">
            <a:avLst/>
          </a:prstGeom>
          <a:noFill/>
          <a:ln w="9525">
            <a:noFill/>
            <a:miter lim="800000"/>
            <a:headEnd/>
            <a:tailEnd/>
          </a:ln>
        </p:spPr>
        <p:txBody>
          <a:bodyPr/>
          <a:lstStyle/>
          <a:p>
            <a:pPr marL="609600" indent="-609600" eaLnBrk="1" hangingPunct="1">
              <a:lnSpc>
                <a:spcPct val="80000"/>
              </a:lnSpc>
              <a:spcBef>
                <a:spcPct val="20000"/>
              </a:spcBef>
              <a:spcAft>
                <a:spcPct val="40000"/>
              </a:spcAft>
              <a:buClr>
                <a:schemeClr val="bg2"/>
              </a:buClr>
              <a:buSzPct val="75000"/>
              <a:buFont typeface="Wingdings" pitchFamily="2" charset="2"/>
              <a:buNone/>
            </a:pPr>
            <a:endParaRPr lang="en-US" sz="2200" b="1">
              <a:solidFill>
                <a:srgbClr val="FFFF00"/>
              </a:solidFill>
            </a:endParaRPr>
          </a:p>
        </p:txBody>
      </p:sp>
      <p:sp>
        <p:nvSpPr>
          <p:cNvPr id="363523" name="Rectangle 3"/>
          <p:cNvSpPr>
            <a:spLocks noChangeArrowheads="1"/>
          </p:cNvSpPr>
          <p:nvPr/>
        </p:nvSpPr>
        <p:spPr bwMode="auto">
          <a:xfrm>
            <a:off x="3200400" y="3886200"/>
            <a:ext cx="5943600" cy="27432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eaLnBrk="1" hangingPunct="1">
              <a:spcBef>
                <a:spcPct val="20000"/>
              </a:spcBef>
              <a:buClr>
                <a:schemeClr val="bg2"/>
              </a:buClr>
              <a:buSzPct val="75000"/>
              <a:buFont typeface="Wingdings" pitchFamily="2" charset="2"/>
              <a:buNone/>
            </a:pPr>
            <a:r>
              <a:rPr lang="en-US" sz="3200" b="1" dirty="0" smtClean="0">
                <a:solidFill>
                  <a:srgbClr val="CC0000"/>
                </a:solidFill>
              </a:rPr>
              <a:t>     </a:t>
            </a:r>
            <a:r>
              <a:rPr lang="en-US" sz="3200" b="1" dirty="0" smtClean="0">
                <a:solidFill>
                  <a:srgbClr val="CC0000"/>
                </a:solidFill>
                <a:effectLst>
                  <a:glow rad="127000">
                    <a:schemeClr val="bg1"/>
                  </a:glow>
                </a:effectLst>
              </a:rPr>
              <a:t>Prophetic</a:t>
            </a:r>
            <a:r>
              <a:rPr lang="en-US" sz="3200" b="1" dirty="0" smtClean="0">
                <a:solidFill>
                  <a:srgbClr val="A50021"/>
                </a:solidFill>
                <a:effectLst>
                  <a:glow rad="127000">
                    <a:schemeClr val="bg1"/>
                  </a:glow>
                </a:effectLst>
              </a:rPr>
              <a:t> </a:t>
            </a:r>
            <a:r>
              <a:rPr lang="en-US" sz="3200" b="1" dirty="0">
                <a:solidFill>
                  <a:srgbClr val="A50021"/>
                </a:solidFill>
                <a:effectLst>
                  <a:glow rad="127000">
                    <a:schemeClr val="bg1"/>
                  </a:glow>
                </a:effectLst>
              </a:rPr>
              <a:t>Key #18</a:t>
            </a:r>
            <a:r>
              <a:rPr lang="en-US" sz="3200" dirty="0">
                <a:solidFill>
                  <a:srgbClr val="A50021"/>
                </a:solidFill>
                <a:effectLst>
                  <a:glow rad="127000">
                    <a:schemeClr val="bg1"/>
                  </a:glow>
                </a:effectLst>
              </a:rPr>
              <a:t>  </a:t>
            </a:r>
          </a:p>
          <a:p>
            <a:pPr marL="609600" indent="-609600" eaLnBrk="1" hangingPunct="1">
              <a:spcBef>
                <a:spcPct val="20000"/>
              </a:spcBef>
              <a:buClr>
                <a:schemeClr val="bg2"/>
              </a:buClr>
              <a:buSzPct val="75000"/>
              <a:buFont typeface="Wingdings" pitchFamily="2" charset="2"/>
              <a:buNone/>
            </a:pPr>
            <a:r>
              <a:rPr lang="en-US" sz="2800" b="1" dirty="0" smtClean="0">
                <a:effectLst>
                  <a:glow rad="127000">
                    <a:schemeClr val="bg1"/>
                  </a:glow>
                </a:effectLst>
              </a:rPr>
              <a:t>      The </a:t>
            </a:r>
            <a:r>
              <a:rPr lang="en-US" sz="2800" b="1" dirty="0">
                <a:effectLst>
                  <a:glow rad="127000">
                    <a:schemeClr val="bg1"/>
                  </a:glow>
                </a:effectLst>
              </a:rPr>
              <a:t>Bible is to be understood in its most obvious (or literal) sense, </a:t>
            </a:r>
            <a:r>
              <a:rPr lang="en-US" sz="2800" b="1" u="sng" dirty="0">
                <a:ln>
                  <a:solidFill>
                    <a:sysClr val="windowText" lastClr="000000"/>
                  </a:solidFill>
                </a:ln>
                <a:solidFill>
                  <a:srgbClr val="FADAC2"/>
                </a:solidFill>
                <a:effectLst>
                  <a:glow rad="127000">
                    <a:schemeClr val="bg1"/>
                  </a:glow>
                </a:effectLst>
              </a:rPr>
              <a:t>UNLESS</a:t>
            </a:r>
            <a:r>
              <a:rPr lang="en-US" sz="2800" b="1" dirty="0">
                <a:effectLst>
                  <a:glow rad="127000">
                    <a:schemeClr val="bg1"/>
                  </a:glow>
                </a:effectLst>
              </a:rPr>
              <a:t> a figure or symbol is employed.</a:t>
            </a:r>
          </a:p>
        </p:txBody>
      </p:sp>
      <p:sp>
        <p:nvSpPr>
          <p:cNvPr id="30724" name="WordArt 5"/>
          <p:cNvSpPr>
            <a:spLocks noChangeArrowheads="1" noChangeShapeType="1" noTextEdit="1"/>
          </p:cNvSpPr>
          <p:nvPr/>
        </p:nvSpPr>
        <p:spPr bwMode="auto">
          <a:xfrm>
            <a:off x="1524000" y="381000"/>
            <a:ext cx="6096000" cy="581025"/>
          </a:xfrm>
          <a:prstGeom prst="rect">
            <a:avLst/>
          </a:prstGeom>
        </p:spPr>
        <p:txBody>
          <a:bodyPr wrap="none" fromWordArt="1">
            <a:prstTxWarp prst="textPlain">
              <a:avLst>
                <a:gd name="adj" fmla="val 50000"/>
              </a:avLst>
            </a:prstTxWarp>
            <a:scene3d>
              <a:camera prst="orthographicFront"/>
              <a:lightRig rig="threePt" dir="t"/>
            </a:scene3d>
            <a:sp3d extrusionH="57150">
              <a:bevelT h="25400" prst="softRound"/>
            </a:sp3d>
          </a:bodyPr>
          <a:lstStyle/>
          <a:p>
            <a:pPr algn="ctr"/>
            <a:r>
              <a:rPr lang="en-US" sz="4000" kern="10" dirty="0">
                <a:ln w="9525">
                  <a:solidFill>
                    <a:srgbClr val="000000"/>
                  </a:solidFill>
                  <a:round/>
                  <a:headEnd/>
                  <a:tailEnd/>
                </a:ln>
                <a:solidFill>
                  <a:srgbClr val="FADAC2"/>
                </a:solidFill>
                <a:latin typeface="Arial Rounded MT Bold"/>
              </a:rPr>
              <a:t>Understanding Timelines</a:t>
            </a:r>
          </a:p>
        </p:txBody>
      </p:sp>
      <p:sp>
        <p:nvSpPr>
          <p:cNvPr id="30725" name="WordArt 6"/>
          <p:cNvSpPr>
            <a:spLocks noChangeArrowheads="1" noChangeShapeType="1" noTextEdit="1"/>
          </p:cNvSpPr>
          <p:nvPr/>
        </p:nvSpPr>
        <p:spPr bwMode="auto">
          <a:xfrm>
            <a:off x="838200" y="1066800"/>
            <a:ext cx="7400925" cy="1409700"/>
          </a:xfrm>
          <a:prstGeom prst="rect">
            <a:avLst/>
          </a:prstGeom>
        </p:spPr>
        <p:txBody>
          <a:bodyPr wrap="none" fromWordArt="1">
            <a:prstTxWarp prst="textPlain">
              <a:avLst>
                <a:gd name="adj" fmla="val 50000"/>
              </a:avLst>
            </a:prstTxWarp>
            <a:scene3d>
              <a:camera prst="orthographicFront"/>
              <a:lightRig rig="threePt" dir="t"/>
            </a:scene3d>
            <a:sp3d extrusionH="57150">
              <a:bevelT h="25400" prst="softRound"/>
            </a:sp3d>
          </a:bodyPr>
          <a:lstStyle/>
          <a:p>
            <a:pPr algn="ctr"/>
            <a:r>
              <a:rPr lang="en-US" sz="4000" kern="10">
                <a:ln w="9525">
                  <a:solidFill>
                    <a:srgbClr val="000000"/>
                  </a:solidFill>
                  <a:round/>
                  <a:headEnd/>
                  <a:tailEnd/>
                </a:ln>
                <a:solidFill>
                  <a:srgbClr val="00FFFF"/>
                </a:solidFill>
                <a:latin typeface="Arial Rounded MT Bold"/>
              </a:rPr>
              <a:t>2)  Symbolic Language or</a:t>
            </a:r>
          </a:p>
          <a:p>
            <a:pPr algn="ctr"/>
            <a:r>
              <a:rPr lang="en-US" sz="4000" kern="10">
                <a:ln w="9525">
                  <a:solidFill>
                    <a:srgbClr val="000000"/>
                  </a:solidFill>
                  <a:round/>
                  <a:headEnd/>
                  <a:tailEnd/>
                </a:ln>
                <a:solidFill>
                  <a:srgbClr val="00FFFF"/>
                </a:solidFill>
                <a:latin typeface="Arial Rounded MT Bold"/>
              </a:rPr>
              <a:t>Literal Language</a:t>
            </a:r>
          </a:p>
        </p:txBody>
      </p:sp>
      <p:pic>
        <p:nvPicPr>
          <p:cNvPr id="6" name="Picture 5" descr="key jpeg interlaced tran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 y="1828800"/>
            <a:ext cx="1544877" cy="2438400"/>
          </a:xfrm>
          <a:prstGeom prst="rect">
            <a:avLst/>
          </a:prstGeom>
        </p:spPr>
      </p:pic>
      <p:pic>
        <p:nvPicPr>
          <p:cNvPr id="7" name="Picture 6" descr="blackboard 86kb.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375" y="4343400"/>
            <a:ext cx="3362425" cy="22579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Slide Number Placeholder 1"/>
          <p:cNvSpPr>
            <a:spLocks noGrp="1"/>
          </p:cNvSpPr>
          <p:nvPr>
            <p:ph type="sldNum" sz="quarter" idx="11"/>
          </p:nvPr>
        </p:nvSpPr>
        <p:spPr>
          <a:xfrm>
            <a:off x="6858000" y="6400800"/>
            <a:ext cx="2133600" cy="457200"/>
          </a:xfrm>
        </p:spPr>
        <p:txBody>
          <a:bodyPr/>
          <a:lstStyle/>
          <a:p>
            <a:pPr>
              <a:defRPr/>
            </a:pPr>
            <a:fld id="{0E6DA28E-5D7E-4613-9A02-42E696BB463E}" type="slidenum">
              <a:rPr lang="en-US" smtClean="0">
                <a:solidFill>
                  <a:schemeClr val="bg1"/>
                </a:solidFill>
              </a:rPr>
              <a:pPr>
                <a:defRPr/>
              </a:pPr>
              <a:t>30</a:t>
            </a:fld>
            <a:endParaRPr lang="en-US" dirty="0">
              <a:solidFill>
                <a:schemeClr val="bg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523">
                                            <p:txEl>
                                              <p:pRg st="1" end="1"/>
                                            </p:txEl>
                                          </p:spTgt>
                                        </p:tgtEl>
                                        <p:attrNameLst>
                                          <p:attrName>style.visibility</p:attrName>
                                        </p:attrNameLst>
                                      </p:cBhvr>
                                      <p:to>
                                        <p:strVal val="visible"/>
                                      </p:to>
                                    </p:set>
                                    <p:animEffect transition="in" filter="fade">
                                      <p:cBhvr>
                                        <p:cTn id="7" dur="2000"/>
                                        <p:tgtEl>
                                          <p:spTgt spid="363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5570" name="Rectangle 2"/>
          <p:cNvSpPr>
            <a:spLocks noChangeArrowheads="1"/>
          </p:cNvSpPr>
          <p:nvPr/>
        </p:nvSpPr>
        <p:spPr bwMode="auto">
          <a:xfrm>
            <a:off x="0" y="0"/>
            <a:ext cx="9144000" cy="6858000"/>
          </a:xfrm>
          <a:prstGeom prst="rect">
            <a:avLst/>
          </a:prstGeom>
          <a:gradFill rotWithShape="1">
            <a:gsLst>
              <a:gs pos="0">
                <a:srgbClr val="D7FFD7">
                  <a:alpha val="39999"/>
                </a:srgbClr>
              </a:gs>
              <a:gs pos="50000">
                <a:schemeClr val="bg1">
                  <a:alpha val="39999"/>
                </a:schemeClr>
              </a:gs>
              <a:gs pos="100000">
                <a:srgbClr val="D7FFD7">
                  <a:alpha val="39999"/>
                </a:srgbClr>
              </a:gs>
            </a:gsLst>
            <a:lin ang="5400000" scaled="1"/>
          </a:gradFill>
          <a:ln w="9525">
            <a:noFill/>
            <a:miter lim="800000"/>
            <a:headEnd/>
            <a:tailEnd/>
          </a:ln>
          <a:effectLst/>
        </p:spPr>
        <p:txBody>
          <a:bodyPr>
            <a:scene3d>
              <a:camera prst="orthographicFront"/>
              <a:lightRig rig="threePt" dir="t"/>
            </a:scene3d>
            <a:sp3d extrusionH="57150">
              <a:bevelT w="38100" h="38100"/>
            </a:sp3d>
          </a:bodyPr>
          <a:lstStyle/>
          <a:p>
            <a:pPr marL="457200" indent="-457200" eaLnBrk="1" hangingPunct="1">
              <a:lnSpc>
                <a:spcPct val="90000"/>
              </a:lnSpc>
              <a:spcBef>
                <a:spcPct val="20000"/>
              </a:spcBef>
              <a:buClr>
                <a:schemeClr val="bg2"/>
              </a:buClr>
              <a:buSzPct val="75000"/>
              <a:buFont typeface="Wingdings" pitchFamily="2" charset="2"/>
              <a:buNone/>
              <a:defRPr/>
            </a:pPr>
            <a:endParaRPr lang="en-US" sz="1400"/>
          </a:p>
        </p:txBody>
      </p:sp>
      <p:sp>
        <p:nvSpPr>
          <p:cNvPr id="365571" name="Rectangle 3"/>
          <p:cNvSpPr>
            <a:spLocks noChangeArrowheads="1"/>
          </p:cNvSpPr>
          <p:nvPr/>
        </p:nvSpPr>
        <p:spPr bwMode="auto">
          <a:xfrm>
            <a:off x="304800" y="228600"/>
            <a:ext cx="8839200" cy="6858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4000" b="1" dirty="0">
                <a:solidFill>
                  <a:schemeClr val="tx1">
                    <a:lumMod val="90000"/>
                    <a:lumOff val="10000"/>
                  </a:schemeClr>
                </a:solidFill>
                <a:latin typeface="Comic Sans MS" pitchFamily="66" charset="0"/>
              </a:rPr>
              <a:t>If The King Saw A Symbolic Tree </a:t>
            </a:r>
            <a:endParaRPr lang="en-US" sz="4400" b="1" dirty="0">
              <a:solidFill>
                <a:schemeClr val="tx1">
                  <a:lumMod val="90000"/>
                  <a:lumOff val="10000"/>
                </a:schemeClr>
              </a:solidFill>
              <a:latin typeface="Comic Sans MS" pitchFamily="66" charset="0"/>
            </a:endParaRPr>
          </a:p>
        </p:txBody>
      </p:sp>
      <p:pic>
        <p:nvPicPr>
          <p:cNvPr id="365572" name="Picture 4" descr="File0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1066800"/>
            <a:ext cx="3124200" cy="5181600"/>
          </a:xfrm>
          <a:prstGeom prst="roundRect">
            <a:avLst>
              <a:gd name="adj" fmla="val 16667"/>
            </a:avLst>
          </a:prstGeom>
          <a:ln w="28575">
            <a:solidFill>
              <a:srgbClr val="45456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65575" name="Rectangle 7"/>
          <p:cNvSpPr>
            <a:spLocks noChangeArrowheads="1"/>
          </p:cNvSpPr>
          <p:nvPr/>
        </p:nvSpPr>
        <p:spPr bwMode="auto">
          <a:xfrm>
            <a:off x="4267200" y="1143000"/>
            <a:ext cx="4191000" cy="5638800"/>
          </a:xfrm>
          <a:prstGeom prst="rect">
            <a:avLst/>
          </a:prstGeom>
          <a:noFill/>
          <a:ln w="9525">
            <a:noFill/>
            <a:miter lim="800000"/>
            <a:headEnd/>
            <a:tailEnd/>
          </a:ln>
          <a:effectLst/>
        </p:spPr>
        <p:txBody>
          <a:bodyPr>
            <a:scene3d>
              <a:camera prst="orthographicFront"/>
              <a:lightRig rig="threePt" dir="t"/>
            </a:scene3d>
            <a:sp3d extrusionH="57150">
              <a:bevelT w="38100" h="38100"/>
            </a:sp3d>
          </a:bodyPr>
          <a:lstStyle/>
          <a:p>
            <a:pPr marL="533400" indent="-533400" eaLnBrk="1" hangingPunct="1">
              <a:lnSpc>
                <a:spcPct val="80000"/>
              </a:lnSpc>
              <a:spcBef>
                <a:spcPct val="20000"/>
              </a:spcBef>
              <a:spcAft>
                <a:spcPct val="20000"/>
              </a:spcAft>
              <a:buClr>
                <a:schemeClr val="bg2"/>
              </a:buClr>
              <a:buSzPct val="75000"/>
              <a:buFontTx/>
              <a:buAutoNum type="arabicPeriod"/>
              <a:defRPr/>
            </a:pPr>
            <a:r>
              <a:rPr lang="en-US" sz="2200" b="1" dirty="0"/>
              <a:t>The purple trunk would have scales and eyes</a:t>
            </a:r>
          </a:p>
          <a:p>
            <a:pPr marL="533400" indent="-533400" eaLnBrk="1" hangingPunct="1">
              <a:lnSpc>
                <a:spcPct val="80000"/>
              </a:lnSpc>
              <a:spcBef>
                <a:spcPct val="20000"/>
              </a:spcBef>
              <a:spcAft>
                <a:spcPct val="20000"/>
              </a:spcAft>
              <a:buClr>
                <a:schemeClr val="bg2"/>
              </a:buClr>
              <a:buSzPct val="75000"/>
              <a:buFontTx/>
              <a:buAutoNum type="arabicPeriod"/>
              <a:defRPr/>
            </a:pPr>
            <a:r>
              <a:rPr lang="en-US" sz="2200" b="1" dirty="0"/>
              <a:t>Unusual branch formation</a:t>
            </a:r>
          </a:p>
          <a:p>
            <a:pPr marL="533400" indent="-533400" eaLnBrk="1" hangingPunct="1">
              <a:lnSpc>
                <a:spcPct val="80000"/>
              </a:lnSpc>
              <a:spcBef>
                <a:spcPct val="20000"/>
              </a:spcBef>
              <a:spcAft>
                <a:spcPct val="20000"/>
              </a:spcAft>
              <a:buClr>
                <a:schemeClr val="bg2"/>
              </a:buClr>
              <a:buSzPct val="75000"/>
              <a:buFontTx/>
              <a:buAutoNum type="arabicPeriod"/>
              <a:defRPr/>
            </a:pPr>
            <a:r>
              <a:rPr lang="en-US" sz="2200" b="1" dirty="0"/>
              <a:t>Wings instead of leaves</a:t>
            </a:r>
          </a:p>
          <a:p>
            <a:pPr marL="533400" indent="-533400" eaLnBrk="1" hangingPunct="1">
              <a:lnSpc>
                <a:spcPct val="80000"/>
              </a:lnSpc>
              <a:spcBef>
                <a:spcPct val="20000"/>
              </a:spcBef>
              <a:spcAft>
                <a:spcPct val="20000"/>
              </a:spcAft>
              <a:buClr>
                <a:schemeClr val="bg2"/>
              </a:buClr>
              <a:buSzPct val="75000"/>
              <a:buFont typeface="Wingdings" pitchFamily="2" charset="2"/>
              <a:buNone/>
              <a:defRPr/>
            </a:pPr>
            <a:r>
              <a:rPr lang="en-US" sz="2200" b="1" dirty="0"/>
              <a:t>       A tree such as this would have been considered </a:t>
            </a:r>
            <a:r>
              <a:rPr lang="en-US" sz="2200" b="1" dirty="0">
                <a:solidFill>
                  <a:srgbClr val="FF0000"/>
                </a:solidFill>
              </a:rPr>
              <a:t>“</a:t>
            </a:r>
            <a:r>
              <a:rPr lang="en-US" sz="2200" b="1" u="sng" dirty="0">
                <a:solidFill>
                  <a:srgbClr val="FF0000"/>
                </a:solidFill>
              </a:rPr>
              <a:t>symbolic</a:t>
            </a:r>
            <a:r>
              <a:rPr lang="en-US" sz="2200" b="1" dirty="0">
                <a:solidFill>
                  <a:srgbClr val="FF0000"/>
                </a:solidFill>
              </a:rPr>
              <a:t>.”</a:t>
            </a:r>
            <a:r>
              <a:rPr lang="en-US" sz="2200" b="1" dirty="0"/>
              <a:t> </a:t>
            </a:r>
          </a:p>
          <a:p>
            <a:pPr marL="533400" indent="-533400" eaLnBrk="1" hangingPunct="1">
              <a:lnSpc>
                <a:spcPct val="80000"/>
              </a:lnSpc>
              <a:spcBef>
                <a:spcPct val="20000"/>
              </a:spcBef>
              <a:buClr>
                <a:schemeClr val="bg2"/>
              </a:buClr>
              <a:buSzPct val="75000"/>
              <a:buFont typeface="Wingdings" pitchFamily="2" charset="2"/>
              <a:buNone/>
              <a:defRPr/>
            </a:pPr>
            <a:endParaRPr lang="en-US" sz="1000" b="1" dirty="0"/>
          </a:p>
          <a:p>
            <a:pPr marL="533400" indent="-533400" eaLnBrk="1" hangingPunct="1">
              <a:lnSpc>
                <a:spcPct val="80000"/>
              </a:lnSpc>
              <a:spcBef>
                <a:spcPct val="20000"/>
              </a:spcBef>
              <a:buClr>
                <a:schemeClr val="bg2"/>
              </a:buClr>
              <a:buSzPct val="75000"/>
              <a:buFont typeface="Wingdings" pitchFamily="2" charset="2"/>
              <a:buNone/>
              <a:defRPr/>
            </a:pPr>
            <a:r>
              <a:rPr lang="en-US" sz="2200" b="1" dirty="0">
                <a:solidFill>
                  <a:srgbClr val="FF0000"/>
                </a:solidFill>
              </a:rPr>
              <a:t>In that </a:t>
            </a:r>
            <a:r>
              <a:rPr lang="en-US" sz="2200" b="1" dirty="0" smtClean="0">
                <a:solidFill>
                  <a:srgbClr val="FF0000"/>
                </a:solidFill>
              </a:rPr>
              <a:t>case:</a:t>
            </a:r>
            <a:endParaRPr lang="en-US" sz="2200" b="1" dirty="0"/>
          </a:p>
          <a:p>
            <a:pPr marL="533400" indent="-533400" eaLnBrk="1" hangingPunct="1">
              <a:lnSpc>
                <a:spcPct val="80000"/>
              </a:lnSpc>
              <a:spcBef>
                <a:spcPct val="20000"/>
              </a:spcBef>
              <a:spcAft>
                <a:spcPct val="20000"/>
              </a:spcAft>
              <a:buClr>
                <a:schemeClr val="bg2"/>
              </a:buClr>
              <a:buSzPct val="75000"/>
              <a:buFontTx/>
              <a:buAutoNum type="arabicPeriod"/>
              <a:defRPr/>
            </a:pPr>
            <a:r>
              <a:rPr lang="en-US" sz="2200" b="1" dirty="0"/>
              <a:t>Daniel would have needed Divine interpretation through another vision or dream.   </a:t>
            </a:r>
          </a:p>
          <a:p>
            <a:pPr marL="533400" indent="-533400" eaLnBrk="1" hangingPunct="1">
              <a:lnSpc>
                <a:spcPct val="80000"/>
              </a:lnSpc>
              <a:spcBef>
                <a:spcPct val="20000"/>
              </a:spcBef>
              <a:spcAft>
                <a:spcPct val="20000"/>
              </a:spcAft>
              <a:buClr>
                <a:schemeClr val="bg2"/>
              </a:buClr>
              <a:buSzPct val="75000"/>
              <a:buFontTx/>
              <a:buAutoNum type="arabicPeriod"/>
              <a:defRPr/>
            </a:pPr>
            <a:r>
              <a:rPr lang="en-US" sz="2200" b="1" dirty="0"/>
              <a:t>Gabriel would have been commissioned to give Daniel understanding </a:t>
            </a:r>
            <a:r>
              <a:rPr lang="en-US" sz="2200" b="1" dirty="0" smtClean="0"/>
              <a:t/>
            </a:r>
            <a:br>
              <a:rPr lang="en-US" sz="2200" b="1" dirty="0" smtClean="0"/>
            </a:br>
            <a:r>
              <a:rPr lang="en-US" sz="2200" b="1" dirty="0" smtClean="0"/>
              <a:t>of </a:t>
            </a:r>
            <a:r>
              <a:rPr lang="en-US" sz="2200" b="1" dirty="0"/>
              <a:t>this tree.</a:t>
            </a:r>
          </a:p>
        </p:txBody>
      </p:sp>
      <p:sp>
        <p:nvSpPr>
          <p:cNvPr id="8" name="WordArt 52"/>
          <p:cNvSpPr>
            <a:spLocks noChangeArrowheads="1" noChangeShapeType="1" noTextEdit="1"/>
          </p:cNvSpPr>
          <p:nvPr/>
        </p:nvSpPr>
        <p:spPr bwMode="auto">
          <a:xfrm>
            <a:off x="304800" y="6146800"/>
            <a:ext cx="3505200" cy="635000"/>
          </a:xfrm>
          <a:prstGeom prst="rect">
            <a:avLst/>
          </a:prstGeom>
        </p:spPr>
        <p:txBody>
          <a:bodyPr wrap="none" fromWordArt="1">
            <a:prstTxWarp prst="textPlain">
              <a:avLst>
                <a:gd name="adj" fmla="val 50000"/>
              </a:avLst>
            </a:prstTxWarp>
            <a:scene3d>
              <a:camera prst="orthographicFront"/>
              <a:lightRig rig="threePt" dir="t"/>
            </a:scene3d>
            <a:sp3d extrusionH="57150">
              <a:bevelT h="25400" prst="softRound"/>
            </a:sp3d>
          </a:bodyPr>
          <a:lstStyle/>
          <a:p>
            <a:pPr>
              <a:buNone/>
            </a:pPr>
            <a:r>
              <a:rPr lang="en-US" sz="3600" kern="10" dirty="0">
                <a:ln w="19050">
                  <a:solidFill>
                    <a:srgbClr val="FF5050"/>
                  </a:solidFill>
                  <a:round/>
                  <a:headEnd/>
                  <a:tailEnd/>
                </a:ln>
                <a:gradFill rotWithShape="1">
                  <a:gsLst>
                    <a:gs pos="0">
                      <a:schemeClr val="hlink"/>
                    </a:gs>
                    <a:gs pos="50000">
                      <a:srgbClr val="8A008A"/>
                    </a:gs>
                    <a:gs pos="100000">
                      <a:schemeClr val="hlink"/>
                    </a:gs>
                  </a:gsLst>
                  <a:lin ang="2700000" scaled="1"/>
                </a:gradFill>
                <a:effectLst>
                  <a:outerShdw dist="35921" dir="2700000" algn="ctr" rotWithShape="0">
                    <a:srgbClr val="FFDFFF"/>
                  </a:outerShdw>
                </a:effectLst>
                <a:latin typeface="Cooper Black"/>
              </a:rPr>
              <a:t>Symbolic Tree</a:t>
            </a:r>
          </a:p>
        </p:txBody>
      </p:sp>
      <p:sp>
        <p:nvSpPr>
          <p:cNvPr id="9" name="WordArt 53"/>
          <p:cNvSpPr>
            <a:spLocks noChangeArrowheads="1" noChangeShapeType="1" noTextEdit="1"/>
          </p:cNvSpPr>
          <p:nvPr/>
        </p:nvSpPr>
        <p:spPr bwMode="auto">
          <a:xfrm rot="-802280">
            <a:off x="2009775" y="2133600"/>
            <a:ext cx="1828800" cy="914400"/>
          </a:xfrm>
          <a:prstGeom prst="rect">
            <a:avLst/>
          </a:prstGeom>
        </p:spPr>
        <p:txBody>
          <a:bodyPr wrap="none" fromWordArt="1">
            <a:prstTxWarp prst="textCanUp">
              <a:avLst>
                <a:gd name="adj" fmla="val 85713"/>
              </a:avLst>
            </a:prstTxWarp>
            <a:scene3d>
              <a:camera prst="orthographicFront"/>
              <a:lightRig rig="threePt" dir="t"/>
            </a:scene3d>
            <a:sp3d extrusionH="57150">
              <a:bevelT h="25400" prst="softRound"/>
            </a:sp3d>
          </a:bodyPr>
          <a:lstStyle/>
          <a:p>
            <a:pPr>
              <a:buNone/>
            </a:pPr>
            <a:r>
              <a:rPr lang="en-US" sz="3600" kern="10" dirty="0">
                <a:ln w="19050">
                  <a:solidFill>
                    <a:srgbClr val="FF5050"/>
                  </a:solidFill>
                  <a:round/>
                  <a:headEnd/>
                  <a:tailEnd/>
                </a:ln>
                <a:gradFill rotWithShape="1">
                  <a:gsLst>
                    <a:gs pos="0">
                      <a:schemeClr val="hlink"/>
                    </a:gs>
                    <a:gs pos="50000">
                      <a:srgbClr val="8A008A"/>
                    </a:gs>
                    <a:gs pos="100000">
                      <a:schemeClr val="hlink"/>
                    </a:gs>
                  </a:gsLst>
                  <a:lin ang="18900000" scaled="1"/>
                </a:gradFill>
                <a:effectLst>
                  <a:outerShdw dist="35921" dir="2700000" algn="ctr" rotWithShape="0">
                    <a:srgbClr val="FFDFFF"/>
                  </a:outerShdw>
                </a:effectLst>
                <a:latin typeface="Ravie"/>
              </a:rPr>
              <a:t>Maybe:</a:t>
            </a: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05D42AC2-4538-4756-BAA1-982934530DC3}" type="slidenum">
              <a:rPr lang="en-US" smtClean="0"/>
              <a:pPr>
                <a:defRPr/>
              </a:pPr>
              <a:t>31</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26" presetClass="entr" presetSubtype="0" fill="hold" grpId="0" nodeType="afterEffect">
                                  <p:stCondLst>
                                    <p:cond delay="200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5575">
                                            <p:txEl>
                                              <p:pRg st="0" end="0"/>
                                            </p:txEl>
                                          </p:spTgt>
                                        </p:tgtEl>
                                        <p:attrNameLst>
                                          <p:attrName>style.visibility</p:attrName>
                                        </p:attrNameLst>
                                      </p:cBhvr>
                                      <p:to>
                                        <p:strVal val="visible"/>
                                      </p:to>
                                    </p:set>
                                    <p:animEffect transition="in" filter="fade">
                                      <p:cBhvr>
                                        <p:cTn id="42" dur="2000"/>
                                        <p:tgtEl>
                                          <p:spTgt spid="365575">
                                            <p:txEl>
                                              <p:pRg st="0" end="0"/>
                                            </p:txEl>
                                          </p:spTgt>
                                        </p:tgtEl>
                                      </p:cBhvr>
                                    </p:animEffect>
                                  </p:childTnLst>
                                </p:cTn>
                              </p:par>
                            </p:childTnLst>
                          </p:cTn>
                        </p:par>
                        <p:par>
                          <p:cTn id="43" fill="hold">
                            <p:stCondLst>
                              <p:cond delay="2000"/>
                            </p:stCondLst>
                            <p:childTnLst>
                              <p:par>
                                <p:cTn id="44" presetID="10" presetClass="entr" presetSubtype="0" fill="hold" nodeType="afterEffect">
                                  <p:stCondLst>
                                    <p:cond delay="1000"/>
                                  </p:stCondLst>
                                  <p:childTnLst>
                                    <p:set>
                                      <p:cBhvr>
                                        <p:cTn id="45" dur="1" fill="hold">
                                          <p:stCondLst>
                                            <p:cond delay="0"/>
                                          </p:stCondLst>
                                        </p:cTn>
                                        <p:tgtEl>
                                          <p:spTgt spid="365575">
                                            <p:txEl>
                                              <p:pRg st="1" end="1"/>
                                            </p:txEl>
                                          </p:spTgt>
                                        </p:tgtEl>
                                        <p:attrNameLst>
                                          <p:attrName>style.visibility</p:attrName>
                                        </p:attrNameLst>
                                      </p:cBhvr>
                                      <p:to>
                                        <p:strVal val="visible"/>
                                      </p:to>
                                    </p:set>
                                    <p:animEffect transition="in" filter="fade">
                                      <p:cBhvr>
                                        <p:cTn id="46" dur="2000"/>
                                        <p:tgtEl>
                                          <p:spTgt spid="365575">
                                            <p:txEl>
                                              <p:pRg st="1" end="1"/>
                                            </p:txEl>
                                          </p:spTgt>
                                        </p:tgtEl>
                                      </p:cBhvr>
                                    </p:animEffect>
                                  </p:childTnLst>
                                </p:cTn>
                              </p:par>
                            </p:childTnLst>
                          </p:cTn>
                        </p:par>
                        <p:par>
                          <p:cTn id="47" fill="hold">
                            <p:stCondLst>
                              <p:cond delay="5000"/>
                            </p:stCondLst>
                            <p:childTnLst>
                              <p:par>
                                <p:cTn id="48" presetID="10" presetClass="entr" presetSubtype="0" fill="hold" nodeType="afterEffect">
                                  <p:stCondLst>
                                    <p:cond delay="1000"/>
                                  </p:stCondLst>
                                  <p:childTnLst>
                                    <p:set>
                                      <p:cBhvr>
                                        <p:cTn id="49" dur="1" fill="hold">
                                          <p:stCondLst>
                                            <p:cond delay="0"/>
                                          </p:stCondLst>
                                        </p:cTn>
                                        <p:tgtEl>
                                          <p:spTgt spid="365575">
                                            <p:txEl>
                                              <p:pRg st="2" end="2"/>
                                            </p:txEl>
                                          </p:spTgt>
                                        </p:tgtEl>
                                        <p:attrNameLst>
                                          <p:attrName>style.visibility</p:attrName>
                                        </p:attrNameLst>
                                      </p:cBhvr>
                                      <p:to>
                                        <p:strVal val="visible"/>
                                      </p:to>
                                    </p:set>
                                    <p:animEffect transition="in" filter="fade">
                                      <p:cBhvr>
                                        <p:cTn id="50" dur="2000"/>
                                        <p:tgtEl>
                                          <p:spTgt spid="365575">
                                            <p:txEl>
                                              <p:pRg st="2" end="2"/>
                                            </p:txEl>
                                          </p:spTgt>
                                        </p:tgtEl>
                                      </p:cBhvr>
                                    </p:animEffect>
                                  </p:childTnLst>
                                </p:cTn>
                              </p:par>
                            </p:childTnLst>
                          </p:cTn>
                        </p:par>
                        <p:par>
                          <p:cTn id="51" fill="hold">
                            <p:stCondLst>
                              <p:cond delay="8000"/>
                            </p:stCondLst>
                            <p:childTnLst>
                              <p:par>
                                <p:cTn id="52" presetID="55" presetClass="entr" presetSubtype="0" fill="hold" nodeType="afterEffect">
                                  <p:stCondLst>
                                    <p:cond delay="1000"/>
                                  </p:stCondLst>
                                  <p:childTnLst>
                                    <p:set>
                                      <p:cBhvr>
                                        <p:cTn id="53" dur="1" fill="hold">
                                          <p:stCondLst>
                                            <p:cond delay="0"/>
                                          </p:stCondLst>
                                        </p:cTn>
                                        <p:tgtEl>
                                          <p:spTgt spid="365575">
                                            <p:txEl>
                                              <p:pRg st="3" end="3"/>
                                            </p:txEl>
                                          </p:spTgt>
                                        </p:tgtEl>
                                        <p:attrNameLst>
                                          <p:attrName>style.visibility</p:attrName>
                                        </p:attrNameLst>
                                      </p:cBhvr>
                                      <p:to>
                                        <p:strVal val="visible"/>
                                      </p:to>
                                    </p:set>
                                    <p:anim calcmode="lin" valueType="num">
                                      <p:cBhvr>
                                        <p:cTn id="54" dur="2000" fill="hold"/>
                                        <p:tgtEl>
                                          <p:spTgt spid="365575">
                                            <p:txEl>
                                              <p:pRg st="3" end="3"/>
                                            </p:txEl>
                                          </p:spTgt>
                                        </p:tgtEl>
                                        <p:attrNameLst>
                                          <p:attrName>ppt_w</p:attrName>
                                        </p:attrNameLst>
                                      </p:cBhvr>
                                      <p:tavLst>
                                        <p:tav tm="0">
                                          <p:val>
                                            <p:strVal val="#ppt_w*0.70"/>
                                          </p:val>
                                        </p:tav>
                                        <p:tav tm="100000">
                                          <p:val>
                                            <p:strVal val="#ppt_w"/>
                                          </p:val>
                                        </p:tav>
                                      </p:tavLst>
                                    </p:anim>
                                    <p:anim calcmode="lin" valueType="num">
                                      <p:cBhvr>
                                        <p:cTn id="55" dur="2000" fill="hold"/>
                                        <p:tgtEl>
                                          <p:spTgt spid="365575">
                                            <p:txEl>
                                              <p:pRg st="3" end="3"/>
                                            </p:txEl>
                                          </p:spTgt>
                                        </p:tgtEl>
                                        <p:attrNameLst>
                                          <p:attrName>ppt_h</p:attrName>
                                        </p:attrNameLst>
                                      </p:cBhvr>
                                      <p:tavLst>
                                        <p:tav tm="0">
                                          <p:val>
                                            <p:strVal val="#ppt_h"/>
                                          </p:val>
                                        </p:tav>
                                        <p:tav tm="100000">
                                          <p:val>
                                            <p:strVal val="#ppt_h"/>
                                          </p:val>
                                        </p:tav>
                                      </p:tavLst>
                                    </p:anim>
                                    <p:animEffect transition="in" filter="fade">
                                      <p:cBhvr>
                                        <p:cTn id="56" dur="2000"/>
                                        <p:tgtEl>
                                          <p:spTgt spid="365575">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65575">
                                            <p:txEl>
                                              <p:pRg st="5" end="5"/>
                                            </p:txEl>
                                          </p:spTgt>
                                        </p:tgtEl>
                                        <p:attrNameLst>
                                          <p:attrName>style.visibility</p:attrName>
                                        </p:attrNameLst>
                                      </p:cBhvr>
                                      <p:to>
                                        <p:strVal val="visible"/>
                                      </p:to>
                                    </p:set>
                                    <p:animEffect transition="in" filter="fade">
                                      <p:cBhvr>
                                        <p:cTn id="61" dur="2000"/>
                                        <p:tgtEl>
                                          <p:spTgt spid="365575">
                                            <p:txEl>
                                              <p:pRg st="5" end="5"/>
                                            </p:txEl>
                                          </p:spTgt>
                                        </p:tgtEl>
                                      </p:cBhvr>
                                    </p:animEffect>
                                  </p:childTnLst>
                                </p:cTn>
                              </p:par>
                              <p:par>
                                <p:cTn id="62" presetID="10" presetClass="entr" presetSubtype="0" fill="hold" nodeType="withEffect">
                                  <p:stCondLst>
                                    <p:cond delay="2000"/>
                                  </p:stCondLst>
                                  <p:childTnLst>
                                    <p:set>
                                      <p:cBhvr>
                                        <p:cTn id="63" dur="1" fill="hold">
                                          <p:stCondLst>
                                            <p:cond delay="0"/>
                                          </p:stCondLst>
                                        </p:cTn>
                                        <p:tgtEl>
                                          <p:spTgt spid="365575">
                                            <p:txEl>
                                              <p:pRg st="6" end="6"/>
                                            </p:txEl>
                                          </p:spTgt>
                                        </p:tgtEl>
                                        <p:attrNameLst>
                                          <p:attrName>style.visibility</p:attrName>
                                        </p:attrNameLst>
                                      </p:cBhvr>
                                      <p:to>
                                        <p:strVal val="visible"/>
                                      </p:to>
                                    </p:set>
                                    <p:animEffect transition="in" filter="fade">
                                      <p:cBhvr>
                                        <p:cTn id="64" dur="2000"/>
                                        <p:tgtEl>
                                          <p:spTgt spid="365575">
                                            <p:txEl>
                                              <p:pRg st="6" end="6"/>
                                            </p:txEl>
                                          </p:spTgt>
                                        </p:tgtEl>
                                      </p:cBhvr>
                                    </p:animEffect>
                                  </p:childTnLst>
                                </p:cTn>
                              </p:par>
                            </p:childTnLst>
                          </p:cTn>
                        </p:par>
                        <p:par>
                          <p:cTn id="65" fill="hold">
                            <p:stCondLst>
                              <p:cond delay="4000"/>
                            </p:stCondLst>
                            <p:childTnLst>
                              <p:par>
                                <p:cTn id="66" presetID="10" presetClass="entr" presetSubtype="0" fill="hold" nodeType="afterEffect">
                                  <p:stCondLst>
                                    <p:cond delay="2000"/>
                                  </p:stCondLst>
                                  <p:childTnLst>
                                    <p:set>
                                      <p:cBhvr>
                                        <p:cTn id="67" dur="1" fill="hold">
                                          <p:stCondLst>
                                            <p:cond delay="0"/>
                                          </p:stCondLst>
                                        </p:cTn>
                                        <p:tgtEl>
                                          <p:spTgt spid="365575">
                                            <p:txEl>
                                              <p:pRg st="7" end="7"/>
                                            </p:txEl>
                                          </p:spTgt>
                                        </p:tgtEl>
                                        <p:attrNameLst>
                                          <p:attrName>style.visibility</p:attrName>
                                        </p:attrNameLst>
                                      </p:cBhvr>
                                      <p:to>
                                        <p:strVal val="visible"/>
                                      </p:to>
                                    </p:set>
                                    <p:animEffect transition="in" filter="fade">
                                      <p:cBhvr>
                                        <p:cTn id="68" dur="2000"/>
                                        <p:tgtEl>
                                          <p:spTgt spid="3655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67620" name="Rectangle 4"/>
          <p:cNvSpPr>
            <a:spLocks noChangeArrowheads="1"/>
          </p:cNvSpPr>
          <p:nvPr/>
        </p:nvSpPr>
        <p:spPr bwMode="auto">
          <a:xfrm>
            <a:off x="533400" y="152400"/>
            <a:ext cx="8629650" cy="11430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4000" b="1" u="sng" dirty="0">
                <a:solidFill>
                  <a:schemeClr val="tx1">
                    <a:lumMod val="90000"/>
                    <a:lumOff val="10000"/>
                  </a:schemeClr>
                </a:solidFill>
                <a:latin typeface="Comic Sans MS" pitchFamily="66" charset="0"/>
              </a:rPr>
              <a:t>Question</a:t>
            </a:r>
            <a:r>
              <a:rPr lang="en-US" sz="4000" b="1" dirty="0">
                <a:solidFill>
                  <a:schemeClr val="tx1">
                    <a:lumMod val="90000"/>
                    <a:lumOff val="10000"/>
                  </a:schemeClr>
                </a:solidFill>
                <a:latin typeface="Comic Sans MS" pitchFamily="66" charset="0"/>
              </a:rPr>
              <a:t>:  Does Daniel Have An </a:t>
            </a:r>
            <a:br>
              <a:rPr lang="en-US" sz="4000" b="1" dirty="0">
                <a:solidFill>
                  <a:schemeClr val="tx1">
                    <a:lumMod val="90000"/>
                    <a:lumOff val="10000"/>
                  </a:schemeClr>
                </a:solidFill>
                <a:latin typeface="Comic Sans MS" pitchFamily="66" charset="0"/>
              </a:rPr>
            </a:br>
            <a:r>
              <a:rPr lang="en-US" sz="4000" b="1" dirty="0">
                <a:solidFill>
                  <a:schemeClr val="tx1">
                    <a:lumMod val="90000"/>
                    <a:lumOff val="10000"/>
                  </a:schemeClr>
                </a:solidFill>
                <a:latin typeface="Comic Sans MS" pitchFamily="66" charset="0"/>
              </a:rPr>
              <a:t>  Interpreter For This Vision?</a:t>
            </a:r>
          </a:p>
        </p:txBody>
      </p:sp>
      <p:sp>
        <p:nvSpPr>
          <p:cNvPr id="367621" name="Rectangle 5"/>
          <p:cNvSpPr>
            <a:spLocks noChangeArrowheads="1"/>
          </p:cNvSpPr>
          <p:nvPr/>
        </p:nvSpPr>
        <p:spPr bwMode="auto">
          <a:xfrm>
            <a:off x="838200" y="1447800"/>
            <a:ext cx="7696200" cy="5410200"/>
          </a:xfrm>
          <a:prstGeom prst="rect">
            <a:avLst/>
          </a:prstGeom>
          <a:noFill/>
          <a:ln w="9525">
            <a:noFill/>
            <a:miter lim="800000"/>
            <a:headEnd/>
            <a:tailEnd/>
          </a:ln>
          <a:effectLst/>
        </p:spPr>
        <p:txBody>
          <a:bodyPr>
            <a:scene3d>
              <a:camera prst="orthographicFront"/>
              <a:lightRig rig="threePt" dir="t"/>
            </a:scene3d>
            <a:sp3d extrusionH="57150">
              <a:bevelT w="38100" h="38100"/>
            </a:sp3d>
          </a:bodyPr>
          <a:lstStyle/>
          <a:p>
            <a:pPr marL="342900" indent="-342900" algn="ctr" eaLnBrk="1" hangingPunct="1">
              <a:lnSpc>
                <a:spcPct val="90000"/>
              </a:lnSpc>
              <a:spcBef>
                <a:spcPct val="20000"/>
              </a:spcBef>
              <a:spcAft>
                <a:spcPct val="30000"/>
              </a:spcAft>
              <a:buClr>
                <a:schemeClr val="bg2"/>
              </a:buClr>
              <a:buSzPct val="75000"/>
              <a:buFont typeface="Wingdings" pitchFamily="2" charset="2"/>
              <a:buNone/>
              <a:defRPr/>
            </a:pPr>
            <a:r>
              <a:rPr lang="en-US" sz="4800" b="1" dirty="0">
                <a:solidFill>
                  <a:srgbClr val="FF0000"/>
                </a:solidFill>
                <a:latin typeface="Comic Sans MS" pitchFamily="66" charset="0"/>
              </a:rPr>
              <a:t>NO!</a:t>
            </a:r>
            <a:r>
              <a:rPr lang="en-US" sz="3200" dirty="0">
                <a:latin typeface="Comic Sans MS" pitchFamily="66" charset="0"/>
              </a:rPr>
              <a:t>   </a:t>
            </a:r>
            <a:r>
              <a:rPr lang="en-US" sz="3200" b="1" dirty="0">
                <a:solidFill>
                  <a:srgbClr val="74312C"/>
                </a:solidFill>
                <a:latin typeface="Comic Sans MS" pitchFamily="66" charset="0"/>
              </a:rPr>
              <a:t>There is no interpreter given  to Daniel for this vision</a:t>
            </a:r>
            <a:r>
              <a:rPr lang="en-US" sz="3200" dirty="0">
                <a:solidFill>
                  <a:srgbClr val="74312C"/>
                </a:solidFill>
                <a:latin typeface="Comic Sans MS" pitchFamily="66" charset="0"/>
              </a:rPr>
              <a:t>.</a:t>
            </a:r>
            <a:r>
              <a:rPr lang="en-US" sz="3200" dirty="0">
                <a:latin typeface="Comic Sans MS" pitchFamily="66" charset="0"/>
              </a:rPr>
              <a:t> </a:t>
            </a:r>
          </a:p>
          <a:p>
            <a:pPr marL="342900" indent="-342900" algn="ctr" eaLnBrk="1" hangingPunct="1">
              <a:lnSpc>
                <a:spcPct val="90000"/>
              </a:lnSpc>
              <a:spcBef>
                <a:spcPct val="20000"/>
              </a:spcBef>
              <a:spcAft>
                <a:spcPct val="15000"/>
              </a:spcAft>
              <a:buClr>
                <a:schemeClr val="bg2"/>
              </a:buClr>
              <a:buSzPct val="75000"/>
              <a:buFont typeface="Wingdings" pitchFamily="2" charset="2"/>
              <a:buNone/>
              <a:defRPr/>
            </a:pPr>
            <a:r>
              <a:rPr lang="en-US" sz="4000" b="1" dirty="0">
                <a:solidFill>
                  <a:schemeClr val="accent2"/>
                </a:solidFill>
                <a:latin typeface="Comic Sans MS" pitchFamily="66" charset="0"/>
              </a:rPr>
              <a:t>Rule #1:</a:t>
            </a:r>
            <a:r>
              <a:rPr lang="en-US" sz="3200" b="1" dirty="0">
                <a:latin typeface="Comic Sans MS" pitchFamily="66" charset="0"/>
              </a:rPr>
              <a:t> </a:t>
            </a:r>
          </a:p>
          <a:p>
            <a:pPr marL="342900" indent="-342900" algn="ctr" eaLnBrk="1" hangingPunct="1">
              <a:lnSpc>
                <a:spcPct val="90000"/>
              </a:lnSpc>
              <a:spcBef>
                <a:spcPct val="20000"/>
              </a:spcBef>
              <a:spcAft>
                <a:spcPct val="15000"/>
              </a:spcAft>
              <a:buClr>
                <a:schemeClr val="bg2"/>
              </a:buClr>
              <a:buSzPct val="75000"/>
              <a:buFont typeface="Wingdings" pitchFamily="2" charset="2"/>
              <a:buNone/>
              <a:defRPr/>
            </a:pPr>
            <a:r>
              <a:rPr lang="en-US" sz="3200" b="1" dirty="0">
                <a:latin typeface="Comic Sans MS" pitchFamily="66" charset="0"/>
              </a:rPr>
              <a:t>For a </a:t>
            </a:r>
            <a:r>
              <a:rPr lang="en-US" sz="3200" b="1" dirty="0">
                <a:solidFill>
                  <a:srgbClr val="FF0000"/>
                </a:solidFill>
                <a:latin typeface="Comic Sans MS" pitchFamily="66" charset="0"/>
              </a:rPr>
              <a:t>Symbolic Vision,</a:t>
            </a:r>
          </a:p>
          <a:p>
            <a:pPr marL="342900" indent="-342900" algn="ctr" eaLnBrk="1" hangingPunct="1">
              <a:lnSpc>
                <a:spcPct val="90000"/>
              </a:lnSpc>
              <a:spcBef>
                <a:spcPct val="20000"/>
              </a:spcBef>
              <a:spcAft>
                <a:spcPct val="15000"/>
              </a:spcAft>
              <a:buClr>
                <a:schemeClr val="bg2"/>
              </a:buClr>
              <a:buSzPct val="75000"/>
              <a:buFont typeface="Wingdings" pitchFamily="2" charset="2"/>
              <a:buNone/>
              <a:defRPr/>
            </a:pPr>
            <a:r>
              <a:rPr lang="en-US" sz="3200" b="1" dirty="0">
                <a:latin typeface="Comic Sans MS" pitchFamily="66" charset="0"/>
              </a:rPr>
              <a:t>Daniel </a:t>
            </a:r>
            <a:r>
              <a:rPr lang="en-US" sz="3200" b="1" u="sng" dirty="0">
                <a:solidFill>
                  <a:srgbClr val="FF0000"/>
                </a:solidFill>
                <a:latin typeface="Comic Sans MS" pitchFamily="66" charset="0"/>
              </a:rPr>
              <a:t>needs</a:t>
            </a:r>
            <a:r>
              <a:rPr lang="en-US" sz="3200" b="1" dirty="0">
                <a:latin typeface="Comic Sans MS" pitchFamily="66" charset="0"/>
              </a:rPr>
              <a:t> an interpreter. </a:t>
            </a:r>
          </a:p>
          <a:p>
            <a:pPr marL="342900" indent="-342900" algn="ctr" eaLnBrk="1" hangingPunct="1">
              <a:lnSpc>
                <a:spcPct val="90000"/>
              </a:lnSpc>
              <a:spcBef>
                <a:spcPct val="20000"/>
              </a:spcBef>
              <a:spcAft>
                <a:spcPct val="15000"/>
              </a:spcAft>
              <a:buClr>
                <a:schemeClr val="bg2"/>
              </a:buClr>
              <a:buSzPct val="75000"/>
              <a:buFont typeface="Wingdings" pitchFamily="2" charset="2"/>
              <a:buNone/>
              <a:defRPr/>
            </a:pPr>
            <a:r>
              <a:rPr lang="en-US" sz="4000" b="1" dirty="0">
                <a:solidFill>
                  <a:schemeClr val="accent2"/>
                </a:solidFill>
                <a:latin typeface="Comic Sans MS" pitchFamily="66" charset="0"/>
              </a:rPr>
              <a:t>Rule #2:</a:t>
            </a:r>
            <a:r>
              <a:rPr lang="en-US" sz="3200" dirty="0">
                <a:latin typeface="Comic Sans MS" pitchFamily="66" charset="0"/>
              </a:rPr>
              <a:t>  </a:t>
            </a:r>
          </a:p>
          <a:p>
            <a:pPr marL="342900" indent="-342900" algn="ctr" eaLnBrk="1" hangingPunct="1">
              <a:lnSpc>
                <a:spcPct val="90000"/>
              </a:lnSpc>
              <a:spcBef>
                <a:spcPct val="20000"/>
              </a:spcBef>
              <a:spcAft>
                <a:spcPct val="15000"/>
              </a:spcAft>
              <a:buClr>
                <a:schemeClr val="bg2"/>
              </a:buClr>
              <a:buSzPct val="75000"/>
              <a:buFont typeface="Wingdings" pitchFamily="2" charset="2"/>
              <a:buNone/>
              <a:defRPr/>
            </a:pPr>
            <a:r>
              <a:rPr lang="en-US" sz="3200" b="1" dirty="0">
                <a:latin typeface="Comic Sans MS" pitchFamily="66" charset="0"/>
              </a:rPr>
              <a:t>For a </a:t>
            </a:r>
            <a:r>
              <a:rPr lang="en-US" sz="3200" b="1" dirty="0">
                <a:solidFill>
                  <a:srgbClr val="0000FF"/>
                </a:solidFill>
                <a:latin typeface="Comic Sans MS" pitchFamily="66" charset="0"/>
              </a:rPr>
              <a:t>Literal Vision,</a:t>
            </a:r>
          </a:p>
          <a:p>
            <a:pPr marL="342900" indent="-342900" algn="ctr" eaLnBrk="1" hangingPunct="1">
              <a:lnSpc>
                <a:spcPct val="90000"/>
              </a:lnSpc>
              <a:spcBef>
                <a:spcPct val="20000"/>
              </a:spcBef>
              <a:spcAft>
                <a:spcPct val="15000"/>
              </a:spcAft>
              <a:buClr>
                <a:schemeClr val="bg2"/>
              </a:buClr>
              <a:buSzPct val="75000"/>
              <a:buFont typeface="Wingdings" pitchFamily="2" charset="2"/>
              <a:buNone/>
              <a:defRPr/>
            </a:pPr>
            <a:r>
              <a:rPr lang="en-US" sz="3200" b="1" dirty="0">
                <a:latin typeface="Comic Sans MS" pitchFamily="66" charset="0"/>
              </a:rPr>
              <a:t>Daniel</a:t>
            </a:r>
            <a:r>
              <a:rPr lang="en-US" sz="3200" dirty="0">
                <a:latin typeface="Comic Sans MS" pitchFamily="66" charset="0"/>
              </a:rPr>
              <a:t> </a:t>
            </a:r>
            <a:r>
              <a:rPr lang="en-US" sz="3200" b="1" u="sng" dirty="0">
                <a:solidFill>
                  <a:srgbClr val="0000FF"/>
                </a:solidFill>
                <a:latin typeface="Comic Sans MS" pitchFamily="66" charset="0"/>
              </a:rPr>
              <a:t>does not need</a:t>
            </a:r>
            <a:r>
              <a:rPr lang="en-US" sz="3200" b="1" u="sng" dirty="0">
                <a:latin typeface="Comic Sans MS" pitchFamily="66" charset="0"/>
              </a:rPr>
              <a:t> an interpreter</a:t>
            </a:r>
            <a:r>
              <a:rPr lang="en-US" sz="3200" b="1" dirty="0">
                <a:latin typeface="Comic Sans MS" pitchFamily="66" charset="0"/>
              </a:rPr>
              <a:t>!</a:t>
            </a:r>
            <a:r>
              <a:rPr lang="en-US" sz="3200" dirty="0">
                <a:latin typeface="Comic Sans MS" pitchFamily="66" charset="0"/>
              </a:rPr>
              <a:t> </a:t>
            </a:r>
            <a:endParaRPr lang="en-US" sz="4000" dirty="0">
              <a:effectLst>
                <a:outerShdw blurRad="38100" dist="38100" dir="2700000" algn="tl">
                  <a:srgbClr val="C0C0C0"/>
                </a:outerShdw>
              </a:effectLst>
              <a:latin typeface="Comic Sans MS" pitchFamily="66" charset="0"/>
            </a:endParaRP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921482EA-A84B-437D-B13B-D0A85377B1E2}" type="slidenum">
              <a:rPr lang="en-US" smtClean="0"/>
              <a:pPr>
                <a:defRPr/>
              </a:pPr>
              <a:t>32</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67621">
                                            <p:txEl>
                                              <p:pRg st="0" end="0"/>
                                            </p:txEl>
                                          </p:spTgt>
                                        </p:tgtEl>
                                        <p:attrNameLst>
                                          <p:attrName>style.visibility</p:attrName>
                                        </p:attrNameLst>
                                      </p:cBhvr>
                                      <p:to>
                                        <p:strVal val="visible"/>
                                      </p:to>
                                    </p:set>
                                    <p:animEffect transition="in" filter="wedge">
                                      <p:cBhvr>
                                        <p:cTn id="7" dur="2000"/>
                                        <p:tgtEl>
                                          <p:spTgt spid="3676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67621">
                                            <p:txEl>
                                              <p:pRg st="1" end="1"/>
                                            </p:txEl>
                                          </p:spTgt>
                                        </p:tgtEl>
                                        <p:attrNameLst>
                                          <p:attrName>style.visibility</p:attrName>
                                        </p:attrNameLst>
                                      </p:cBhvr>
                                      <p:to>
                                        <p:strVal val="visible"/>
                                      </p:to>
                                    </p:set>
                                    <p:anim calcmode="lin" valueType="num">
                                      <p:cBhvr>
                                        <p:cTn id="12" dur="1000" fill="hold"/>
                                        <p:tgtEl>
                                          <p:spTgt spid="36762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6762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67621">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67621">
                                            <p:txEl>
                                              <p:pRg st="2" end="2"/>
                                            </p:txEl>
                                          </p:spTgt>
                                        </p:tgtEl>
                                        <p:attrNameLst>
                                          <p:attrName>style.visibility</p:attrName>
                                        </p:attrNameLst>
                                      </p:cBhvr>
                                      <p:to>
                                        <p:strVal val="visible"/>
                                      </p:to>
                                    </p:set>
                                    <p:anim calcmode="lin" valueType="num">
                                      <p:cBhvr>
                                        <p:cTn id="17" dur="1000" fill="hold"/>
                                        <p:tgtEl>
                                          <p:spTgt spid="367621">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67621">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67621">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67621">
                                            <p:txEl>
                                              <p:pRg st="3" end="3"/>
                                            </p:txEl>
                                          </p:spTgt>
                                        </p:tgtEl>
                                        <p:attrNameLst>
                                          <p:attrName>style.visibility</p:attrName>
                                        </p:attrNameLst>
                                      </p:cBhvr>
                                      <p:to>
                                        <p:strVal val="visible"/>
                                      </p:to>
                                    </p:set>
                                    <p:anim calcmode="lin" valueType="num">
                                      <p:cBhvr>
                                        <p:cTn id="22" dur="1000" fill="hold"/>
                                        <p:tgtEl>
                                          <p:spTgt spid="367621">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367621">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367621">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367621">
                                            <p:txEl>
                                              <p:pRg st="4" end="4"/>
                                            </p:txEl>
                                          </p:spTgt>
                                        </p:tgtEl>
                                        <p:attrNameLst>
                                          <p:attrName>style.visibility</p:attrName>
                                        </p:attrNameLst>
                                      </p:cBhvr>
                                      <p:to>
                                        <p:strVal val="visible"/>
                                      </p:to>
                                    </p:set>
                                    <p:anim calcmode="lin" valueType="num">
                                      <p:cBhvr>
                                        <p:cTn id="29" dur="1000" fill="hold"/>
                                        <p:tgtEl>
                                          <p:spTgt spid="367621">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367621">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367621">
                                            <p:txEl>
                                              <p:pRg st="4" end="4"/>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367621">
                                            <p:txEl>
                                              <p:pRg st="5" end="5"/>
                                            </p:txEl>
                                          </p:spTgt>
                                        </p:tgtEl>
                                        <p:attrNameLst>
                                          <p:attrName>style.visibility</p:attrName>
                                        </p:attrNameLst>
                                      </p:cBhvr>
                                      <p:to>
                                        <p:strVal val="visible"/>
                                      </p:to>
                                    </p:set>
                                    <p:anim calcmode="lin" valueType="num">
                                      <p:cBhvr>
                                        <p:cTn id="34" dur="1000" fill="hold"/>
                                        <p:tgtEl>
                                          <p:spTgt spid="367621">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367621">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367621">
                                            <p:txEl>
                                              <p:pRg st="5" end="5"/>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367621">
                                            <p:txEl>
                                              <p:pRg st="6" end="6"/>
                                            </p:txEl>
                                          </p:spTgt>
                                        </p:tgtEl>
                                        <p:attrNameLst>
                                          <p:attrName>style.visibility</p:attrName>
                                        </p:attrNameLst>
                                      </p:cBhvr>
                                      <p:to>
                                        <p:strVal val="visible"/>
                                      </p:to>
                                    </p:set>
                                    <p:anim calcmode="lin" valueType="num">
                                      <p:cBhvr>
                                        <p:cTn id="39" dur="1000" fill="hold"/>
                                        <p:tgtEl>
                                          <p:spTgt spid="367621">
                                            <p:txEl>
                                              <p:pRg st="6" end="6"/>
                                            </p:txEl>
                                          </p:spTgt>
                                        </p:tgtEl>
                                        <p:attrNameLst>
                                          <p:attrName>ppt_w</p:attrName>
                                        </p:attrNameLst>
                                      </p:cBhvr>
                                      <p:tavLst>
                                        <p:tav tm="0">
                                          <p:val>
                                            <p:strVal val="#ppt_w*0.70"/>
                                          </p:val>
                                        </p:tav>
                                        <p:tav tm="100000">
                                          <p:val>
                                            <p:strVal val="#ppt_w"/>
                                          </p:val>
                                        </p:tav>
                                      </p:tavLst>
                                    </p:anim>
                                    <p:anim calcmode="lin" valueType="num">
                                      <p:cBhvr>
                                        <p:cTn id="40" dur="1000" fill="hold"/>
                                        <p:tgtEl>
                                          <p:spTgt spid="367621">
                                            <p:txEl>
                                              <p:pRg st="6" end="6"/>
                                            </p:txEl>
                                          </p:spTgt>
                                        </p:tgtEl>
                                        <p:attrNameLst>
                                          <p:attrName>ppt_h</p:attrName>
                                        </p:attrNameLst>
                                      </p:cBhvr>
                                      <p:tavLst>
                                        <p:tav tm="0">
                                          <p:val>
                                            <p:strVal val="#ppt_h"/>
                                          </p:val>
                                        </p:tav>
                                        <p:tav tm="100000">
                                          <p:val>
                                            <p:strVal val="#ppt_h"/>
                                          </p:val>
                                        </p:tav>
                                      </p:tavLst>
                                    </p:anim>
                                    <p:animEffect transition="in" filter="fade">
                                      <p:cBhvr>
                                        <p:cTn id="41" dur="1000"/>
                                        <p:tgtEl>
                                          <p:spTgt spid="3676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69667" name="Rectangle 3"/>
          <p:cNvSpPr>
            <a:spLocks noGrp="1" noChangeArrowheads="1"/>
          </p:cNvSpPr>
          <p:nvPr>
            <p:ph type="title" sz="quarter"/>
          </p:nvPr>
        </p:nvSpPr>
        <p:spPr>
          <a:xfrm>
            <a:off x="457200" y="-152400"/>
            <a:ext cx="8620125" cy="1143000"/>
          </a:xfrm>
        </p:spPr>
        <p:txBody>
          <a:bodyPr>
            <a:scene3d>
              <a:camera prst="orthographicFront"/>
              <a:lightRig rig="threePt" dir="t"/>
            </a:scene3d>
            <a:sp3d extrusionH="57150">
              <a:bevelT w="38100" h="38100"/>
            </a:sp3d>
          </a:bodyPr>
          <a:lstStyle/>
          <a:p>
            <a:pPr eaLnBrk="1" hangingPunct="1">
              <a:defRPr/>
            </a:pPr>
            <a:r>
              <a:rPr lang="en-US" b="1" dirty="0" smtClean="0">
                <a:solidFill>
                  <a:schemeClr val="tx1">
                    <a:lumMod val="90000"/>
                    <a:lumOff val="10000"/>
                  </a:schemeClr>
                </a:solidFill>
              </a:rPr>
              <a:t>Three Contemporary Prophets</a:t>
            </a:r>
          </a:p>
        </p:txBody>
      </p:sp>
      <p:pic>
        <p:nvPicPr>
          <p:cNvPr id="369668" name="Picture 4" descr="Prophet Ezekiel 2"/>
          <p:cNvPicPr>
            <a:picLocks noGrp="1" noChangeAspect="1" noChangeArrowheads="1"/>
          </p:cNvPicPr>
          <p:nvPr>
            <p:ph sz="quarter" idx="1"/>
          </p:nvPr>
        </p:nvPicPr>
        <p:blipFill>
          <a:blip r:embed="rId5" cstate="email">
            <a:extLst>
              <a:ext uri="{28A0092B-C50C-407E-A947-70E740481C1C}">
                <a14:useLocalDpi xmlns:a14="http://schemas.microsoft.com/office/drawing/2010/main"/>
              </a:ext>
            </a:extLst>
          </a:blip>
          <a:srcRect/>
          <a:stretch>
            <a:fillRect/>
          </a:stretch>
        </p:blipFill>
        <p:spPr>
          <a:xfrm>
            <a:off x="3352800" y="3497263"/>
            <a:ext cx="2859088" cy="1876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9669" name="Picture 5" descr="Prophet Jeremiah 2"/>
          <p:cNvPicPr>
            <a:picLocks noGrp="1" noChangeAspect="1" noChangeArrowheads="1"/>
          </p:cNvPicPr>
          <p:nvPr>
            <p:ph sz="quarter" idx="2"/>
          </p:nvPr>
        </p:nvPicPr>
        <p:blipFill>
          <a:blip r:embed="rId6" cstate="email">
            <a:extLst>
              <a:ext uri="{28A0092B-C50C-407E-A947-70E740481C1C}">
                <a14:useLocalDpi xmlns:a14="http://schemas.microsoft.com/office/drawing/2010/main"/>
              </a:ext>
            </a:extLst>
          </a:blip>
          <a:srcRect/>
          <a:stretch>
            <a:fillRect/>
          </a:stretch>
        </p:blipFill>
        <p:spPr>
          <a:xfrm>
            <a:off x="6553200" y="1600200"/>
            <a:ext cx="21717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9670" name="Picture 6" descr="Prophet Dan praying"/>
          <p:cNvPicPr>
            <a:picLocks noGrp="1" noChangeAspect="1" noChangeArrowheads="1"/>
          </p:cNvPicPr>
          <p:nvPr>
            <p:ph sz="quarter" idx="3"/>
          </p:nvPr>
        </p:nvPicPr>
        <p:blipFill>
          <a:blip r:embed="rId7" cstate="email">
            <a:extLst>
              <a:ext uri="{28A0092B-C50C-407E-A947-70E740481C1C}">
                <a14:useLocalDpi xmlns:a14="http://schemas.microsoft.com/office/drawing/2010/main"/>
              </a:ext>
            </a:extLst>
          </a:blip>
          <a:srcRect/>
          <a:stretch>
            <a:fillRect/>
          </a:stretch>
        </p:blipFill>
        <p:spPr>
          <a:xfrm>
            <a:off x="457200" y="874713"/>
            <a:ext cx="2897188" cy="2173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9671" name="WordArt 7"/>
          <p:cNvSpPr>
            <a:spLocks noChangeArrowheads="1" noChangeShapeType="1" noTextEdit="1"/>
          </p:cNvSpPr>
          <p:nvPr/>
        </p:nvSpPr>
        <p:spPr bwMode="auto">
          <a:xfrm>
            <a:off x="6858000" y="3981450"/>
            <a:ext cx="1704975" cy="51435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b="1" kern="10" dirty="0">
                <a:ln w="12700">
                  <a:solidFill>
                    <a:srgbClr val="000000"/>
                  </a:solidFill>
                  <a:round/>
                  <a:headEnd/>
                  <a:tailEnd/>
                </a:ln>
                <a:solidFill>
                  <a:schemeClr val="accent1"/>
                </a:solidFill>
                <a:latin typeface="Berlin Sans FB"/>
              </a:rPr>
              <a:t>Jeremiah</a:t>
            </a:r>
          </a:p>
        </p:txBody>
      </p:sp>
      <p:sp>
        <p:nvSpPr>
          <p:cNvPr id="369672" name="WordArt 8"/>
          <p:cNvSpPr>
            <a:spLocks noChangeArrowheads="1" noChangeShapeType="1" noTextEdit="1"/>
          </p:cNvSpPr>
          <p:nvPr/>
        </p:nvSpPr>
        <p:spPr bwMode="auto">
          <a:xfrm>
            <a:off x="914400" y="3413125"/>
            <a:ext cx="1295400" cy="4095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b="1" kern="10" dirty="0">
                <a:ln w="12700">
                  <a:solidFill>
                    <a:srgbClr val="000000"/>
                  </a:solidFill>
                  <a:round/>
                  <a:headEnd/>
                  <a:tailEnd/>
                </a:ln>
                <a:solidFill>
                  <a:schemeClr val="folHlink"/>
                </a:solidFill>
                <a:latin typeface="Berlin Sans FB"/>
              </a:rPr>
              <a:t>Ezekiel</a:t>
            </a:r>
          </a:p>
        </p:txBody>
      </p:sp>
      <p:sp>
        <p:nvSpPr>
          <p:cNvPr id="369673" name="WordArt 9"/>
          <p:cNvSpPr>
            <a:spLocks noChangeArrowheads="1" noChangeShapeType="1" noTextEdit="1"/>
          </p:cNvSpPr>
          <p:nvPr/>
        </p:nvSpPr>
        <p:spPr bwMode="auto">
          <a:xfrm>
            <a:off x="4038600" y="885825"/>
            <a:ext cx="1295400" cy="4095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b="1" kern="10" dirty="0">
                <a:ln w="12700">
                  <a:solidFill>
                    <a:srgbClr val="000000"/>
                  </a:solidFill>
                  <a:round/>
                  <a:headEnd/>
                  <a:tailEnd/>
                </a:ln>
                <a:solidFill>
                  <a:schemeClr val="accent2"/>
                </a:solidFill>
                <a:latin typeface="Berlin Sans FB"/>
              </a:rPr>
              <a:t>Daniel</a:t>
            </a:r>
          </a:p>
        </p:txBody>
      </p:sp>
      <p:sp>
        <p:nvSpPr>
          <p:cNvPr id="369674" name="Rectangle 10"/>
          <p:cNvSpPr>
            <a:spLocks noChangeArrowheads="1"/>
          </p:cNvSpPr>
          <p:nvPr/>
        </p:nvSpPr>
        <p:spPr bwMode="auto">
          <a:xfrm>
            <a:off x="6172200" y="4495800"/>
            <a:ext cx="2971800" cy="10668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457200" indent="-457200" eaLnBrk="1" hangingPunct="1">
              <a:lnSpc>
                <a:spcPct val="90000"/>
              </a:lnSpc>
              <a:spcBef>
                <a:spcPct val="20000"/>
              </a:spcBef>
              <a:buClr>
                <a:schemeClr val="bg2"/>
              </a:buClr>
              <a:buSzPct val="75000"/>
              <a:buFont typeface="Wingdings" pitchFamily="2" charset="2"/>
              <a:buNone/>
            </a:pPr>
            <a:r>
              <a:rPr lang="en-US" sz="1600" b="1" dirty="0"/>
              <a:t>	Remained with the Jews who were left in Judea.  He eventually ended </a:t>
            </a:r>
            <a:r>
              <a:rPr lang="en-US" sz="1600" b="1" dirty="0" smtClean="0"/>
              <a:t>up </a:t>
            </a:r>
            <a:r>
              <a:rPr lang="en-US" sz="1600" b="1" dirty="0"/>
              <a:t>in Egypt.</a:t>
            </a:r>
          </a:p>
        </p:txBody>
      </p:sp>
      <p:sp>
        <p:nvSpPr>
          <p:cNvPr id="369675" name="Rectangle 11"/>
          <p:cNvSpPr>
            <a:spLocks noChangeArrowheads="1"/>
          </p:cNvSpPr>
          <p:nvPr/>
        </p:nvSpPr>
        <p:spPr bwMode="auto">
          <a:xfrm>
            <a:off x="3200400" y="1371600"/>
            <a:ext cx="2971800" cy="19050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457200" indent="-457200" eaLnBrk="1" hangingPunct="1">
              <a:lnSpc>
                <a:spcPct val="90000"/>
              </a:lnSpc>
              <a:spcBef>
                <a:spcPct val="20000"/>
              </a:spcBef>
              <a:buClr>
                <a:schemeClr val="bg2"/>
              </a:buClr>
              <a:buSzPct val="75000"/>
              <a:buFont typeface="Wingdings" pitchFamily="2" charset="2"/>
              <a:buNone/>
            </a:pPr>
            <a:r>
              <a:rPr lang="en-US" sz="1600" b="1" dirty="0"/>
              <a:t>	Exiled in 606 BC – Daniel was Heaven’s ambassador to the court of the king – to make known </a:t>
            </a:r>
            <a:r>
              <a:rPr lang="en-US" sz="1600" b="1" dirty="0" err="1" smtClean="0"/>
              <a:t>Yahuah’s</a:t>
            </a:r>
            <a:r>
              <a:rPr lang="en-US" sz="1600" b="1" dirty="0" smtClean="0"/>
              <a:t> </a:t>
            </a:r>
            <a:r>
              <a:rPr lang="en-US" sz="1600" b="1" dirty="0"/>
              <a:t>divine will and secure cooperation on behalf of </a:t>
            </a:r>
            <a:r>
              <a:rPr lang="en-US" sz="1600" b="1" dirty="0" smtClean="0"/>
              <a:t>His </a:t>
            </a:r>
            <a:r>
              <a:rPr lang="en-US" sz="1600" b="1" dirty="0"/>
              <a:t>people.</a:t>
            </a:r>
          </a:p>
        </p:txBody>
      </p:sp>
      <p:sp>
        <p:nvSpPr>
          <p:cNvPr id="369676" name="Text Box 12"/>
          <p:cNvSpPr txBox="1">
            <a:spLocks noChangeArrowheads="1"/>
          </p:cNvSpPr>
          <p:nvPr/>
        </p:nvSpPr>
        <p:spPr bwMode="auto">
          <a:xfrm>
            <a:off x="228600" y="3851275"/>
            <a:ext cx="2743200" cy="1558925"/>
          </a:xfrm>
          <a:prstGeom prst="rect">
            <a:avLst/>
          </a:prstGeom>
          <a:noFill/>
          <a:ln w="9525" algn="ctr">
            <a:noFill/>
            <a:miter lim="800000"/>
            <a:headEnd/>
            <a:tailEnd/>
          </a:ln>
        </p:spPr>
        <p:txBody>
          <a:bodyPr wrap="square">
            <a:spAutoFit/>
            <a:scene3d>
              <a:camera prst="orthographicFront"/>
              <a:lightRig rig="threePt" dir="t"/>
            </a:scene3d>
            <a:sp3d extrusionH="57150">
              <a:bevelT w="38100" h="38100"/>
            </a:sp3d>
          </a:bodyPr>
          <a:lstStyle/>
          <a:p>
            <a:pPr marL="342900" indent="-342900" eaLnBrk="1" hangingPunct="1">
              <a:spcBef>
                <a:spcPct val="50000"/>
              </a:spcBef>
            </a:pPr>
            <a:r>
              <a:rPr lang="en-US" sz="1600" b="1" dirty="0"/>
              <a:t>	Exiled to Babylon in  597 BC.  He had the same message as Jeremiah, but for those already in Babylonian captivity.</a:t>
            </a:r>
          </a:p>
        </p:txBody>
      </p:sp>
      <p:sp>
        <p:nvSpPr>
          <p:cNvPr id="369677" name="WordArt 13"/>
          <p:cNvSpPr>
            <a:spLocks noChangeArrowheads="1" noChangeShapeType="1" noTextEdit="1"/>
          </p:cNvSpPr>
          <p:nvPr/>
        </p:nvSpPr>
        <p:spPr bwMode="auto">
          <a:xfrm>
            <a:off x="381000" y="5729288"/>
            <a:ext cx="8296275" cy="9525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200" kern="10" spc="300" dirty="0">
                <a:ln w="12700">
                  <a:solidFill>
                    <a:srgbClr val="660066"/>
                  </a:solidFill>
                  <a:round/>
                  <a:headEnd/>
                  <a:tailEnd/>
                </a:ln>
                <a:solidFill>
                  <a:schemeClr val="accent2"/>
                </a:solidFill>
                <a:latin typeface="Berlin Sans FB Demi"/>
              </a:rPr>
              <a:t>"Accept your condition of exile. You must</a:t>
            </a:r>
          </a:p>
          <a:p>
            <a:pPr algn="ctr"/>
            <a:r>
              <a:rPr lang="en-US" sz="3200" kern="10" spc="300" dirty="0">
                <a:ln w="12700">
                  <a:solidFill>
                    <a:srgbClr val="660066"/>
                  </a:solidFill>
                  <a:round/>
                  <a:headEnd/>
                  <a:tailEnd/>
                </a:ln>
                <a:solidFill>
                  <a:schemeClr val="accent2"/>
                </a:solidFill>
                <a:latin typeface="Berlin Sans FB Demi"/>
              </a:rPr>
              <a:t>submit to the king of Babylon for 70 years."</a:t>
            </a:r>
          </a:p>
        </p:txBody>
      </p:sp>
      <p:sp>
        <p:nvSpPr>
          <p:cNvPr id="2" name="Slide Number Placeholder 1"/>
          <p:cNvSpPr>
            <a:spLocks noGrp="1"/>
          </p:cNvSpPr>
          <p:nvPr>
            <p:ph type="sldNum" sz="quarter" idx="11"/>
          </p:nvPr>
        </p:nvSpPr>
        <p:spPr>
          <a:xfrm>
            <a:off x="7010400" y="6385455"/>
            <a:ext cx="2133600" cy="457200"/>
          </a:xfrm>
        </p:spPr>
        <p:txBody>
          <a:bodyPr>
            <a:scene3d>
              <a:camera prst="orthographicFront"/>
              <a:lightRig rig="threePt" dir="t"/>
            </a:scene3d>
            <a:sp3d extrusionH="57150">
              <a:bevelT w="38100" h="38100"/>
            </a:sp3d>
          </a:bodyPr>
          <a:lstStyle/>
          <a:p>
            <a:pPr>
              <a:defRPr/>
            </a:pPr>
            <a:fld id="{A8D1D3B1-4DE4-42C2-AD4C-6BC1E174F819}" type="slidenum">
              <a:rPr lang="en-US" smtClean="0"/>
              <a:pPr>
                <a:defRPr/>
              </a:pPr>
              <a:t>33</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369670"/>
                                        </p:tgtEl>
                                        <p:attrNameLst>
                                          <p:attrName>style.visibility</p:attrName>
                                        </p:attrNameLst>
                                      </p:cBhvr>
                                      <p:to>
                                        <p:strVal val="visible"/>
                                      </p:to>
                                    </p:set>
                                    <p:animEffect transition="in" filter="diamond(out)">
                                      <p:cBhvr>
                                        <p:cTn id="7" dur="2000"/>
                                        <p:tgtEl>
                                          <p:spTgt spid="3696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9673"/>
                                        </p:tgtEl>
                                        <p:attrNameLst>
                                          <p:attrName>style.visibility</p:attrName>
                                        </p:attrNameLst>
                                      </p:cBhvr>
                                      <p:to>
                                        <p:strVal val="visible"/>
                                      </p:to>
                                    </p:set>
                                    <p:animEffect transition="in" filter="fade">
                                      <p:cBhvr>
                                        <p:cTn id="10" dur="2000"/>
                                        <p:tgtEl>
                                          <p:spTgt spid="369673"/>
                                        </p:tgtEl>
                                      </p:cBhvr>
                                    </p:animEffect>
                                  </p:childTnLst>
                                </p:cTn>
                              </p:par>
                            </p:childTnLst>
                          </p:cTn>
                        </p:par>
                        <p:par>
                          <p:cTn id="11" fill="hold">
                            <p:stCondLst>
                              <p:cond delay="2000"/>
                            </p:stCondLst>
                            <p:childTnLst>
                              <p:par>
                                <p:cTn id="12" presetID="6" presetClass="entr" presetSubtype="32" fill="hold" nodeType="afterEffect">
                                  <p:stCondLst>
                                    <p:cond delay="0"/>
                                  </p:stCondLst>
                                  <p:childTnLst>
                                    <p:set>
                                      <p:cBhvr>
                                        <p:cTn id="13" dur="1" fill="hold">
                                          <p:stCondLst>
                                            <p:cond delay="0"/>
                                          </p:stCondLst>
                                        </p:cTn>
                                        <p:tgtEl>
                                          <p:spTgt spid="369668"/>
                                        </p:tgtEl>
                                        <p:attrNameLst>
                                          <p:attrName>style.visibility</p:attrName>
                                        </p:attrNameLst>
                                      </p:cBhvr>
                                      <p:to>
                                        <p:strVal val="visible"/>
                                      </p:to>
                                    </p:set>
                                    <p:animEffect transition="in" filter="circle(out)">
                                      <p:cBhvr>
                                        <p:cTn id="14" dur="2000"/>
                                        <p:tgtEl>
                                          <p:spTgt spid="36966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9672"/>
                                        </p:tgtEl>
                                        <p:attrNameLst>
                                          <p:attrName>style.visibility</p:attrName>
                                        </p:attrNameLst>
                                      </p:cBhvr>
                                      <p:to>
                                        <p:strVal val="visible"/>
                                      </p:to>
                                    </p:set>
                                    <p:animEffect transition="in" filter="fade">
                                      <p:cBhvr>
                                        <p:cTn id="17" dur="2000"/>
                                        <p:tgtEl>
                                          <p:spTgt spid="369672"/>
                                        </p:tgtEl>
                                      </p:cBhvr>
                                    </p:animEffect>
                                  </p:childTnLst>
                                </p:cTn>
                              </p:par>
                            </p:childTnLst>
                          </p:cTn>
                        </p:par>
                        <p:par>
                          <p:cTn id="18" fill="hold">
                            <p:stCondLst>
                              <p:cond delay="4000"/>
                            </p:stCondLst>
                            <p:childTnLst>
                              <p:par>
                                <p:cTn id="19" presetID="13" presetClass="entr" presetSubtype="32" fill="hold" nodeType="afterEffect">
                                  <p:stCondLst>
                                    <p:cond delay="0"/>
                                  </p:stCondLst>
                                  <p:childTnLst>
                                    <p:set>
                                      <p:cBhvr>
                                        <p:cTn id="20" dur="1" fill="hold">
                                          <p:stCondLst>
                                            <p:cond delay="0"/>
                                          </p:stCondLst>
                                        </p:cTn>
                                        <p:tgtEl>
                                          <p:spTgt spid="369669"/>
                                        </p:tgtEl>
                                        <p:attrNameLst>
                                          <p:attrName>style.visibility</p:attrName>
                                        </p:attrNameLst>
                                      </p:cBhvr>
                                      <p:to>
                                        <p:strVal val="visible"/>
                                      </p:to>
                                    </p:set>
                                    <p:animEffect transition="in" filter="plus(out)">
                                      <p:cBhvr>
                                        <p:cTn id="21" dur="2000"/>
                                        <p:tgtEl>
                                          <p:spTgt spid="3696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9671"/>
                                        </p:tgtEl>
                                        <p:attrNameLst>
                                          <p:attrName>style.visibility</p:attrName>
                                        </p:attrNameLst>
                                      </p:cBhvr>
                                      <p:to>
                                        <p:strVal val="visible"/>
                                      </p:to>
                                    </p:set>
                                    <p:animEffect transition="in" filter="fade">
                                      <p:cBhvr>
                                        <p:cTn id="24" dur="2000"/>
                                        <p:tgtEl>
                                          <p:spTgt spid="36967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69675">
                                            <p:txEl>
                                              <p:pRg st="0" end="0"/>
                                            </p:txEl>
                                          </p:spTgt>
                                        </p:tgtEl>
                                        <p:attrNameLst>
                                          <p:attrName>style.visibility</p:attrName>
                                        </p:attrNameLst>
                                      </p:cBhvr>
                                      <p:to>
                                        <p:strVal val="visible"/>
                                      </p:to>
                                    </p:set>
                                    <p:animEffect transition="in" filter="fade">
                                      <p:cBhvr>
                                        <p:cTn id="29" dur="2000"/>
                                        <p:tgtEl>
                                          <p:spTgt spid="36967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69676">
                                            <p:txEl>
                                              <p:pRg st="0" end="0"/>
                                            </p:txEl>
                                          </p:spTgt>
                                        </p:tgtEl>
                                        <p:attrNameLst>
                                          <p:attrName>style.visibility</p:attrName>
                                        </p:attrNameLst>
                                      </p:cBhvr>
                                      <p:to>
                                        <p:strVal val="visible"/>
                                      </p:to>
                                    </p:set>
                                    <p:animEffect transition="in" filter="fade">
                                      <p:cBhvr>
                                        <p:cTn id="34" dur="2000"/>
                                        <p:tgtEl>
                                          <p:spTgt spid="36967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69674">
                                            <p:txEl>
                                              <p:pRg st="0" end="0"/>
                                            </p:txEl>
                                          </p:spTgt>
                                        </p:tgtEl>
                                        <p:attrNameLst>
                                          <p:attrName>style.visibility</p:attrName>
                                        </p:attrNameLst>
                                      </p:cBhvr>
                                      <p:to>
                                        <p:strVal val="visible"/>
                                      </p:to>
                                    </p:set>
                                    <p:animEffect transition="in" filter="fade">
                                      <p:cBhvr>
                                        <p:cTn id="39" dur="2000"/>
                                        <p:tgtEl>
                                          <p:spTgt spid="36967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7" presetClass="entr" presetSubtype="4" fill="hold" grpId="0" nodeType="clickEffect">
                                  <p:stCondLst>
                                    <p:cond delay="0"/>
                                  </p:stCondLst>
                                  <p:childTnLst>
                                    <p:set>
                                      <p:cBhvr>
                                        <p:cTn id="43" dur="1" fill="hold">
                                          <p:stCondLst>
                                            <p:cond delay="0"/>
                                          </p:stCondLst>
                                        </p:cTn>
                                        <p:tgtEl>
                                          <p:spTgt spid="369677"/>
                                        </p:tgtEl>
                                        <p:attrNameLst>
                                          <p:attrName>style.visibility</p:attrName>
                                        </p:attrNameLst>
                                      </p:cBhvr>
                                      <p:to>
                                        <p:strVal val="visible"/>
                                      </p:to>
                                    </p:set>
                                    <p:anim calcmode="lin" valueType="num">
                                      <p:cBhvr additive="base">
                                        <p:cTn id="44" dur="3000" fill="hold"/>
                                        <p:tgtEl>
                                          <p:spTgt spid="369677"/>
                                        </p:tgtEl>
                                        <p:attrNameLst>
                                          <p:attrName>ppt_x</p:attrName>
                                        </p:attrNameLst>
                                      </p:cBhvr>
                                      <p:tavLst>
                                        <p:tav tm="0">
                                          <p:val>
                                            <p:strVal val="#ppt_x"/>
                                          </p:val>
                                        </p:tav>
                                        <p:tav tm="100000">
                                          <p:val>
                                            <p:strVal val="#ppt_x"/>
                                          </p:val>
                                        </p:tav>
                                      </p:tavLst>
                                    </p:anim>
                                    <p:anim calcmode="lin" valueType="num">
                                      <p:cBhvr additive="base">
                                        <p:cTn id="45" dur="3000" fill="hold"/>
                                        <p:tgtEl>
                                          <p:spTgt spid="369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71" grpId="0" animBg="1"/>
      <p:bldP spid="369672" grpId="0" animBg="1"/>
      <p:bldP spid="369673" grpId="0" animBg="1"/>
      <p:bldP spid="36967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71716" name="Rectangle 4"/>
          <p:cNvSpPr>
            <a:spLocks noGrp="1" noChangeArrowheads="1"/>
          </p:cNvSpPr>
          <p:nvPr>
            <p:ph type="title" sz="quarter"/>
          </p:nvPr>
        </p:nvSpPr>
        <p:spPr>
          <a:xfrm>
            <a:off x="2352675" y="0"/>
            <a:ext cx="4810125" cy="2438400"/>
          </a:xfrm>
        </p:spPr>
        <p:txBody>
          <a:bodyPr>
            <a:scene3d>
              <a:camera prst="orthographicFront"/>
              <a:lightRig rig="threePt" dir="t"/>
            </a:scene3d>
            <a:sp3d extrusionH="57150">
              <a:bevelT w="38100" h="38100"/>
            </a:sp3d>
          </a:bodyPr>
          <a:lstStyle/>
          <a:p>
            <a:pPr algn="ctr" eaLnBrk="1" hangingPunct="1">
              <a:defRPr/>
            </a:pPr>
            <a:r>
              <a:rPr lang="en-US" sz="3600" b="1" dirty="0" smtClean="0">
                <a:solidFill>
                  <a:schemeClr val="tx1">
                    <a:lumMod val="90000"/>
                    <a:lumOff val="10000"/>
                  </a:schemeClr>
                </a:solidFill>
              </a:rPr>
              <a:t>Daniel and Ezekiel Were Contemporaries </a:t>
            </a:r>
            <a:br>
              <a:rPr lang="en-US" sz="3600" b="1" dirty="0" smtClean="0">
                <a:solidFill>
                  <a:schemeClr val="tx1">
                    <a:lumMod val="90000"/>
                    <a:lumOff val="10000"/>
                  </a:schemeClr>
                </a:solidFill>
              </a:rPr>
            </a:br>
            <a:r>
              <a:rPr lang="en-US" sz="3600" b="1" dirty="0" smtClean="0">
                <a:solidFill>
                  <a:schemeClr val="tx1">
                    <a:lumMod val="90000"/>
                    <a:lumOff val="10000"/>
                  </a:schemeClr>
                </a:solidFill>
              </a:rPr>
              <a:t>in Babylon</a:t>
            </a:r>
            <a:r>
              <a:rPr lang="en-US" sz="4000" b="1" dirty="0" smtClean="0">
                <a:solidFill>
                  <a:schemeClr val="tx1">
                    <a:lumMod val="90000"/>
                    <a:lumOff val="10000"/>
                  </a:schemeClr>
                </a:solidFill>
              </a:rPr>
              <a:t> </a:t>
            </a:r>
          </a:p>
        </p:txBody>
      </p:sp>
      <p:pic>
        <p:nvPicPr>
          <p:cNvPr id="371717" name="Picture 5" descr="Dan 4 10 edit"/>
          <p:cNvPicPr>
            <a:picLocks noGrp="1" noChangeAspect="1" noChangeArrowheads="1"/>
          </p:cNvPicPr>
          <p:nvPr>
            <p:ph sz="quarter" idx="1"/>
          </p:nvPr>
        </p:nvPicPr>
        <p:blipFill>
          <a:blip r:embed="rId5" cstate="email">
            <a:extLst>
              <a:ext uri="{28A0092B-C50C-407E-A947-70E740481C1C}">
                <a14:useLocalDpi xmlns:a14="http://schemas.microsoft.com/office/drawing/2010/main"/>
              </a:ext>
            </a:extLst>
          </a:blip>
          <a:srcRect/>
          <a:stretch>
            <a:fillRect/>
          </a:stretch>
        </p:blipFill>
        <p:spPr>
          <a:xfrm>
            <a:off x="6400800" y="3200400"/>
            <a:ext cx="2470150" cy="21717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71718" name="Picture 6" descr="Prophet Dan praying edit"/>
          <p:cNvPicPr>
            <a:picLocks noGrp="1" noChangeAspect="1" noChangeArrowheads="1"/>
          </p:cNvPicPr>
          <p:nvPr>
            <p:ph sz="quarter" idx="2"/>
          </p:nvPr>
        </p:nvPicPr>
        <p:blipFill>
          <a:blip r:embed="rId6" cstate="email">
            <a:extLst>
              <a:ext uri="{28A0092B-C50C-407E-A947-70E740481C1C}">
                <a14:useLocalDpi xmlns:a14="http://schemas.microsoft.com/office/drawing/2010/main"/>
              </a:ext>
            </a:extLst>
          </a:blip>
          <a:srcRect/>
          <a:stretch>
            <a:fillRect/>
          </a:stretch>
        </p:blipFill>
        <p:spPr>
          <a:xfrm>
            <a:off x="190500" y="190500"/>
            <a:ext cx="21717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1719" name="Picture 7" descr="Prophet Ezekiel 2 edit"/>
          <p:cNvPicPr>
            <a:picLocks noGrp="1" noChangeAspect="1" noChangeArrowheads="1"/>
          </p:cNvPicPr>
          <p:nvPr>
            <p:ph sz="quarter" idx="3"/>
          </p:nvPr>
        </p:nvPicPr>
        <p:blipFill>
          <a:blip r:embed="rId7" cstate="print"/>
          <a:srcRect/>
          <a:stretch>
            <a:fillRect/>
          </a:stretch>
        </p:blipFill>
        <p:spPr>
          <a:xfrm>
            <a:off x="7286625" y="152400"/>
            <a:ext cx="1684337"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1720" name="Rectangle 8"/>
          <p:cNvSpPr>
            <a:spLocks noChangeArrowheads="1"/>
          </p:cNvSpPr>
          <p:nvPr/>
        </p:nvSpPr>
        <p:spPr bwMode="auto">
          <a:xfrm>
            <a:off x="381000" y="2438400"/>
            <a:ext cx="6019800" cy="34290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algn="ctr" eaLnBrk="1" hangingPunct="1">
              <a:lnSpc>
                <a:spcPct val="80000"/>
              </a:lnSpc>
              <a:spcBef>
                <a:spcPct val="20000"/>
              </a:spcBef>
              <a:buClr>
                <a:schemeClr val="bg2"/>
              </a:buClr>
              <a:buSzPct val="75000"/>
              <a:buFont typeface="Wingdings" pitchFamily="2" charset="2"/>
              <a:buNone/>
            </a:pPr>
            <a:r>
              <a:rPr lang="en-US" sz="3200" b="1" u="sng" dirty="0">
                <a:solidFill>
                  <a:schemeClr val="tx1">
                    <a:lumMod val="90000"/>
                    <a:lumOff val="10000"/>
                  </a:schemeClr>
                </a:solidFill>
              </a:rPr>
              <a:t>Facts</a:t>
            </a:r>
            <a:r>
              <a:rPr lang="en-US" sz="3200" b="1" dirty="0">
                <a:solidFill>
                  <a:schemeClr val="tx1">
                    <a:lumMod val="90000"/>
                    <a:lumOff val="10000"/>
                  </a:schemeClr>
                </a:solidFill>
              </a:rPr>
              <a:t>:</a:t>
            </a:r>
          </a:p>
          <a:p>
            <a:pPr marL="609600" indent="-609600" eaLnBrk="1" hangingPunct="1">
              <a:lnSpc>
                <a:spcPct val="80000"/>
              </a:lnSpc>
              <a:spcBef>
                <a:spcPct val="20000"/>
              </a:spcBef>
              <a:buClr>
                <a:schemeClr val="bg2"/>
              </a:buClr>
              <a:buSzPct val="75000"/>
              <a:buFont typeface="Wingdings" pitchFamily="2" charset="2"/>
              <a:buNone/>
            </a:pPr>
            <a:endParaRPr lang="en-US" sz="1000" b="1" dirty="0">
              <a:solidFill>
                <a:schemeClr val="accent2"/>
              </a:solidFill>
            </a:endParaRPr>
          </a:p>
          <a:p>
            <a:pPr marL="609600" indent="-609600" eaLnBrk="1" hangingPunct="1">
              <a:lnSpc>
                <a:spcPct val="80000"/>
              </a:lnSpc>
              <a:spcBef>
                <a:spcPct val="20000"/>
              </a:spcBef>
              <a:buClr>
                <a:schemeClr val="bg2"/>
              </a:buClr>
              <a:buSzPct val="75000"/>
              <a:buFont typeface="Wingdings" pitchFamily="2" charset="2"/>
              <a:buNone/>
            </a:pPr>
            <a:r>
              <a:rPr lang="en-US" sz="2800" b="1" dirty="0">
                <a:solidFill>
                  <a:schemeClr val="accent2"/>
                </a:solidFill>
              </a:rPr>
              <a:t>606 BC:</a:t>
            </a:r>
            <a:r>
              <a:rPr lang="en-US" sz="2800" b="1" dirty="0"/>
              <a:t>  Daniel exiled to Babylon</a:t>
            </a:r>
          </a:p>
          <a:p>
            <a:pPr marL="609600" indent="-609600" eaLnBrk="1" hangingPunct="1">
              <a:lnSpc>
                <a:spcPct val="80000"/>
              </a:lnSpc>
              <a:spcBef>
                <a:spcPct val="20000"/>
              </a:spcBef>
              <a:buClr>
                <a:schemeClr val="bg2"/>
              </a:buClr>
              <a:buSzPct val="75000"/>
              <a:buFont typeface="Wingdings" pitchFamily="2" charset="2"/>
              <a:buNone/>
            </a:pPr>
            <a:r>
              <a:rPr lang="en-US" sz="2800" b="1" dirty="0">
                <a:solidFill>
                  <a:schemeClr val="accent2"/>
                </a:solidFill>
              </a:rPr>
              <a:t>597 BC:</a:t>
            </a:r>
            <a:r>
              <a:rPr lang="en-US" sz="2800" b="1" dirty="0"/>
              <a:t>  Ezekiel exiled to Babylon</a:t>
            </a:r>
          </a:p>
          <a:p>
            <a:pPr marL="609600" indent="-609600" eaLnBrk="1" hangingPunct="1">
              <a:lnSpc>
                <a:spcPct val="80000"/>
              </a:lnSpc>
              <a:spcBef>
                <a:spcPct val="20000"/>
              </a:spcBef>
              <a:buClr>
                <a:schemeClr val="bg2"/>
              </a:buClr>
              <a:buSzPct val="75000"/>
              <a:buFont typeface="Wingdings" pitchFamily="2" charset="2"/>
              <a:buNone/>
            </a:pPr>
            <a:r>
              <a:rPr lang="en-US" sz="2800" b="1" dirty="0">
                <a:solidFill>
                  <a:srgbClr val="FF0000"/>
                </a:solidFill>
              </a:rPr>
              <a:t>594 BC:</a:t>
            </a:r>
            <a:r>
              <a:rPr lang="en-US" sz="2800" b="1" dirty="0"/>
              <a:t>  </a:t>
            </a:r>
            <a:r>
              <a:rPr lang="en-US" sz="2800" b="1" dirty="0" err="1"/>
              <a:t>Eze</a:t>
            </a:r>
            <a:r>
              <a:rPr lang="en-US" sz="2800" b="1" dirty="0"/>
              <a:t> 17 written</a:t>
            </a:r>
          </a:p>
          <a:p>
            <a:pPr marL="609600" indent="-609600" eaLnBrk="1" hangingPunct="1">
              <a:lnSpc>
                <a:spcPct val="80000"/>
              </a:lnSpc>
              <a:spcBef>
                <a:spcPct val="20000"/>
              </a:spcBef>
              <a:buClr>
                <a:schemeClr val="bg2"/>
              </a:buClr>
              <a:buSzPct val="75000"/>
              <a:buFont typeface="Wingdings" pitchFamily="2" charset="2"/>
              <a:buNone/>
            </a:pPr>
            <a:r>
              <a:rPr lang="en-US" sz="2800" b="1" dirty="0">
                <a:solidFill>
                  <a:srgbClr val="FF0000"/>
                </a:solidFill>
              </a:rPr>
              <a:t>588 BC:</a:t>
            </a:r>
            <a:r>
              <a:rPr lang="en-US" sz="2800" b="1" dirty="0"/>
              <a:t>  </a:t>
            </a:r>
            <a:r>
              <a:rPr lang="en-US" sz="2800" b="1" dirty="0" err="1"/>
              <a:t>Eze</a:t>
            </a:r>
            <a:r>
              <a:rPr lang="en-US" sz="2800" b="1" dirty="0"/>
              <a:t> 31 &amp; 32 written</a:t>
            </a:r>
          </a:p>
          <a:p>
            <a:pPr marL="609600" indent="-609600" eaLnBrk="1" hangingPunct="1">
              <a:lnSpc>
                <a:spcPct val="80000"/>
              </a:lnSpc>
              <a:spcBef>
                <a:spcPct val="20000"/>
              </a:spcBef>
              <a:buClr>
                <a:schemeClr val="bg2"/>
              </a:buClr>
              <a:buSzPct val="75000"/>
              <a:buFont typeface="Wingdings" pitchFamily="2" charset="2"/>
              <a:buNone/>
            </a:pPr>
            <a:r>
              <a:rPr lang="en-US" sz="2800" b="1" dirty="0">
                <a:solidFill>
                  <a:srgbClr val="009900"/>
                </a:solidFill>
              </a:rPr>
              <a:t>569 BC:</a:t>
            </a:r>
            <a:r>
              <a:rPr lang="en-US" sz="2800" b="1" dirty="0"/>
              <a:t>  Nebuchadnezzar’s</a:t>
            </a:r>
          </a:p>
          <a:p>
            <a:pPr marL="609600" indent="-609600" eaLnBrk="1" hangingPunct="1">
              <a:lnSpc>
                <a:spcPct val="80000"/>
              </a:lnSpc>
              <a:spcBef>
                <a:spcPct val="20000"/>
              </a:spcBef>
              <a:buClr>
                <a:schemeClr val="bg2"/>
              </a:buClr>
              <a:buSzPct val="75000"/>
              <a:buFont typeface="Wingdings" pitchFamily="2" charset="2"/>
              <a:buNone/>
            </a:pPr>
            <a:r>
              <a:rPr lang="en-US" sz="2800" b="1" dirty="0"/>
              <a:t>               dream of the tree</a:t>
            </a:r>
          </a:p>
          <a:p>
            <a:pPr marL="609600" indent="-609600" eaLnBrk="1" hangingPunct="1">
              <a:lnSpc>
                <a:spcPct val="80000"/>
              </a:lnSpc>
              <a:spcBef>
                <a:spcPct val="20000"/>
              </a:spcBef>
              <a:buClr>
                <a:schemeClr val="bg2"/>
              </a:buClr>
              <a:buSzPct val="75000"/>
              <a:buFont typeface="Wingdings" pitchFamily="2" charset="2"/>
              <a:buNone/>
            </a:pPr>
            <a:endParaRPr lang="en-US" sz="1600" dirty="0"/>
          </a:p>
          <a:p>
            <a:pPr marL="609600" indent="-609600" eaLnBrk="1" hangingPunct="1">
              <a:lnSpc>
                <a:spcPct val="80000"/>
              </a:lnSpc>
              <a:spcBef>
                <a:spcPct val="20000"/>
              </a:spcBef>
              <a:buClr>
                <a:schemeClr val="bg2"/>
              </a:buClr>
              <a:buSzPct val="75000"/>
              <a:buFont typeface="Wingdings" pitchFamily="2" charset="2"/>
              <a:buNone/>
            </a:pPr>
            <a:endParaRPr lang="en-US" sz="1600" dirty="0"/>
          </a:p>
        </p:txBody>
      </p:sp>
      <p:sp>
        <p:nvSpPr>
          <p:cNvPr id="371721" name="WordArt 9"/>
          <p:cNvSpPr>
            <a:spLocks noChangeArrowheads="1" noChangeShapeType="1" noTextEdit="1"/>
          </p:cNvSpPr>
          <p:nvPr/>
        </p:nvSpPr>
        <p:spPr bwMode="auto">
          <a:xfrm>
            <a:off x="457200" y="5653088"/>
            <a:ext cx="8229600" cy="10287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b="1" kern="10" dirty="0">
                <a:ln w="12700">
                  <a:solidFill>
                    <a:srgbClr val="660066"/>
                  </a:solidFill>
                  <a:round/>
                  <a:headEnd/>
                  <a:tailEnd/>
                </a:ln>
                <a:solidFill>
                  <a:schemeClr val="accent2"/>
                </a:solidFill>
                <a:latin typeface="Berlin Sans FB"/>
              </a:rPr>
              <a:t>Daniel</a:t>
            </a:r>
            <a:r>
              <a:rPr lang="en-US" sz="3600" kern="10" dirty="0">
                <a:ln w="12700">
                  <a:solidFill>
                    <a:srgbClr val="660066"/>
                  </a:solidFill>
                  <a:round/>
                  <a:headEnd/>
                  <a:tailEnd/>
                </a:ln>
                <a:solidFill>
                  <a:schemeClr val="accent2"/>
                </a:solidFill>
                <a:latin typeface="Berlin Sans FB"/>
              </a:rPr>
              <a:t> had access to </a:t>
            </a:r>
            <a:r>
              <a:rPr lang="en-US" sz="3600" b="1" kern="10" dirty="0">
                <a:ln w="12700">
                  <a:solidFill>
                    <a:srgbClr val="660066"/>
                  </a:solidFill>
                  <a:round/>
                  <a:headEnd/>
                  <a:tailEnd/>
                </a:ln>
                <a:solidFill>
                  <a:schemeClr val="accent2"/>
                </a:solidFill>
                <a:latin typeface="Berlin Sans FB"/>
              </a:rPr>
              <a:t>Ezekiel’s</a:t>
            </a:r>
            <a:r>
              <a:rPr lang="en-US" sz="3600" kern="10" dirty="0">
                <a:ln w="12700">
                  <a:solidFill>
                    <a:srgbClr val="660066"/>
                  </a:solidFill>
                  <a:round/>
                  <a:headEnd/>
                  <a:tailEnd/>
                </a:ln>
                <a:solidFill>
                  <a:schemeClr val="accent2"/>
                </a:solidFill>
                <a:latin typeface="Berlin Sans FB"/>
              </a:rPr>
              <a:t> prophecies</a:t>
            </a:r>
          </a:p>
          <a:p>
            <a:pPr algn="ctr"/>
            <a:r>
              <a:rPr lang="en-US" sz="3600" b="1" kern="10" dirty="0">
                <a:ln w="12700">
                  <a:solidFill>
                    <a:srgbClr val="660066"/>
                  </a:solidFill>
                  <a:round/>
                  <a:headEnd/>
                  <a:tailEnd/>
                </a:ln>
                <a:solidFill>
                  <a:schemeClr val="accent2"/>
                </a:solidFill>
                <a:latin typeface="Berlin Sans FB"/>
              </a:rPr>
              <a:t>about 20 years </a:t>
            </a:r>
            <a:r>
              <a:rPr lang="en-US" sz="3600" kern="10" dirty="0">
                <a:ln w="12700">
                  <a:solidFill>
                    <a:srgbClr val="660066"/>
                  </a:solidFill>
                  <a:round/>
                  <a:headEnd/>
                  <a:tailEnd/>
                </a:ln>
                <a:solidFill>
                  <a:schemeClr val="accent2"/>
                </a:solidFill>
                <a:latin typeface="Berlin Sans FB"/>
              </a:rPr>
              <a:t>in advance of this </a:t>
            </a:r>
            <a:r>
              <a:rPr lang="en-US" sz="3600" kern="10" dirty="0" smtClean="0">
                <a:ln w="12700">
                  <a:solidFill>
                    <a:srgbClr val="660066"/>
                  </a:solidFill>
                  <a:round/>
                  <a:headEnd/>
                  <a:tailEnd/>
                </a:ln>
                <a:solidFill>
                  <a:schemeClr val="accent2"/>
                </a:solidFill>
                <a:latin typeface="Berlin Sans FB"/>
              </a:rPr>
              <a:t>dream.</a:t>
            </a:r>
            <a:endParaRPr lang="en-US" sz="3600" kern="10" spc="720" dirty="0">
              <a:ln w="12700">
                <a:solidFill>
                  <a:srgbClr val="660066"/>
                </a:solidFill>
                <a:round/>
                <a:headEnd/>
                <a:tailEnd/>
              </a:ln>
              <a:solidFill>
                <a:schemeClr val="accent2"/>
              </a:solidFill>
              <a:latin typeface="Berlin Sans FB"/>
            </a:endParaRPr>
          </a:p>
        </p:txBody>
      </p:sp>
      <p:pic>
        <p:nvPicPr>
          <p:cNvPr id="371722" name="Picture 10" descr="Cedar tree 3"/>
          <p:cNvPicPr>
            <a:picLocks noGrp="1" noChangeAspect="1" noChangeArrowheads="1"/>
          </p:cNvPicPr>
          <p:nvPr>
            <p:ph sz="quarter" idx="4"/>
          </p:nvPr>
        </p:nvPicPr>
        <p:blipFill>
          <a:blip r:embed="rId8" cstate="email">
            <a:extLst>
              <a:ext uri="{28A0092B-C50C-407E-A947-70E740481C1C}">
                <a14:useLocalDpi xmlns:a14="http://schemas.microsoft.com/office/drawing/2010/main"/>
              </a:ext>
            </a:extLst>
          </a:blip>
          <a:srcRect/>
          <a:stretch>
            <a:fillRect/>
          </a:stretch>
        </p:blipFill>
        <p:spPr>
          <a:xfrm>
            <a:off x="6553200" y="2514600"/>
            <a:ext cx="222885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1"/>
          </p:nvPr>
        </p:nvSpPr>
        <p:spPr>
          <a:xfrm>
            <a:off x="6998825" y="6354500"/>
            <a:ext cx="2133600" cy="457200"/>
          </a:xfrm>
        </p:spPr>
        <p:txBody>
          <a:bodyPr>
            <a:scene3d>
              <a:camera prst="orthographicFront"/>
              <a:lightRig rig="threePt" dir="t"/>
            </a:scene3d>
            <a:sp3d extrusionH="57150">
              <a:bevelT w="38100" h="38100"/>
            </a:sp3d>
          </a:bodyPr>
          <a:lstStyle/>
          <a:p>
            <a:pPr>
              <a:defRPr/>
            </a:pPr>
            <a:fld id="{A8D1D3B1-4DE4-42C2-AD4C-6BC1E174F819}" type="slidenum">
              <a:rPr lang="en-US" smtClean="0"/>
              <a:pPr>
                <a:defRPr/>
              </a:pPr>
              <a:t>34</a:t>
            </a:fld>
            <a:endParaRPr 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720">
                                            <p:txEl>
                                              <p:pRg st="4" end="4"/>
                                            </p:txEl>
                                          </p:spTgt>
                                        </p:tgtEl>
                                        <p:attrNameLst>
                                          <p:attrName>style.visibility</p:attrName>
                                        </p:attrNameLst>
                                      </p:cBhvr>
                                      <p:to>
                                        <p:strVal val="visible"/>
                                      </p:to>
                                    </p:set>
                                    <p:animEffect transition="in" filter="fade">
                                      <p:cBhvr>
                                        <p:cTn id="7" dur="2000"/>
                                        <p:tgtEl>
                                          <p:spTgt spid="371720">
                                            <p:txEl>
                                              <p:pRg st="4" end="4"/>
                                            </p:txEl>
                                          </p:spTgt>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371722"/>
                                        </p:tgtEl>
                                        <p:attrNameLst>
                                          <p:attrName>style.visibility</p:attrName>
                                        </p:attrNameLst>
                                      </p:cBhvr>
                                      <p:to>
                                        <p:strVal val="visible"/>
                                      </p:to>
                                    </p:set>
                                    <p:animEffect transition="in" filter="circle(out)">
                                      <p:cBhvr>
                                        <p:cTn id="11" dur="2000"/>
                                        <p:tgtEl>
                                          <p:spTgt spid="37172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71720">
                                            <p:txEl>
                                              <p:pRg st="5" end="5"/>
                                            </p:txEl>
                                          </p:spTgt>
                                        </p:tgtEl>
                                        <p:attrNameLst>
                                          <p:attrName>style.visibility</p:attrName>
                                        </p:attrNameLst>
                                      </p:cBhvr>
                                      <p:to>
                                        <p:strVal val="visible"/>
                                      </p:to>
                                    </p:set>
                                    <p:animEffect transition="in" filter="fade">
                                      <p:cBhvr>
                                        <p:cTn id="15" dur="2000"/>
                                        <p:tgtEl>
                                          <p:spTgt spid="371720">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371722"/>
                                        </p:tgtEl>
                                      </p:cBhvr>
                                    </p:animEffect>
                                    <p:set>
                                      <p:cBhvr>
                                        <p:cTn id="20" dur="1" fill="hold">
                                          <p:stCondLst>
                                            <p:cond delay="1999"/>
                                          </p:stCondLst>
                                        </p:cTn>
                                        <p:tgtEl>
                                          <p:spTgt spid="371722"/>
                                        </p:tgtEl>
                                        <p:attrNameLst>
                                          <p:attrName>style.visibility</p:attrName>
                                        </p:attrNameLst>
                                      </p:cBhvr>
                                      <p:to>
                                        <p:strVal val="hidden"/>
                                      </p:to>
                                    </p:se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71720">
                                            <p:txEl>
                                              <p:pRg st="6" end="6"/>
                                            </p:txEl>
                                          </p:spTgt>
                                        </p:tgtEl>
                                        <p:attrNameLst>
                                          <p:attrName>style.visibility</p:attrName>
                                        </p:attrNameLst>
                                      </p:cBhvr>
                                      <p:to>
                                        <p:strVal val="visible"/>
                                      </p:to>
                                    </p:set>
                                    <p:animEffect transition="in" filter="fade">
                                      <p:cBhvr>
                                        <p:cTn id="24" dur="2000"/>
                                        <p:tgtEl>
                                          <p:spTgt spid="371720">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71720">
                                            <p:txEl>
                                              <p:pRg st="7" end="7"/>
                                            </p:txEl>
                                          </p:spTgt>
                                        </p:tgtEl>
                                        <p:attrNameLst>
                                          <p:attrName>style.visibility</p:attrName>
                                        </p:attrNameLst>
                                      </p:cBhvr>
                                      <p:to>
                                        <p:strVal val="visible"/>
                                      </p:to>
                                    </p:set>
                                    <p:animEffect transition="in" filter="fade">
                                      <p:cBhvr>
                                        <p:cTn id="27" dur="2000"/>
                                        <p:tgtEl>
                                          <p:spTgt spid="371720">
                                            <p:txEl>
                                              <p:pRg st="7" end="7"/>
                                            </p:txEl>
                                          </p:spTgt>
                                        </p:tgtEl>
                                      </p:cBhvr>
                                    </p:animEffect>
                                  </p:childTnLst>
                                </p:cTn>
                              </p:par>
                            </p:childTnLst>
                          </p:cTn>
                        </p:par>
                        <p:par>
                          <p:cTn id="28" fill="hold">
                            <p:stCondLst>
                              <p:cond delay="4000"/>
                            </p:stCondLst>
                            <p:childTnLst>
                              <p:par>
                                <p:cTn id="29" presetID="6" presetClass="entr" presetSubtype="32" fill="hold" nodeType="afterEffect">
                                  <p:stCondLst>
                                    <p:cond delay="0"/>
                                  </p:stCondLst>
                                  <p:childTnLst>
                                    <p:set>
                                      <p:cBhvr>
                                        <p:cTn id="30" dur="1" fill="hold">
                                          <p:stCondLst>
                                            <p:cond delay="0"/>
                                          </p:stCondLst>
                                        </p:cTn>
                                        <p:tgtEl>
                                          <p:spTgt spid="371717"/>
                                        </p:tgtEl>
                                        <p:attrNameLst>
                                          <p:attrName>style.visibility</p:attrName>
                                        </p:attrNameLst>
                                      </p:cBhvr>
                                      <p:to>
                                        <p:strVal val="visible"/>
                                      </p:to>
                                    </p:set>
                                    <p:animEffect transition="in" filter="circle(out)">
                                      <p:cBhvr>
                                        <p:cTn id="31" dur="2000"/>
                                        <p:tgtEl>
                                          <p:spTgt spid="371717"/>
                                        </p:tgtEl>
                                      </p:cBhvr>
                                    </p:animEffect>
                                  </p:childTnLst>
                                </p:cTn>
                              </p:par>
                            </p:childTnLst>
                          </p:cTn>
                        </p:par>
                        <p:par>
                          <p:cTn id="32" fill="hold">
                            <p:stCondLst>
                              <p:cond delay="6000"/>
                            </p:stCondLst>
                            <p:childTnLst>
                              <p:par>
                                <p:cTn id="33" presetID="7" presetClass="entr" presetSubtype="4" fill="hold" grpId="0" nodeType="afterEffect">
                                  <p:stCondLst>
                                    <p:cond delay="0"/>
                                  </p:stCondLst>
                                  <p:childTnLst>
                                    <p:set>
                                      <p:cBhvr>
                                        <p:cTn id="34" dur="1" fill="hold">
                                          <p:stCondLst>
                                            <p:cond delay="0"/>
                                          </p:stCondLst>
                                        </p:cTn>
                                        <p:tgtEl>
                                          <p:spTgt spid="371721"/>
                                        </p:tgtEl>
                                        <p:attrNameLst>
                                          <p:attrName>style.visibility</p:attrName>
                                        </p:attrNameLst>
                                      </p:cBhvr>
                                      <p:to>
                                        <p:strVal val="visible"/>
                                      </p:to>
                                    </p:set>
                                    <p:anim calcmode="lin" valueType="num">
                                      <p:cBhvr additive="base">
                                        <p:cTn id="35" dur="3000" fill="hold"/>
                                        <p:tgtEl>
                                          <p:spTgt spid="371721"/>
                                        </p:tgtEl>
                                        <p:attrNameLst>
                                          <p:attrName>ppt_x</p:attrName>
                                        </p:attrNameLst>
                                      </p:cBhvr>
                                      <p:tavLst>
                                        <p:tav tm="0">
                                          <p:val>
                                            <p:strVal val="#ppt_x"/>
                                          </p:val>
                                        </p:tav>
                                        <p:tav tm="100000">
                                          <p:val>
                                            <p:strVal val="#ppt_x"/>
                                          </p:val>
                                        </p:tav>
                                      </p:tavLst>
                                    </p:anim>
                                    <p:anim calcmode="lin" valueType="num">
                                      <p:cBhvr additive="base">
                                        <p:cTn id="36" dur="3000" fill="hold"/>
                                        <p:tgtEl>
                                          <p:spTgt spid="3717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2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73763" name="Rectangle 3"/>
          <p:cNvSpPr>
            <a:spLocks noChangeArrowheads="1"/>
          </p:cNvSpPr>
          <p:nvPr/>
        </p:nvSpPr>
        <p:spPr bwMode="auto">
          <a:xfrm>
            <a:off x="219075" y="0"/>
            <a:ext cx="8924925" cy="11430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3600" b="1" dirty="0">
                <a:solidFill>
                  <a:schemeClr val="tx1">
                    <a:lumMod val="90000"/>
                    <a:lumOff val="10000"/>
                  </a:schemeClr>
                </a:solidFill>
                <a:latin typeface="Comic Sans MS" pitchFamily="66" charset="0"/>
              </a:rPr>
              <a:t>Ezekiel’s Prophecies </a:t>
            </a:r>
            <a:r>
              <a:rPr lang="en-US" sz="3600" b="1" dirty="0" smtClean="0">
                <a:solidFill>
                  <a:schemeClr val="tx1">
                    <a:lumMod val="90000"/>
                    <a:lumOff val="10000"/>
                  </a:schemeClr>
                </a:solidFill>
                <a:latin typeface="Comic Sans MS" pitchFamily="66" charset="0"/>
              </a:rPr>
              <a:t>of </a:t>
            </a:r>
            <a:r>
              <a:rPr lang="en-US" sz="3600" b="1" dirty="0">
                <a:solidFill>
                  <a:schemeClr val="tx1">
                    <a:lumMod val="90000"/>
                    <a:lumOff val="10000"/>
                  </a:schemeClr>
                </a:solidFill>
                <a:latin typeface="Comic Sans MS" pitchFamily="66" charset="0"/>
              </a:rPr>
              <a:t>Other “</a:t>
            </a:r>
            <a:r>
              <a:rPr lang="en-US" sz="3600" b="1" u="sng" dirty="0">
                <a:solidFill>
                  <a:schemeClr val="tx1">
                    <a:lumMod val="90000"/>
                    <a:lumOff val="10000"/>
                  </a:schemeClr>
                </a:solidFill>
                <a:latin typeface="Comic Sans MS" pitchFamily="66" charset="0"/>
              </a:rPr>
              <a:t>Trees</a:t>
            </a:r>
            <a:r>
              <a:rPr lang="en-US" sz="3600" b="1" dirty="0">
                <a:solidFill>
                  <a:schemeClr val="tx1">
                    <a:lumMod val="90000"/>
                    <a:lumOff val="10000"/>
                  </a:schemeClr>
                </a:solidFill>
                <a:latin typeface="Comic Sans MS" pitchFamily="66" charset="0"/>
              </a:rPr>
              <a:t>”</a:t>
            </a:r>
          </a:p>
        </p:txBody>
      </p:sp>
      <p:sp>
        <p:nvSpPr>
          <p:cNvPr id="373764" name="Rectangle 4"/>
          <p:cNvSpPr>
            <a:spLocks noChangeArrowheads="1"/>
          </p:cNvSpPr>
          <p:nvPr/>
        </p:nvSpPr>
        <p:spPr bwMode="auto">
          <a:xfrm>
            <a:off x="152400" y="1090613"/>
            <a:ext cx="4495800" cy="1392237"/>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eaLnBrk="1" hangingPunct="1">
              <a:lnSpc>
                <a:spcPct val="80000"/>
              </a:lnSpc>
              <a:spcBef>
                <a:spcPct val="20000"/>
              </a:spcBef>
              <a:buClr>
                <a:schemeClr val="bg2"/>
              </a:buClr>
              <a:buSzPct val="75000"/>
              <a:buFont typeface="Wingdings" pitchFamily="2" charset="2"/>
              <a:buNone/>
            </a:pPr>
            <a:r>
              <a:rPr lang="en-US" sz="2800" b="1" u="sng" dirty="0">
                <a:solidFill>
                  <a:srgbClr val="CC0000"/>
                </a:solidFill>
              </a:rPr>
              <a:t>Prophetic Fact</a:t>
            </a:r>
            <a:r>
              <a:rPr lang="en-US" sz="2800" b="1" dirty="0">
                <a:solidFill>
                  <a:srgbClr val="CC0000"/>
                </a:solidFill>
              </a:rPr>
              <a:t>:</a:t>
            </a:r>
            <a:r>
              <a:rPr lang="en-US" sz="2000" dirty="0">
                <a:solidFill>
                  <a:srgbClr val="CC0000"/>
                </a:solidFill>
              </a:rPr>
              <a:t>  </a:t>
            </a:r>
            <a:r>
              <a:rPr lang="en-US" sz="2000" b="1" dirty="0"/>
              <a:t>Assyria had at one time surpassed Egypt  in power and prominence.  But, it had not been able to escape divine destruction.</a:t>
            </a:r>
          </a:p>
        </p:txBody>
      </p:sp>
      <p:sp>
        <p:nvSpPr>
          <p:cNvPr id="373765" name="Rectangle 5"/>
          <p:cNvSpPr>
            <a:spLocks noChangeArrowheads="1"/>
          </p:cNvSpPr>
          <p:nvPr/>
        </p:nvSpPr>
        <p:spPr bwMode="auto">
          <a:xfrm>
            <a:off x="4724400" y="1165225"/>
            <a:ext cx="4343400" cy="1163638"/>
          </a:xfrm>
          <a:prstGeom prst="rect">
            <a:avLst/>
          </a:prstGeom>
          <a:noFill/>
          <a:ln w="9525">
            <a:noFill/>
            <a:miter lim="800000"/>
            <a:headEnd/>
            <a:tailEnd/>
          </a:ln>
          <a:effectLst/>
        </p:spPr>
        <p:txBody>
          <a:bodyPr>
            <a:scene3d>
              <a:camera prst="orthographicFront"/>
              <a:lightRig rig="threePt" dir="t"/>
            </a:scene3d>
            <a:sp3d extrusionH="57150">
              <a:bevelT w="38100" h="38100"/>
            </a:sp3d>
          </a:bodyPr>
          <a:lstStyle/>
          <a:p>
            <a:pPr marL="609600" indent="-609600" eaLnBrk="1" hangingPunct="1">
              <a:lnSpc>
                <a:spcPct val="80000"/>
              </a:lnSpc>
              <a:spcBef>
                <a:spcPct val="20000"/>
              </a:spcBef>
              <a:buClr>
                <a:schemeClr val="bg2"/>
              </a:buClr>
              <a:buSzPct val="75000"/>
              <a:buFont typeface="Wingdings" pitchFamily="2" charset="2"/>
              <a:buNone/>
              <a:defRPr/>
            </a:pPr>
            <a:r>
              <a:rPr lang="en-US" sz="2000" b="1" dirty="0"/>
              <a:t>These chapters warn the Pharaoh of Egypt that his fate would be the same as the Assyrian nation, </a:t>
            </a:r>
            <a:r>
              <a:rPr lang="en-US" sz="2000" b="1" u="sng" dirty="0">
                <a:effectLst>
                  <a:outerShdw blurRad="38100" dist="38100" dir="2700000" algn="tl">
                    <a:srgbClr val="C0C0C0"/>
                  </a:outerShdw>
                </a:effectLst>
              </a:rPr>
              <a:t>IF</a:t>
            </a:r>
            <a:r>
              <a:rPr lang="en-US" sz="2000" b="1" dirty="0"/>
              <a:t> he did not change his ways.</a:t>
            </a:r>
            <a:r>
              <a:rPr lang="en-US" sz="2000" dirty="0"/>
              <a:t>  </a:t>
            </a:r>
          </a:p>
        </p:txBody>
      </p:sp>
      <p:sp>
        <p:nvSpPr>
          <p:cNvPr id="373766" name="Rectangle 6"/>
          <p:cNvSpPr>
            <a:spLocks noChangeArrowheads="1"/>
          </p:cNvSpPr>
          <p:nvPr/>
        </p:nvSpPr>
        <p:spPr bwMode="auto">
          <a:xfrm>
            <a:off x="457200" y="2514600"/>
            <a:ext cx="8229600" cy="1506538"/>
          </a:xfrm>
          <a:prstGeom prst="rect">
            <a:avLst/>
          </a:prstGeom>
          <a:noFill/>
          <a:ln w="9525">
            <a:noFill/>
            <a:miter lim="800000"/>
            <a:headEnd/>
            <a:tailEnd/>
          </a:ln>
          <a:effectLst/>
        </p:spPr>
        <p:txBody>
          <a:bodyPr>
            <a:scene3d>
              <a:camera prst="orthographicFront"/>
              <a:lightRig rig="threePt" dir="t"/>
            </a:scene3d>
            <a:sp3d extrusionH="57150">
              <a:bevelT w="38100" h="38100"/>
            </a:sp3d>
          </a:bodyPr>
          <a:lstStyle/>
          <a:p>
            <a:pPr marL="609600" indent="-609600" algn="ctr" eaLnBrk="1" hangingPunct="1">
              <a:lnSpc>
                <a:spcPct val="80000"/>
              </a:lnSpc>
              <a:spcBef>
                <a:spcPct val="20000"/>
              </a:spcBef>
              <a:buClr>
                <a:schemeClr val="bg2"/>
              </a:buClr>
              <a:buSzPct val="75000"/>
              <a:buFont typeface="Wingdings" pitchFamily="2" charset="2"/>
              <a:buNone/>
              <a:defRPr/>
            </a:pPr>
            <a:r>
              <a:rPr lang="en-US" sz="2800" b="1" dirty="0" err="1">
                <a:solidFill>
                  <a:schemeClr val="tx1">
                    <a:lumMod val="90000"/>
                    <a:lumOff val="10000"/>
                  </a:schemeClr>
                </a:solidFill>
              </a:rPr>
              <a:t>Eze</a:t>
            </a:r>
            <a:r>
              <a:rPr lang="en-US" sz="2800" b="1" dirty="0">
                <a:solidFill>
                  <a:schemeClr val="tx1">
                    <a:lumMod val="90000"/>
                    <a:lumOff val="10000"/>
                  </a:schemeClr>
                </a:solidFill>
              </a:rPr>
              <a:t> 31:18; 32:11</a:t>
            </a:r>
            <a:r>
              <a:rPr lang="en-US" sz="2000" dirty="0">
                <a:solidFill>
                  <a:schemeClr val="tx1">
                    <a:lumMod val="90000"/>
                    <a:lumOff val="10000"/>
                  </a:schemeClr>
                </a:solidFill>
              </a:rPr>
              <a:t>  </a:t>
            </a:r>
          </a:p>
          <a:p>
            <a:pPr marL="609600" indent="-609600" eaLnBrk="1" hangingPunct="1">
              <a:lnSpc>
                <a:spcPct val="80000"/>
              </a:lnSpc>
              <a:spcBef>
                <a:spcPct val="20000"/>
              </a:spcBef>
              <a:buClr>
                <a:schemeClr val="bg2"/>
              </a:buClr>
              <a:buSzPct val="75000"/>
              <a:buFont typeface="Wingdings" pitchFamily="2" charset="2"/>
              <a:buNone/>
              <a:defRPr/>
            </a:pPr>
            <a:r>
              <a:rPr lang="en-US" sz="2000" b="1" dirty="0"/>
              <a:t>	</a:t>
            </a:r>
            <a:r>
              <a:rPr lang="en-US" sz="2000" b="1" dirty="0">
                <a:solidFill>
                  <a:srgbClr val="009900"/>
                </a:solidFill>
              </a:rPr>
              <a:t>Yet you too</a:t>
            </a:r>
            <a:r>
              <a:rPr lang="en-US" sz="2000" b="1" dirty="0"/>
              <a:t> </a:t>
            </a:r>
            <a:r>
              <a:rPr lang="en-US" sz="2000" dirty="0">
                <a:solidFill>
                  <a:srgbClr val="666699"/>
                </a:solidFill>
              </a:rPr>
              <a:t>[Pharaoh],</a:t>
            </a:r>
            <a:r>
              <a:rPr lang="en-US" sz="2000" b="1" dirty="0"/>
              <a:t> </a:t>
            </a:r>
            <a:r>
              <a:rPr lang="en-US" sz="2000" b="1" dirty="0">
                <a:solidFill>
                  <a:srgbClr val="009900"/>
                </a:solidFill>
              </a:rPr>
              <a:t>will be</a:t>
            </a:r>
            <a:r>
              <a:rPr lang="en-US" sz="2000" b="1" dirty="0"/>
              <a:t> </a:t>
            </a:r>
            <a:r>
              <a:rPr lang="en-US" sz="2000" b="1" u="sng" dirty="0">
                <a:solidFill>
                  <a:srgbClr val="FF0000"/>
                </a:solidFill>
              </a:rPr>
              <a:t>brought down with the trees</a:t>
            </a:r>
            <a:r>
              <a:rPr lang="en-US" sz="2000" b="1" dirty="0">
                <a:solidFill>
                  <a:srgbClr val="FF0000"/>
                </a:solidFill>
              </a:rPr>
              <a:t> …</a:t>
            </a:r>
            <a:r>
              <a:rPr lang="en-US" sz="2000" b="1" dirty="0">
                <a:solidFill>
                  <a:srgbClr val="009900"/>
                </a:solidFill>
              </a:rPr>
              <a:t> to the earth below; you will lie among … those killed by the sword. </a:t>
            </a:r>
            <a:r>
              <a:rPr lang="en-US" sz="2000" b="1" dirty="0" smtClean="0">
                <a:solidFill>
                  <a:schemeClr val="accent2"/>
                </a:solidFill>
              </a:rPr>
              <a:t> </a:t>
            </a:r>
            <a:r>
              <a:rPr lang="en-US" sz="2000" b="1" dirty="0">
                <a:solidFill>
                  <a:srgbClr val="009900"/>
                </a:solidFill>
              </a:rPr>
              <a:t>This is what </a:t>
            </a:r>
            <a:r>
              <a:rPr lang="en-US" sz="2000" b="1" dirty="0" smtClean="0">
                <a:solidFill>
                  <a:srgbClr val="009900"/>
                </a:solidFill>
              </a:rPr>
              <a:t>our </a:t>
            </a:r>
            <a:r>
              <a:rPr lang="en-US" sz="2000" b="1" dirty="0">
                <a:solidFill>
                  <a:srgbClr val="009900"/>
                </a:solidFill>
              </a:rPr>
              <a:t>Sovereign </a:t>
            </a:r>
            <a:r>
              <a:rPr lang="en-US" sz="2000" b="1" dirty="0" err="1" smtClean="0">
                <a:solidFill>
                  <a:srgbClr val="009900"/>
                </a:solidFill>
              </a:rPr>
              <a:t>Yahuah</a:t>
            </a:r>
            <a:r>
              <a:rPr lang="en-US" sz="2000" b="1" dirty="0" smtClean="0">
                <a:solidFill>
                  <a:srgbClr val="009900"/>
                </a:solidFill>
              </a:rPr>
              <a:t> </a:t>
            </a:r>
            <a:r>
              <a:rPr lang="en-US" sz="2000" b="1" dirty="0">
                <a:solidFill>
                  <a:srgbClr val="009900"/>
                </a:solidFill>
              </a:rPr>
              <a:t>says</a:t>
            </a:r>
            <a:r>
              <a:rPr lang="en-US" sz="2000" b="1" dirty="0"/>
              <a:t> </a:t>
            </a:r>
            <a:r>
              <a:rPr lang="en-US" sz="2000" dirty="0">
                <a:solidFill>
                  <a:srgbClr val="666699"/>
                </a:solidFill>
              </a:rPr>
              <a:t>[to Pharaoh]:</a:t>
            </a:r>
            <a:r>
              <a:rPr lang="en-US" sz="2000" b="1" dirty="0"/>
              <a:t>  </a:t>
            </a:r>
            <a:r>
              <a:rPr lang="en-US" sz="2000" b="1" dirty="0">
                <a:solidFill>
                  <a:srgbClr val="009900"/>
                </a:solidFill>
              </a:rPr>
              <a:t>“The sword of the king of Babylon will come against you.”</a:t>
            </a: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0E6DA28E-5D7E-4613-9A02-42E696BB463E}" type="slidenum">
              <a:rPr lang="en-US" smtClean="0"/>
              <a:pPr>
                <a:defRPr/>
              </a:pPr>
              <a:t>35</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3764"/>
                                        </p:tgtEl>
                                        <p:attrNameLst>
                                          <p:attrName>style.visibility</p:attrName>
                                        </p:attrNameLst>
                                      </p:cBhvr>
                                      <p:to>
                                        <p:strVal val="visible"/>
                                      </p:to>
                                    </p:set>
                                    <p:animEffect transition="in" filter="fade">
                                      <p:cBhvr>
                                        <p:cTn id="7" dur="2000"/>
                                        <p:tgtEl>
                                          <p:spTgt spid="37376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73765"/>
                                        </p:tgtEl>
                                        <p:attrNameLst>
                                          <p:attrName>style.visibility</p:attrName>
                                        </p:attrNameLst>
                                      </p:cBhvr>
                                      <p:to>
                                        <p:strVal val="visible"/>
                                      </p:to>
                                    </p:set>
                                    <p:anim calcmode="lin" valueType="num">
                                      <p:cBhvr>
                                        <p:cTn id="12" dur="1000" fill="hold"/>
                                        <p:tgtEl>
                                          <p:spTgt spid="373765"/>
                                        </p:tgtEl>
                                        <p:attrNameLst>
                                          <p:attrName>ppt_w</p:attrName>
                                        </p:attrNameLst>
                                      </p:cBhvr>
                                      <p:tavLst>
                                        <p:tav tm="0">
                                          <p:val>
                                            <p:strVal val="#ppt_w*0.70"/>
                                          </p:val>
                                        </p:tav>
                                        <p:tav tm="100000">
                                          <p:val>
                                            <p:strVal val="#ppt_w"/>
                                          </p:val>
                                        </p:tav>
                                      </p:tavLst>
                                    </p:anim>
                                    <p:anim calcmode="lin" valueType="num">
                                      <p:cBhvr>
                                        <p:cTn id="13" dur="1000" fill="hold"/>
                                        <p:tgtEl>
                                          <p:spTgt spid="373765"/>
                                        </p:tgtEl>
                                        <p:attrNameLst>
                                          <p:attrName>ppt_h</p:attrName>
                                        </p:attrNameLst>
                                      </p:cBhvr>
                                      <p:tavLst>
                                        <p:tav tm="0">
                                          <p:val>
                                            <p:strVal val="#ppt_h"/>
                                          </p:val>
                                        </p:tav>
                                        <p:tav tm="100000">
                                          <p:val>
                                            <p:strVal val="#ppt_h"/>
                                          </p:val>
                                        </p:tav>
                                      </p:tavLst>
                                    </p:anim>
                                    <p:animEffect transition="in" filter="fade">
                                      <p:cBhvr>
                                        <p:cTn id="14" dur="1000"/>
                                        <p:tgtEl>
                                          <p:spTgt spid="373765"/>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grpId="0" nodeType="clickEffect">
                                  <p:stCondLst>
                                    <p:cond delay="0"/>
                                  </p:stCondLst>
                                  <p:childTnLst>
                                    <p:set>
                                      <p:cBhvr>
                                        <p:cTn id="18" dur="1" fill="hold">
                                          <p:stCondLst>
                                            <p:cond delay="0"/>
                                          </p:stCondLst>
                                        </p:cTn>
                                        <p:tgtEl>
                                          <p:spTgt spid="373766"/>
                                        </p:tgtEl>
                                        <p:attrNameLst>
                                          <p:attrName>style.visibility</p:attrName>
                                        </p:attrNameLst>
                                      </p:cBhvr>
                                      <p:to>
                                        <p:strVal val="visible"/>
                                      </p:to>
                                    </p:set>
                                    <p:animEffect transition="in" filter="diamond(out)">
                                      <p:cBhvr>
                                        <p:cTn id="19" dur="2000"/>
                                        <p:tgtEl>
                                          <p:spTgt spid="373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4" grpId="0"/>
      <p:bldP spid="373765" grpId="0"/>
      <p:bldP spid="37376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75811" name="Rectangle 3"/>
          <p:cNvSpPr>
            <a:spLocks noChangeArrowheads="1"/>
          </p:cNvSpPr>
          <p:nvPr/>
        </p:nvSpPr>
        <p:spPr bwMode="auto">
          <a:xfrm>
            <a:off x="219075" y="0"/>
            <a:ext cx="8924925" cy="11430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3600" b="1" dirty="0">
                <a:solidFill>
                  <a:schemeClr val="tx1">
                    <a:lumMod val="90000"/>
                    <a:lumOff val="10000"/>
                  </a:schemeClr>
                </a:solidFill>
                <a:latin typeface="Comic Sans MS" pitchFamily="66" charset="0"/>
              </a:rPr>
              <a:t>Ezekiel’s Prophecies </a:t>
            </a:r>
            <a:r>
              <a:rPr lang="en-US" sz="3600" b="1" dirty="0" smtClean="0">
                <a:solidFill>
                  <a:schemeClr val="tx1">
                    <a:lumMod val="90000"/>
                    <a:lumOff val="10000"/>
                  </a:schemeClr>
                </a:solidFill>
                <a:latin typeface="Comic Sans MS" pitchFamily="66" charset="0"/>
              </a:rPr>
              <a:t>f </a:t>
            </a:r>
            <a:r>
              <a:rPr lang="en-US" sz="3600" b="1" dirty="0">
                <a:solidFill>
                  <a:schemeClr val="tx1">
                    <a:lumMod val="90000"/>
                    <a:lumOff val="10000"/>
                  </a:schemeClr>
                </a:solidFill>
                <a:latin typeface="Comic Sans MS" pitchFamily="66" charset="0"/>
              </a:rPr>
              <a:t>Other “</a:t>
            </a:r>
            <a:r>
              <a:rPr lang="en-US" sz="3600" b="1" u="sng" dirty="0">
                <a:solidFill>
                  <a:schemeClr val="tx1">
                    <a:lumMod val="90000"/>
                    <a:lumOff val="10000"/>
                  </a:schemeClr>
                </a:solidFill>
                <a:latin typeface="Comic Sans MS" pitchFamily="66" charset="0"/>
              </a:rPr>
              <a:t>Trees</a:t>
            </a:r>
            <a:r>
              <a:rPr lang="en-US" sz="3600" b="1" dirty="0">
                <a:solidFill>
                  <a:schemeClr val="tx1">
                    <a:lumMod val="90000"/>
                    <a:lumOff val="10000"/>
                  </a:schemeClr>
                </a:solidFill>
                <a:latin typeface="Comic Sans MS" pitchFamily="66" charset="0"/>
              </a:rPr>
              <a:t>”</a:t>
            </a:r>
          </a:p>
        </p:txBody>
      </p:sp>
      <p:sp>
        <p:nvSpPr>
          <p:cNvPr id="36867" name="Rectangle 4"/>
          <p:cNvSpPr>
            <a:spLocks noChangeArrowheads="1"/>
          </p:cNvSpPr>
          <p:nvPr/>
        </p:nvSpPr>
        <p:spPr bwMode="auto">
          <a:xfrm>
            <a:off x="152400" y="1090613"/>
            <a:ext cx="4572000" cy="1392237"/>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eaLnBrk="1" hangingPunct="1">
              <a:lnSpc>
                <a:spcPct val="80000"/>
              </a:lnSpc>
              <a:spcBef>
                <a:spcPct val="20000"/>
              </a:spcBef>
              <a:buClr>
                <a:schemeClr val="bg2"/>
              </a:buClr>
              <a:buSzPct val="75000"/>
              <a:buFont typeface="Wingdings" pitchFamily="2" charset="2"/>
              <a:buNone/>
            </a:pPr>
            <a:r>
              <a:rPr lang="en-US" sz="2800" b="1" u="sng" dirty="0">
                <a:solidFill>
                  <a:srgbClr val="CC0000"/>
                </a:solidFill>
              </a:rPr>
              <a:t>Prophetic Fact</a:t>
            </a:r>
            <a:r>
              <a:rPr lang="en-US" sz="2800" b="1" dirty="0">
                <a:solidFill>
                  <a:srgbClr val="CC0000"/>
                </a:solidFill>
              </a:rPr>
              <a:t>:</a:t>
            </a:r>
            <a:r>
              <a:rPr lang="en-US" sz="2000" dirty="0">
                <a:solidFill>
                  <a:srgbClr val="CC0000"/>
                </a:solidFill>
              </a:rPr>
              <a:t>  </a:t>
            </a:r>
            <a:r>
              <a:rPr lang="en-US" sz="2000" b="1" dirty="0"/>
              <a:t>Assyria had at one time surpassed Egypt  in power and prominence.   But, it had not been able to escape divine destruction.</a:t>
            </a:r>
          </a:p>
        </p:txBody>
      </p:sp>
      <p:sp>
        <p:nvSpPr>
          <p:cNvPr id="375814" name="Rectangle 6"/>
          <p:cNvSpPr>
            <a:spLocks noChangeArrowheads="1"/>
          </p:cNvSpPr>
          <p:nvPr/>
        </p:nvSpPr>
        <p:spPr bwMode="auto">
          <a:xfrm>
            <a:off x="152400" y="4102100"/>
            <a:ext cx="4038600" cy="20447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eaLnBrk="1" hangingPunct="1">
              <a:lnSpc>
                <a:spcPct val="80000"/>
              </a:lnSpc>
              <a:spcBef>
                <a:spcPct val="20000"/>
              </a:spcBef>
              <a:buClr>
                <a:schemeClr val="bg2"/>
              </a:buClr>
              <a:buSzPct val="75000"/>
              <a:buFont typeface="Wingdings" pitchFamily="2" charset="2"/>
              <a:buNone/>
            </a:pPr>
            <a:r>
              <a:rPr lang="en-US" sz="2800" b="1" u="sng" dirty="0">
                <a:solidFill>
                  <a:srgbClr val="CC0000"/>
                </a:solidFill>
              </a:rPr>
              <a:t>Prophetic Warning</a:t>
            </a:r>
            <a:r>
              <a:rPr lang="en-US" sz="2800" b="1" dirty="0">
                <a:solidFill>
                  <a:srgbClr val="CC0000"/>
                </a:solidFill>
              </a:rPr>
              <a:t>:</a:t>
            </a:r>
            <a:r>
              <a:rPr lang="en-US" sz="2000" dirty="0">
                <a:solidFill>
                  <a:srgbClr val="CC0000"/>
                </a:solidFill>
              </a:rPr>
              <a:t> </a:t>
            </a:r>
            <a:endParaRPr lang="en-US" sz="800" dirty="0">
              <a:solidFill>
                <a:srgbClr val="CC0000"/>
              </a:solidFill>
            </a:endParaRPr>
          </a:p>
          <a:p>
            <a:pPr marL="609600" indent="-609600" eaLnBrk="1" hangingPunct="1">
              <a:lnSpc>
                <a:spcPct val="80000"/>
              </a:lnSpc>
              <a:spcBef>
                <a:spcPct val="20000"/>
              </a:spcBef>
              <a:buClr>
                <a:schemeClr val="bg2"/>
              </a:buClr>
              <a:buSzPct val="75000"/>
              <a:buFont typeface="Wingdings" pitchFamily="2" charset="2"/>
              <a:buNone/>
            </a:pPr>
            <a:r>
              <a:rPr lang="en-US" sz="2000" dirty="0"/>
              <a:t>         </a:t>
            </a:r>
            <a:r>
              <a:rPr lang="en-US" sz="2000" b="1" dirty="0"/>
              <a:t>Pharaoh was reminded of Assyria’s fate.  </a:t>
            </a:r>
            <a:r>
              <a:rPr lang="en-US" sz="2000" b="1" u="sng" dirty="0"/>
              <a:t>IF</a:t>
            </a:r>
            <a:r>
              <a:rPr lang="en-US" sz="2000" b="1" dirty="0"/>
              <a:t> Egypt does not turn from its wicked ways, judgment will come against her, just as it had against Assyria. </a:t>
            </a:r>
          </a:p>
        </p:txBody>
      </p:sp>
      <p:sp>
        <p:nvSpPr>
          <p:cNvPr id="36870" name="Rectangle 7"/>
          <p:cNvSpPr>
            <a:spLocks noChangeArrowheads="1"/>
          </p:cNvSpPr>
          <p:nvPr/>
        </p:nvSpPr>
        <p:spPr bwMode="auto">
          <a:xfrm>
            <a:off x="4724400" y="1165225"/>
            <a:ext cx="4343400" cy="1163638"/>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eaLnBrk="1" hangingPunct="1">
              <a:lnSpc>
                <a:spcPct val="80000"/>
              </a:lnSpc>
              <a:spcBef>
                <a:spcPct val="20000"/>
              </a:spcBef>
              <a:buClr>
                <a:schemeClr val="bg2"/>
              </a:buClr>
              <a:buSzPct val="75000"/>
              <a:buFont typeface="Wingdings" pitchFamily="2" charset="2"/>
              <a:buNone/>
            </a:pPr>
            <a:r>
              <a:rPr lang="en-US" sz="2000" b="1"/>
              <a:t>These chapters warn the Pharaoh of Egypt that his fate would be the same as the Assyrian nation, </a:t>
            </a:r>
            <a:r>
              <a:rPr lang="en-US" sz="2000" b="1" u="sng"/>
              <a:t>IF</a:t>
            </a:r>
            <a:r>
              <a:rPr lang="en-US" sz="2000" b="1"/>
              <a:t> he did not change his ways.</a:t>
            </a:r>
            <a:r>
              <a:rPr lang="en-US" sz="2000"/>
              <a:t>  </a:t>
            </a:r>
          </a:p>
        </p:txBody>
      </p:sp>
      <p:sp>
        <p:nvSpPr>
          <p:cNvPr id="375816" name="Rectangle 8"/>
          <p:cNvSpPr>
            <a:spLocks noChangeArrowheads="1"/>
          </p:cNvSpPr>
          <p:nvPr/>
        </p:nvSpPr>
        <p:spPr bwMode="auto">
          <a:xfrm>
            <a:off x="361950" y="2514600"/>
            <a:ext cx="8382000" cy="1506538"/>
          </a:xfrm>
          <a:prstGeom prst="rect">
            <a:avLst/>
          </a:prstGeom>
          <a:noFill/>
          <a:ln w="9525">
            <a:noFill/>
            <a:miter lim="800000"/>
            <a:headEnd/>
            <a:tailEnd/>
          </a:ln>
          <a:effectLst/>
        </p:spPr>
        <p:txBody>
          <a:bodyPr>
            <a:scene3d>
              <a:camera prst="orthographicFront"/>
              <a:lightRig rig="threePt" dir="t"/>
            </a:scene3d>
            <a:sp3d extrusionH="57150">
              <a:bevelT w="38100" h="38100"/>
            </a:sp3d>
          </a:bodyPr>
          <a:lstStyle/>
          <a:p>
            <a:pPr marL="609600" indent="-609600" algn="ctr" eaLnBrk="1" hangingPunct="1">
              <a:lnSpc>
                <a:spcPct val="80000"/>
              </a:lnSpc>
              <a:spcBef>
                <a:spcPct val="20000"/>
              </a:spcBef>
              <a:buClr>
                <a:schemeClr val="bg2"/>
              </a:buClr>
              <a:buSzPct val="75000"/>
              <a:buFont typeface="Wingdings" pitchFamily="2" charset="2"/>
              <a:buNone/>
              <a:defRPr/>
            </a:pPr>
            <a:r>
              <a:rPr lang="en-US" sz="2800" b="1" dirty="0" err="1">
                <a:solidFill>
                  <a:schemeClr val="tx1">
                    <a:lumMod val="90000"/>
                    <a:lumOff val="10000"/>
                  </a:schemeClr>
                </a:solidFill>
              </a:rPr>
              <a:t>Eze</a:t>
            </a:r>
            <a:r>
              <a:rPr lang="en-US" sz="2800" b="1" dirty="0">
                <a:solidFill>
                  <a:schemeClr val="tx1">
                    <a:lumMod val="90000"/>
                    <a:lumOff val="10000"/>
                  </a:schemeClr>
                </a:solidFill>
              </a:rPr>
              <a:t> 31:18, 32:11</a:t>
            </a:r>
            <a:r>
              <a:rPr lang="en-US" sz="2000" b="1" dirty="0">
                <a:solidFill>
                  <a:schemeClr val="tx1">
                    <a:lumMod val="90000"/>
                    <a:lumOff val="10000"/>
                  </a:schemeClr>
                </a:solidFill>
              </a:rPr>
              <a:t>  </a:t>
            </a:r>
          </a:p>
          <a:p>
            <a:pPr marL="609600" indent="-609600" eaLnBrk="1" hangingPunct="1">
              <a:lnSpc>
                <a:spcPct val="80000"/>
              </a:lnSpc>
              <a:spcBef>
                <a:spcPct val="20000"/>
              </a:spcBef>
              <a:buClr>
                <a:schemeClr val="bg2"/>
              </a:buClr>
              <a:buSzPct val="75000"/>
              <a:buFont typeface="Wingdings" pitchFamily="2" charset="2"/>
              <a:buNone/>
              <a:defRPr/>
            </a:pPr>
            <a:r>
              <a:rPr lang="en-US" sz="2000" b="1" dirty="0"/>
              <a:t>	</a:t>
            </a:r>
            <a:r>
              <a:rPr lang="en-US" sz="2000" b="1" dirty="0">
                <a:solidFill>
                  <a:srgbClr val="009900"/>
                </a:solidFill>
              </a:rPr>
              <a:t>Yet you too</a:t>
            </a:r>
            <a:r>
              <a:rPr lang="en-US" sz="2000" b="1" dirty="0"/>
              <a:t> </a:t>
            </a:r>
            <a:r>
              <a:rPr lang="en-US" sz="2000" dirty="0">
                <a:solidFill>
                  <a:srgbClr val="666699"/>
                </a:solidFill>
              </a:rPr>
              <a:t>[Pharaoh],</a:t>
            </a:r>
            <a:r>
              <a:rPr lang="en-US" sz="2000" b="1" dirty="0"/>
              <a:t> </a:t>
            </a:r>
            <a:r>
              <a:rPr lang="en-US" sz="2000" b="1" dirty="0">
                <a:solidFill>
                  <a:srgbClr val="009900"/>
                </a:solidFill>
              </a:rPr>
              <a:t>will be</a:t>
            </a:r>
            <a:r>
              <a:rPr lang="en-US" sz="2000" b="1" dirty="0"/>
              <a:t> </a:t>
            </a:r>
            <a:r>
              <a:rPr lang="en-US" sz="2000" b="1" u="sng" dirty="0">
                <a:solidFill>
                  <a:srgbClr val="FF0000"/>
                </a:solidFill>
              </a:rPr>
              <a:t>brought down with the trees</a:t>
            </a:r>
            <a:r>
              <a:rPr lang="en-US" sz="2000" b="1" dirty="0">
                <a:solidFill>
                  <a:srgbClr val="FF0000"/>
                </a:solidFill>
              </a:rPr>
              <a:t> … </a:t>
            </a:r>
            <a:r>
              <a:rPr lang="en-US" sz="2000" b="1" dirty="0">
                <a:solidFill>
                  <a:srgbClr val="009900"/>
                </a:solidFill>
              </a:rPr>
              <a:t> to the earth below; you will lie among … those killed by the sword.  This is what </a:t>
            </a:r>
            <a:r>
              <a:rPr lang="en-US" sz="2000" b="1" dirty="0" smtClean="0">
                <a:solidFill>
                  <a:srgbClr val="009900"/>
                </a:solidFill>
              </a:rPr>
              <a:t>our </a:t>
            </a:r>
            <a:r>
              <a:rPr lang="en-US" sz="2000" b="1" dirty="0">
                <a:solidFill>
                  <a:srgbClr val="009900"/>
                </a:solidFill>
              </a:rPr>
              <a:t>Sovereign </a:t>
            </a:r>
            <a:r>
              <a:rPr lang="en-US" sz="2000" b="1" dirty="0" err="1" smtClean="0">
                <a:solidFill>
                  <a:srgbClr val="009900"/>
                </a:solidFill>
              </a:rPr>
              <a:t>Yahuah</a:t>
            </a:r>
            <a:r>
              <a:rPr lang="en-US" sz="2000" b="1" dirty="0" smtClean="0">
                <a:solidFill>
                  <a:srgbClr val="009900"/>
                </a:solidFill>
              </a:rPr>
              <a:t> </a:t>
            </a:r>
            <a:r>
              <a:rPr lang="en-US" sz="2000" b="1" dirty="0">
                <a:solidFill>
                  <a:srgbClr val="009900"/>
                </a:solidFill>
              </a:rPr>
              <a:t>says</a:t>
            </a:r>
            <a:r>
              <a:rPr lang="en-US" sz="2000" b="1" dirty="0"/>
              <a:t> </a:t>
            </a:r>
            <a:r>
              <a:rPr lang="en-US" sz="2000" dirty="0">
                <a:solidFill>
                  <a:srgbClr val="666699"/>
                </a:solidFill>
              </a:rPr>
              <a:t>[to Pharaoh]:</a:t>
            </a:r>
            <a:r>
              <a:rPr lang="en-US" sz="2000" b="1" dirty="0"/>
              <a:t>  </a:t>
            </a:r>
            <a:r>
              <a:rPr lang="en-US" sz="2000" b="1" dirty="0">
                <a:solidFill>
                  <a:srgbClr val="009900"/>
                </a:solidFill>
              </a:rPr>
              <a:t>“The sword of the king of Babylon will come against you.”</a:t>
            </a:r>
          </a:p>
        </p:txBody>
      </p:sp>
      <p:sp>
        <p:nvSpPr>
          <p:cNvPr id="375817" name="Rectangle 9"/>
          <p:cNvSpPr>
            <a:spLocks noChangeArrowheads="1"/>
          </p:cNvSpPr>
          <p:nvPr/>
        </p:nvSpPr>
        <p:spPr bwMode="auto">
          <a:xfrm>
            <a:off x="4724400" y="4105275"/>
            <a:ext cx="4267200" cy="1812925"/>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eaLnBrk="1" hangingPunct="1">
              <a:lnSpc>
                <a:spcPct val="80000"/>
              </a:lnSpc>
              <a:spcBef>
                <a:spcPct val="20000"/>
              </a:spcBef>
              <a:buClr>
                <a:schemeClr val="bg2"/>
              </a:buClr>
              <a:buSzPct val="75000"/>
              <a:buFont typeface="Wingdings" pitchFamily="2" charset="2"/>
              <a:buNone/>
            </a:pPr>
            <a:r>
              <a:rPr lang="en-US" sz="2800" b="1" u="sng">
                <a:solidFill>
                  <a:srgbClr val="CC0000"/>
                </a:solidFill>
              </a:rPr>
              <a:t>Prophetic Fulfillment</a:t>
            </a:r>
            <a:r>
              <a:rPr lang="en-US" sz="2800" b="1">
                <a:solidFill>
                  <a:srgbClr val="CC0000"/>
                </a:solidFill>
              </a:rPr>
              <a:t>:</a:t>
            </a:r>
            <a:endParaRPr lang="en-US" sz="800" b="1">
              <a:solidFill>
                <a:srgbClr val="CC0000"/>
              </a:solidFill>
            </a:endParaRPr>
          </a:p>
          <a:p>
            <a:pPr marL="609600" indent="-609600" eaLnBrk="1" hangingPunct="1">
              <a:lnSpc>
                <a:spcPct val="80000"/>
              </a:lnSpc>
              <a:spcBef>
                <a:spcPct val="20000"/>
              </a:spcBef>
              <a:buClr>
                <a:schemeClr val="bg2"/>
              </a:buClr>
              <a:buSzPct val="75000"/>
              <a:buFont typeface="Wingdings" pitchFamily="2" charset="2"/>
              <a:buNone/>
            </a:pPr>
            <a:r>
              <a:rPr lang="en-US" sz="2000"/>
              <a:t>        </a:t>
            </a:r>
            <a:r>
              <a:rPr lang="en-US" sz="2000" b="1"/>
              <a:t>Once Egypt came under Babylonian rule, she never again achieved her former glorious status in the world. </a:t>
            </a:r>
          </a:p>
        </p:txBody>
      </p:sp>
      <p:sp>
        <p:nvSpPr>
          <p:cNvPr id="11" name="WordArt 18"/>
          <p:cNvSpPr>
            <a:spLocks noChangeArrowheads="1" noChangeShapeType="1" noTextEdit="1"/>
          </p:cNvSpPr>
          <p:nvPr/>
        </p:nvSpPr>
        <p:spPr bwMode="auto">
          <a:xfrm>
            <a:off x="914400" y="6265334"/>
            <a:ext cx="7475014" cy="4572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buNone/>
            </a:pPr>
            <a:r>
              <a:rPr lang="en-US" sz="3600" kern="10" dirty="0">
                <a:ln w="12700">
                  <a:solidFill>
                    <a:srgbClr val="682B26"/>
                  </a:solidFill>
                  <a:round/>
                  <a:headEnd/>
                  <a:tailEnd/>
                </a:ln>
                <a:gradFill rotWithShape="1">
                  <a:gsLst>
                    <a:gs pos="0">
                      <a:schemeClr val="accent2"/>
                    </a:gs>
                    <a:gs pos="50000">
                      <a:srgbClr val="663012"/>
                    </a:gs>
                    <a:gs pos="100000">
                      <a:schemeClr val="accent2"/>
                    </a:gs>
                  </a:gsLst>
                  <a:lin ang="5400000" scaled="1"/>
                </a:gradFill>
                <a:effectLst/>
                <a:latin typeface="Comic Sans MS"/>
              </a:rPr>
              <a:t>Daniel saw this fulfillment!</a:t>
            </a:r>
          </a:p>
        </p:txBody>
      </p:sp>
      <p:sp>
        <p:nvSpPr>
          <p:cNvPr id="2" name="Slide Number Placeholder 1"/>
          <p:cNvSpPr>
            <a:spLocks noGrp="1"/>
          </p:cNvSpPr>
          <p:nvPr>
            <p:ph type="sldNum" sz="quarter" idx="11"/>
          </p:nvPr>
        </p:nvSpPr>
        <p:spPr>
          <a:xfrm>
            <a:off x="6934200" y="6265334"/>
            <a:ext cx="2133600" cy="457200"/>
          </a:xfrm>
        </p:spPr>
        <p:txBody>
          <a:bodyPr>
            <a:scene3d>
              <a:camera prst="orthographicFront"/>
              <a:lightRig rig="threePt" dir="t"/>
            </a:scene3d>
            <a:sp3d extrusionH="57150">
              <a:bevelT w="38100" h="38100"/>
            </a:sp3d>
          </a:bodyPr>
          <a:lstStyle/>
          <a:p>
            <a:pPr>
              <a:defRPr/>
            </a:pPr>
            <a:fld id="{0E6DA28E-5D7E-4613-9A02-42E696BB463E}" type="slidenum">
              <a:rPr lang="en-US" smtClean="0"/>
              <a:pPr>
                <a:defRPr/>
              </a:pPr>
              <a:t>36</a:t>
            </a:fld>
            <a:endParaRPr 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75814"/>
                                        </p:tgtEl>
                                        <p:attrNameLst>
                                          <p:attrName>style.visibility</p:attrName>
                                        </p:attrNameLst>
                                      </p:cBhvr>
                                      <p:to>
                                        <p:strVal val="visible"/>
                                      </p:to>
                                    </p:set>
                                    <p:anim calcmode="lin" valueType="num">
                                      <p:cBhvr>
                                        <p:cTn id="7" dur="1000" fill="hold"/>
                                        <p:tgtEl>
                                          <p:spTgt spid="375814"/>
                                        </p:tgtEl>
                                        <p:attrNameLst>
                                          <p:attrName>ppt_w</p:attrName>
                                        </p:attrNameLst>
                                      </p:cBhvr>
                                      <p:tavLst>
                                        <p:tav tm="0">
                                          <p:val>
                                            <p:strVal val="#ppt_w*0.70"/>
                                          </p:val>
                                        </p:tav>
                                        <p:tav tm="100000">
                                          <p:val>
                                            <p:strVal val="#ppt_w"/>
                                          </p:val>
                                        </p:tav>
                                      </p:tavLst>
                                    </p:anim>
                                    <p:anim calcmode="lin" valueType="num">
                                      <p:cBhvr>
                                        <p:cTn id="8" dur="1000" fill="hold"/>
                                        <p:tgtEl>
                                          <p:spTgt spid="375814"/>
                                        </p:tgtEl>
                                        <p:attrNameLst>
                                          <p:attrName>ppt_h</p:attrName>
                                        </p:attrNameLst>
                                      </p:cBhvr>
                                      <p:tavLst>
                                        <p:tav tm="0">
                                          <p:val>
                                            <p:strVal val="#ppt_h"/>
                                          </p:val>
                                        </p:tav>
                                        <p:tav tm="100000">
                                          <p:val>
                                            <p:strVal val="#ppt_h"/>
                                          </p:val>
                                        </p:tav>
                                      </p:tavLst>
                                    </p:anim>
                                    <p:animEffect transition="in" filter="fade">
                                      <p:cBhvr>
                                        <p:cTn id="9" dur="1000"/>
                                        <p:tgtEl>
                                          <p:spTgt spid="3758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75817"/>
                                        </p:tgtEl>
                                        <p:attrNameLst>
                                          <p:attrName>style.visibility</p:attrName>
                                        </p:attrNameLst>
                                      </p:cBhvr>
                                      <p:to>
                                        <p:strVal val="visible"/>
                                      </p:to>
                                    </p:set>
                                    <p:animEffect transition="in" filter="fade">
                                      <p:cBhvr>
                                        <p:cTn id="14" dur="2000"/>
                                        <p:tgtEl>
                                          <p:spTgt spid="375817"/>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000" fill="hold"/>
                                        <p:tgtEl>
                                          <p:spTgt spid="11"/>
                                        </p:tgtEl>
                                        <p:attrNameLst>
                                          <p:attrName>ppt_w</p:attrName>
                                        </p:attrNameLst>
                                      </p:cBhvr>
                                      <p:tavLst>
                                        <p:tav tm="0">
                                          <p:val>
                                            <p:fltVal val="0"/>
                                          </p:val>
                                        </p:tav>
                                        <p:tav tm="100000">
                                          <p:val>
                                            <p:strVal val="#ppt_w"/>
                                          </p:val>
                                        </p:tav>
                                      </p:tavLst>
                                    </p:anim>
                                    <p:anim calcmode="lin" valueType="num">
                                      <p:cBhvr>
                                        <p:cTn id="20" dur="20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4" grpId="0"/>
      <p:bldP spid="375817"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body" idx="1"/>
          </p:nvPr>
        </p:nvSpPr>
        <p:spPr>
          <a:xfrm>
            <a:off x="0" y="0"/>
            <a:ext cx="9144000" cy="6858000"/>
          </a:xfrm>
          <a:ln w="76200">
            <a:solidFill>
              <a:schemeClr val="accent2"/>
            </a:solidFill>
          </a:ln>
          <a:scene3d>
            <a:camera prst="orthographicFront"/>
            <a:lightRig rig="threePt" dir="t"/>
          </a:scene3d>
          <a:sp3d>
            <a:bevelT/>
          </a:sp3d>
        </p:spPr>
        <p:txBody>
          <a:bodyPr>
            <a:sp3d extrusionH="57150">
              <a:bevelT w="38100" h="38100"/>
            </a:sp3d>
          </a:bodyPr>
          <a:lstStyle/>
          <a:p>
            <a:pPr marL="609600" indent="-609600" eaLnBrk="1" hangingPunct="1">
              <a:defRPr/>
            </a:pPr>
            <a:endParaRPr lang="en-US" dirty="0" smtClean="0"/>
          </a:p>
          <a:p>
            <a:pPr marL="609600" indent="-609600" eaLnBrk="1" hangingPunct="1">
              <a:defRPr/>
            </a:pPr>
            <a:endParaRPr lang="en-US" sz="2000" dirty="0" smtClean="0"/>
          </a:p>
          <a:p>
            <a:pPr marL="609600" indent="-609600" eaLnBrk="1" hangingPunct="1">
              <a:buFont typeface="Wingdings" pitchFamily="2" charset="2"/>
              <a:buNone/>
              <a:defRPr/>
            </a:pPr>
            <a:r>
              <a:rPr lang="en-US" b="1" dirty="0" smtClean="0">
                <a:solidFill>
                  <a:schemeClr val="tx2"/>
                </a:solidFill>
              </a:rPr>
              <a:t>  Daniel already had access to Ezekiel’s prophecies </a:t>
            </a:r>
            <a:r>
              <a:rPr lang="en-US" b="1" u="sng" dirty="0" smtClean="0">
                <a:solidFill>
                  <a:srgbClr val="FF0000"/>
                </a:solidFill>
              </a:rPr>
              <a:t>for over 20 years</a:t>
            </a:r>
            <a:r>
              <a:rPr lang="en-US" b="1" dirty="0" smtClean="0">
                <a:solidFill>
                  <a:srgbClr val="FF0000"/>
                </a:solidFill>
              </a:rPr>
              <a:t>.</a:t>
            </a:r>
            <a:r>
              <a:rPr lang="en-US" b="1" dirty="0" smtClean="0">
                <a:solidFill>
                  <a:schemeClr val="tx2"/>
                </a:solidFill>
              </a:rPr>
              <a:t> </a:t>
            </a:r>
          </a:p>
          <a:p>
            <a:pPr marL="609600" indent="-609600" eaLnBrk="1" hangingPunct="1">
              <a:spcAft>
                <a:spcPct val="20000"/>
              </a:spcAft>
              <a:buFont typeface="Wingdings" pitchFamily="2" charset="2"/>
              <a:buNone/>
              <a:defRPr/>
            </a:pPr>
            <a:r>
              <a:rPr lang="en-US" b="1" dirty="0" smtClean="0">
                <a:solidFill>
                  <a:srgbClr val="B9FFB9"/>
                </a:solidFill>
              </a:rPr>
              <a:t>  </a:t>
            </a:r>
            <a:r>
              <a:rPr lang="en-US" b="1" dirty="0" smtClean="0">
                <a:solidFill>
                  <a:schemeClr val="tx1">
                    <a:lumMod val="90000"/>
                    <a:lumOff val="10000"/>
                  </a:schemeClr>
                </a:solidFill>
              </a:rPr>
              <a:t>The</a:t>
            </a:r>
            <a:r>
              <a:rPr lang="en-US" b="1" dirty="0" smtClean="0">
                <a:solidFill>
                  <a:srgbClr val="B9FFB9"/>
                </a:solidFill>
              </a:rPr>
              <a:t> </a:t>
            </a:r>
            <a:r>
              <a:rPr lang="en-US" b="1" u="sng" dirty="0" smtClean="0">
                <a:solidFill>
                  <a:schemeClr val="tx1">
                    <a:lumMod val="90000"/>
                    <a:lumOff val="10000"/>
                  </a:schemeClr>
                </a:solidFill>
              </a:rPr>
              <a:t>fulfillment of Ezekiel’s prophecies</a:t>
            </a:r>
            <a:r>
              <a:rPr lang="en-US" b="1" dirty="0" smtClean="0">
                <a:solidFill>
                  <a:schemeClr val="tx1">
                    <a:lumMod val="90000"/>
                    <a:lumOff val="10000"/>
                  </a:schemeClr>
                </a:solidFill>
              </a:rPr>
              <a:t> also </a:t>
            </a:r>
            <a:r>
              <a:rPr lang="en-US" b="1" u="sng" dirty="0" smtClean="0">
                <a:solidFill>
                  <a:srgbClr val="339966"/>
                </a:solidFill>
              </a:rPr>
              <a:t>provided</a:t>
            </a:r>
            <a:r>
              <a:rPr lang="en-US" b="1" dirty="0" smtClean="0">
                <a:solidFill>
                  <a:srgbClr val="339966"/>
                </a:solidFill>
              </a:rPr>
              <a:t> </a:t>
            </a:r>
            <a:r>
              <a:rPr lang="en-US" b="1" u="sng" dirty="0" smtClean="0">
                <a:solidFill>
                  <a:schemeClr val="tx1">
                    <a:lumMod val="90000"/>
                    <a:lumOff val="10000"/>
                  </a:schemeClr>
                </a:solidFill>
              </a:rPr>
              <a:t>the interpretation</a:t>
            </a:r>
            <a:r>
              <a:rPr lang="en-US" b="1" dirty="0" smtClean="0">
                <a:solidFill>
                  <a:schemeClr val="tx1">
                    <a:lumMod val="90000"/>
                    <a:lumOff val="10000"/>
                  </a:schemeClr>
                </a:solidFill>
              </a:rPr>
              <a:t> for the dream of King Nebuchadnezzar. </a:t>
            </a:r>
          </a:p>
          <a:p>
            <a:pPr marL="609600" indent="-609600" eaLnBrk="1" hangingPunct="1">
              <a:spcAft>
                <a:spcPct val="20000"/>
              </a:spcAft>
              <a:buFont typeface="Wingdings" pitchFamily="2" charset="2"/>
              <a:buNone/>
              <a:defRPr/>
            </a:pPr>
            <a:r>
              <a:rPr lang="en-US" b="1" dirty="0" smtClean="0">
                <a:solidFill>
                  <a:schemeClr val="tx2"/>
                </a:solidFill>
              </a:rPr>
              <a:t>  He </a:t>
            </a:r>
            <a:r>
              <a:rPr lang="en-US" b="1" u="sng" dirty="0" smtClean="0">
                <a:solidFill>
                  <a:schemeClr val="tx2"/>
                </a:solidFill>
              </a:rPr>
              <a:t>immediately</a:t>
            </a:r>
            <a:r>
              <a:rPr lang="en-US" b="1" dirty="0" smtClean="0">
                <a:solidFill>
                  <a:schemeClr val="tx2"/>
                </a:solidFill>
              </a:rPr>
              <a:t> knew what the dream meant.</a:t>
            </a:r>
          </a:p>
          <a:p>
            <a:pPr marL="609600" indent="-609600" eaLnBrk="1" hangingPunct="1">
              <a:buFont typeface="Wingdings" pitchFamily="2" charset="2"/>
              <a:buNone/>
              <a:defRPr/>
            </a:pPr>
            <a:r>
              <a:rPr lang="en-US" b="1" dirty="0" smtClean="0">
                <a:solidFill>
                  <a:srgbClr val="3366FF"/>
                </a:solidFill>
              </a:rPr>
              <a:t>  </a:t>
            </a:r>
            <a:r>
              <a:rPr lang="en-US" b="1" u="sng" dirty="0" smtClean="0">
                <a:solidFill>
                  <a:srgbClr val="3366FF"/>
                </a:solidFill>
              </a:rPr>
              <a:t>However</a:t>
            </a:r>
            <a:r>
              <a:rPr lang="en-US" b="1" dirty="0" smtClean="0">
                <a:solidFill>
                  <a:srgbClr val="3366FF"/>
                </a:solidFill>
              </a:rPr>
              <a:t>:  </a:t>
            </a:r>
            <a:r>
              <a:rPr lang="en-US" b="1" dirty="0" smtClean="0">
                <a:solidFill>
                  <a:schemeClr val="tx2"/>
                </a:solidFill>
              </a:rPr>
              <a:t>“Daniel … was </a:t>
            </a:r>
            <a:r>
              <a:rPr lang="en-US" b="1" u="sng" dirty="0" err="1" smtClean="0">
                <a:solidFill>
                  <a:srgbClr val="339966"/>
                </a:solidFill>
              </a:rPr>
              <a:t>astonied</a:t>
            </a:r>
            <a:r>
              <a:rPr lang="en-US" b="1" dirty="0" smtClean="0">
                <a:solidFill>
                  <a:schemeClr val="tx2"/>
                </a:solidFill>
              </a:rPr>
              <a:t> for one hour, and his thoughts troubled him.” </a:t>
            </a:r>
            <a:r>
              <a:rPr lang="en-US" sz="2000" dirty="0" smtClean="0">
                <a:solidFill>
                  <a:schemeClr val="tx2"/>
                </a:solidFill>
              </a:rPr>
              <a:t>[vs19]</a:t>
            </a:r>
          </a:p>
          <a:p>
            <a:pPr marL="609600" indent="-609600" eaLnBrk="1" hangingPunct="1">
              <a:buFont typeface="Wingdings" pitchFamily="2" charset="2"/>
              <a:buNone/>
              <a:defRPr/>
            </a:pPr>
            <a:r>
              <a:rPr lang="en-US" b="1" i="1" dirty="0" smtClean="0">
                <a:solidFill>
                  <a:srgbClr val="339966"/>
                </a:solidFill>
              </a:rPr>
              <a:t>  “</a:t>
            </a:r>
            <a:r>
              <a:rPr lang="en-US" b="1" i="1" u="sng" dirty="0" err="1" smtClean="0">
                <a:solidFill>
                  <a:srgbClr val="339966"/>
                </a:solidFill>
              </a:rPr>
              <a:t>astonied</a:t>
            </a:r>
            <a:r>
              <a:rPr lang="en-US" b="1" i="1" dirty="0" smtClean="0">
                <a:solidFill>
                  <a:srgbClr val="339966"/>
                </a:solidFill>
              </a:rPr>
              <a:t>”</a:t>
            </a:r>
            <a:r>
              <a:rPr lang="en-US" b="1" i="1" dirty="0" smtClean="0">
                <a:solidFill>
                  <a:schemeClr val="tx2"/>
                </a:solidFill>
              </a:rPr>
              <a:t> – Strong’s </a:t>
            </a:r>
            <a:r>
              <a:rPr lang="en-US" b="1" dirty="0">
                <a:solidFill>
                  <a:schemeClr val="tx2"/>
                </a:solidFill>
              </a:rPr>
              <a:t>H</a:t>
            </a:r>
            <a:r>
              <a:rPr lang="en-US" b="1" dirty="0" smtClean="0">
                <a:solidFill>
                  <a:schemeClr val="tx2"/>
                </a:solidFill>
              </a:rPr>
              <a:t>8074; to be stunned; amazed; overwhelmed.</a:t>
            </a:r>
            <a:r>
              <a:rPr lang="en-US" dirty="0" smtClean="0">
                <a:solidFill>
                  <a:schemeClr val="tx2"/>
                </a:solidFill>
              </a:rPr>
              <a:t> </a:t>
            </a:r>
          </a:p>
        </p:txBody>
      </p:sp>
      <p:sp>
        <p:nvSpPr>
          <p:cNvPr id="37891" name="WordArt 4"/>
          <p:cNvSpPr>
            <a:spLocks noChangeArrowheads="1" noChangeShapeType="1" noTextEdit="1"/>
          </p:cNvSpPr>
          <p:nvPr/>
        </p:nvSpPr>
        <p:spPr bwMode="auto">
          <a:xfrm>
            <a:off x="457200" y="304800"/>
            <a:ext cx="3581400" cy="523875"/>
          </a:xfrm>
          <a:prstGeom prst="rect">
            <a:avLst/>
          </a:prstGeom>
          <a:scene3d>
            <a:camera prst="orthographicFront"/>
            <a:lightRig rig="threePt" dir="t"/>
          </a:scene3d>
          <a:sp3d>
            <a:bevelT/>
          </a:sp3d>
        </p:spPr>
        <p:txBody>
          <a:bodyPr wrap="none" fromWordArt="1">
            <a:prstTxWarp prst="textPlain">
              <a:avLst>
                <a:gd name="adj" fmla="val 50000"/>
              </a:avLst>
            </a:prstTxWarp>
            <a:sp3d extrusionH="57150">
              <a:bevelT w="38100" h="38100"/>
            </a:sp3d>
          </a:bodyPr>
          <a:lstStyle/>
          <a:p>
            <a:pPr algn="ctr"/>
            <a:r>
              <a:rPr lang="en-US" sz="3600" kern="10">
                <a:ln w="9525">
                  <a:solidFill>
                    <a:srgbClr val="000000"/>
                  </a:solidFill>
                  <a:round/>
                  <a:headEnd/>
                  <a:tailEnd/>
                </a:ln>
                <a:solidFill>
                  <a:srgbClr val="B9FFB9"/>
                </a:solidFill>
                <a:latin typeface="Arial Rounded MT Bold"/>
              </a:rPr>
              <a:t>Remember ...</a:t>
            </a:r>
          </a:p>
        </p:txBody>
      </p:sp>
      <p:sp>
        <p:nvSpPr>
          <p:cNvPr id="2" name="Slide Number Placeholder 1"/>
          <p:cNvSpPr>
            <a:spLocks noGrp="1"/>
          </p:cNvSpPr>
          <p:nvPr>
            <p:ph type="sldNum" sz="quarter" idx="11"/>
          </p:nvPr>
        </p:nvSpPr>
        <p:spPr>
          <a:scene3d>
            <a:camera prst="orthographicFront"/>
            <a:lightRig rig="threePt" dir="t"/>
          </a:scene3d>
          <a:sp3d>
            <a:bevelT/>
          </a:sp3d>
        </p:spPr>
        <p:txBody>
          <a:bodyPr>
            <a:sp3d extrusionH="57150">
              <a:bevelT w="38100" h="38100"/>
            </a:sp3d>
          </a:bodyPr>
          <a:lstStyle/>
          <a:p>
            <a:pPr>
              <a:defRPr/>
            </a:pPr>
            <a:fld id="{0E6DA28E-5D7E-4613-9A02-42E696BB463E}" type="slidenum">
              <a:rPr lang="en-US" smtClean="0"/>
              <a:pPr>
                <a:defRPr/>
              </a:pPr>
              <a:t>37</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858">
                                            <p:txEl>
                                              <p:pRg st="3" end="3"/>
                                            </p:txEl>
                                          </p:spTgt>
                                        </p:tgtEl>
                                        <p:attrNameLst>
                                          <p:attrName>style.visibility</p:attrName>
                                        </p:attrNameLst>
                                      </p:cBhvr>
                                      <p:to>
                                        <p:strVal val="visible"/>
                                      </p:to>
                                    </p:set>
                                    <p:animEffect transition="in" filter="fade">
                                      <p:cBhvr>
                                        <p:cTn id="7" dur="2000"/>
                                        <p:tgtEl>
                                          <p:spTgt spid="37785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7858">
                                            <p:txEl>
                                              <p:pRg st="4" end="4"/>
                                            </p:txEl>
                                          </p:spTgt>
                                        </p:tgtEl>
                                        <p:attrNameLst>
                                          <p:attrName>style.visibility</p:attrName>
                                        </p:attrNameLst>
                                      </p:cBhvr>
                                      <p:to>
                                        <p:strVal val="visible"/>
                                      </p:to>
                                    </p:set>
                                    <p:animEffect transition="in" filter="fade">
                                      <p:cBhvr>
                                        <p:cTn id="12" dur="2000"/>
                                        <p:tgtEl>
                                          <p:spTgt spid="37785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7858">
                                            <p:txEl>
                                              <p:pRg st="5" end="5"/>
                                            </p:txEl>
                                          </p:spTgt>
                                        </p:tgtEl>
                                        <p:attrNameLst>
                                          <p:attrName>style.visibility</p:attrName>
                                        </p:attrNameLst>
                                      </p:cBhvr>
                                      <p:to>
                                        <p:strVal val="visible"/>
                                      </p:to>
                                    </p:set>
                                    <p:animEffect transition="in" filter="fade">
                                      <p:cBhvr>
                                        <p:cTn id="17" dur="2000"/>
                                        <p:tgtEl>
                                          <p:spTgt spid="37785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7858">
                                            <p:txEl>
                                              <p:pRg st="6" end="6"/>
                                            </p:txEl>
                                          </p:spTgt>
                                        </p:tgtEl>
                                        <p:attrNameLst>
                                          <p:attrName>style.visibility</p:attrName>
                                        </p:attrNameLst>
                                      </p:cBhvr>
                                      <p:to>
                                        <p:strVal val="visible"/>
                                      </p:to>
                                    </p:set>
                                    <p:animEffect transition="in" filter="fade">
                                      <p:cBhvr>
                                        <p:cTn id="22" dur="2000"/>
                                        <p:tgtEl>
                                          <p:spTgt spid="3778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79908" name="Rectangle 4"/>
          <p:cNvSpPr>
            <a:spLocks noChangeArrowheads="1"/>
          </p:cNvSpPr>
          <p:nvPr/>
        </p:nvSpPr>
        <p:spPr bwMode="auto">
          <a:xfrm>
            <a:off x="219075" y="0"/>
            <a:ext cx="8620125" cy="11430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3600" b="1" dirty="0">
                <a:solidFill>
                  <a:schemeClr val="tx1">
                    <a:lumMod val="90000"/>
                    <a:lumOff val="10000"/>
                  </a:schemeClr>
                </a:solidFill>
                <a:latin typeface="Comic Sans MS" pitchFamily="66" charset="0"/>
              </a:rPr>
              <a:t>Daniel’s Delay For One Hour ~ Why?</a:t>
            </a:r>
          </a:p>
        </p:txBody>
      </p:sp>
      <p:sp>
        <p:nvSpPr>
          <p:cNvPr id="379909" name="Rectangle 5"/>
          <p:cNvSpPr>
            <a:spLocks noChangeArrowheads="1"/>
          </p:cNvSpPr>
          <p:nvPr/>
        </p:nvSpPr>
        <p:spPr bwMode="auto">
          <a:xfrm>
            <a:off x="492125" y="974725"/>
            <a:ext cx="4308475" cy="5943600"/>
          </a:xfrm>
          <a:prstGeom prst="rect">
            <a:avLst/>
          </a:prstGeom>
          <a:noFill/>
          <a:ln w="9525">
            <a:noFill/>
            <a:miter lim="800000"/>
            <a:headEnd/>
            <a:tailEnd/>
          </a:ln>
          <a:effectLst/>
        </p:spPr>
        <p:txBody>
          <a:bodyPr>
            <a:scene3d>
              <a:camera prst="orthographicFront"/>
              <a:lightRig rig="threePt" dir="t"/>
            </a:scene3d>
            <a:sp3d extrusionH="57150">
              <a:bevelT w="38100" h="38100"/>
            </a:sp3d>
          </a:bodyPr>
          <a:lstStyle/>
          <a:p>
            <a:pPr marL="342900" indent="-342900" eaLnBrk="1" hangingPunct="1">
              <a:spcBef>
                <a:spcPct val="20000"/>
              </a:spcBef>
              <a:spcAft>
                <a:spcPct val="20000"/>
              </a:spcAft>
              <a:buClr>
                <a:schemeClr val="bg2"/>
              </a:buClr>
              <a:buSzPct val="75000"/>
              <a:buFont typeface="Wingdings" pitchFamily="2" charset="2"/>
              <a:buNone/>
              <a:defRPr/>
            </a:pPr>
            <a:r>
              <a:rPr lang="en-US" sz="2400" b="1" dirty="0"/>
              <a:t>Daniel was fixed in thought and profound silence before the king.</a:t>
            </a:r>
          </a:p>
          <a:p>
            <a:pPr marL="342900" indent="-342900" eaLnBrk="1" hangingPunct="1">
              <a:spcBef>
                <a:spcPct val="20000"/>
              </a:spcBef>
              <a:spcAft>
                <a:spcPct val="20000"/>
              </a:spcAft>
              <a:buClr>
                <a:schemeClr val="bg2"/>
              </a:buClr>
              <a:buSzPct val="75000"/>
              <a:buFont typeface="Wingdings" pitchFamily="2" charset="2"/>
              <a:buNone/>
              <a:defRPr/>
            </a:pPr>
            <a:r>
              <a:rPr lang="en-US" sz="2400" b="1" u="sng" dirty="0">
                <a:solidFill>
                  <a:schemeClr val="accent2">
                    <a:lumMod val="75000"/>
                  </a:schemeClr>
                </a:solidFill>
              </a:rPr>
              <a:t>Daniel immediately knew</a:t>
            </a:r>
            <a:r>
              <a:rPr lang="en-US" sz="2400" b="1" dirty="0">
                <a:solidFill>
                  <a:schemeClr val="accent2">
                    <a:lumMod val="75000"/>
                  </a:schemeClr>
                </a:solidFill>
              </a:rPr>
              <a:t> </a:t>
            </a:r>
            <a:r>
              <a:rPr lang="en-US" sz="2400" b="1" dirty="0"/>
              <a:t>the fearful consequences of this dream concerning the king.  </a:t>
            </a:r>
          </a:p>
          <a:p>
            <a:pPr marL="342900" indent="-342900" eaLnBrk="1" hangingPunct="1">
              <a:spcBef>
                <a:spcPct val="20000"/>
              </a:spcBef>
              <a:spcAft>
                <a:spcPct val="20000"/>
              </a:spcAft>
              <a:buClr>
                <a:schemeClr val="bg2"/>
              </a:buClr>
              <a:buSzPct val="75000"/>
              <a:buFont typeface="Wingdings" pitchFamily="2" charset="2"/>
              <a:buNone/>
              <a:defRPr/>
            </a:pPr>
            <a:r>
              <a:rPr lang="en-US" sz="2400" b="1" dirty="0"/>
              <a:t>Revealing bad news could end in </a:t>
            </a:r>
            <a:r>
              <a:rPr lang="en-US" sz="2400" b="1" dirty="0">
                <a:solidFill>
                  <a:schemeClr val="accent2">
                    <a:lumMod val="75000"/>
                  </a:schemeClr>
                </a:solidFill>
              </a:rPr>
              <a:t>a </a:t>
            </a:r>
            <a:r>
              <a:rPr lang="en-US" sz="2400" b="1" u="sng" dirty="0">
                <a:solidFill>
                  <a:schemeClr val="accent2">
                    <a:lumMod val="75000"/>
                  </a:schemeClr>
                </a:solidFill>
              </a:rPr>
              <a:t>death decree</a:t>
            </a:r>
            <a:r>
              <a:rPr lang="en-US" sz="2400" b="1" dirty="0">
                <a:solidFill>
                  <a:schemeClr val="accent2">
                    <a:lumMod val="75000"/>
                  </a:schemeClr>
                </a:solidFill>
              </a:rPr>
              <a:t>.</a:t>
            </a:r>
          </a:p>
          <a:p>
            <a:pPr marL="342900" indent="-342900" eaLnBrk="1" hangingPunct="1">
              <a:spcBef>
                <a:spcPct val="20000"/>
              </a:spcBef>
              <a:spcAft>
                <a:spcPct val="20000"/>
              </a:spcAft>
              <a:buClr>
                <a:schemeClr val="bg2"/>
              </a:buClr>
              <a:buSzPct val="75000"/>
              <a:buFont typeface="Wingdings" pitchFamily="2" charset="2"/>
              <a:buNone/>
              <a:defRPr/>
            </a:pPr>
            <a:r>
              <a:rPr lang="en-US" sz="2400" b="1" dirty="0"/>
              <a:t>The king assured Daniel of his safety.</a:t>
            </a:r>
          </a:p>
          <a:p>
            <a:pPr marL="342900" indent="-342900" eaLnBrk="1" hangingPunct="1">
              <a:spcBef>
                <a:spcPct val="20000"/>
              </a:spcBef>
              <a:spcAft>
                <a:spcPct val="20000"/>
              </a:spcAft>
              <a:buClr>
                <a:schemeClr val="bg2"/>
              </a:buClr>
              <a:buSzPct val="75000"/>
              <a:buFont typeface="Wingdings" pitchFamily="2" charset="2"/>
              <a:buNone/>
              <a:defRPr/>
            </a:pPr>
            <a:r>
              <a:rPr lang="en-US" sz="2400" b="1" dirty="0"/>
              <a:t>With utmost courtesy and respect to the king, Daniel replied …</a:t>
            </a:r>
            <a:endParaRPr lang="en-US" sz="2400" dirty="0"/>
          </a:p>
        </p:txBody>
      </p:sp>
      <p:pic>
        <p:nvPicPr>
          <p:cNvPr id="379910" name="Picture 6" descr="Dan 2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9200" y="1371600"/>
            <a:ext cx="3617913" cy="2449513"/>
          </a:xfrm>
          <a:prstGeom prst="roundRect">
            <a:avLst>
              <a:gd name="adj" fmla="val 16667"/>
            </a:avLst>
          </a:prstGeom>
          <a:ln w="28575">
            <a:solidFill>
              <a:srgbClr val="45456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79911" name="WordArt 7"/>
          <p:cNvSpPr>
            <a:spLocks noChangeArrowheads="1" noChangeShapeType="1" noTextEdit="1"/>
          </p:cNvSpPr>
          <p:nvPr/>
        </p:nvSpPr>
        <p:spPr bwMode="auto">
          <a:xfrm>
            <a:off x="4876800" y="4191000"/>
            <a:ext cx="3962400" cy="22098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dirty="0">
                <a:ln w="3175">
                  <a:solidFill>
                    <a:schemeClr val="accent2"/>
                  </a:solidFill>
                  <a:round/>
                  <a:headEnd/>
                  <a:tailEnd/>
                </a:ln>
                <a:latin typeface="Comic Sans MS"/>
              </a:rPr>
              <a:t>"My </a:t>
            </a:r>
            <a:r>
              <a:rPr lang="en-US" sz="3600" kern="10" dirty="0" smtClean="0">
                <a:ln w="3175">
                  <a:solidFill>
                    <a:schemeClr val="accent2"/>
                  </a:solidFill>
                  <a:round/>
                  <a:headEnd/>
                  <a:tailEnd/>
                </a:ln>
                <a:latin typeface="Comic Sans MS"/>
              </a:rPr>
              <a:t>lord</a:t>
            </a:r>
            <a:r>
              <a:rPr lang="en-US" sz="3600" kern="10" dirty="0">
                <a:ln w="3175">
                  <a:solidFill>
                    <a:schemeClr val="accent2"/>
                  </a:solidFill>
                  <a:round/>
                  <a:headEnd/>
                  <a:tailEnd/>
                </a:ln>
                <a:latin typeface="Comic Sans MS"/>
              </a:rPr>
              <a:t>, the dream</a:t>
            </a:r>
          </a:p>
          <a:p>
            <a:pPr algn="ctr"/>
            <a:r>
              <a:rPr lang="en-US" sz="3600" kern="10" dirty="0">
                <a:ln w="3175">
                  <a:solidFill>
                    <a:schemeClr val="accent2"/>
                  </a:solidFill>
                  <a:round/>
                  <a:headEnd/>
                  <a:tailEnd/>
                </a:ln>
                <a:latin typeface="Comic Sans MS"/>
              </a:rPr>
              <a:t>be to them that</a:t>
            </a:r>
          </a:p>
          <a:p>
            <a:pPr algn="ctr"/>
            <a:r>
              <a:rPr lang="en-US" sz="3600" kern="10" dirty="0">
                <a:ln w="3175">
                  <a:solidFill>
                    <a:schemeClr val="accent2"/>
                  </a:solidFill>
                  <a:round/>
                  <a:headEnd/>
                  <a:tailEnd/>
                </a:ln>
                <a:latin typeface="Comic Sans MS"/>
              </a:rPr>
              <a:t>hate thee, and the</a:t>
            </a:r>
          </a:p>
          <a:p>
            <a:pPr algn="ctr"/>
            <a:r>
              <a:rPr lang="en-US" sz="3600" kern="10" dirty="0">
                <a:ln w="3175">
                  <a:solidFill>
                    <a:schemeClr val="accent2"/>
                  </a:solidFill>
                  <a:round/>
                  <a:headEnd/>
                  <a:tailEnd/>
                </a:ln>
                <a:latin typeface="Comic Sans MS"/>
              </a:rPr>
              <a:t>interpretation </a:t>
            </a:r>
          </a:p>
          <a:p>
            <a:pPr algn="ctr"/>
            <a:r>
              <a:rPr lang="en-US" sz="3600" kern="10" dirty="0">
                <a:ln w="3175">
                  <a:solidFill>
                    <a:schemeClr val="accent2"/>
                  </a:solidFill>
                  <a:round/>
                  <a:headEnd/>
                  <a:tailEnd/>
                </a:ln>
                <a:latin typeface="Comic Sans MS"/>
              </a:rPr>
              <a:t>to </a:t>
            </a:r>
            <a:r>
              <a:rPr lang="en-US" sz="3600" kern="10" dirty="0" err="1">
                <a:ln w="3175">
                  <a:solidFill>
                    <a:schemeClr val="accent2"/>
                  </a:solidFill>
                  <a:round/>
                  <a:headEnd/>
                  <a:tailEnd/>
                </a:ln>
                <a:latin typeface="Comic Sans MS"/>
              </a:rPr>
              <a:t>thine</a:t>
            </a:r>
            <a:r>
              <a:rPr lang="en-US" sz="3600" kern="10" dirty="0">
                <a:ln w="3175">
                  <a:solidFill>
                    <a:schemeClr val="accent2"/>
                  </a:solidFill>
                  <a:round/>
                  <a:headEnd/>
                  <a:tailEnd/>
                </a:ln>
                <a:latin typeface="Comic Sans MS"/>
              </a:rPr>
              <a:t> enemies."</a:t>
            </a: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C4EC4DE4-38BD-4005-B47E-C86BA2ECB458}" type="slidenum">
              <a:rPr lang="en-US" smtClean="0"/>
              <a:pPr>
                <a:defRPr/>
              </a:pPr>
              <a:t>38</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9909">
                                            <p:txEl>
                                              <p:pRg st="0" end="0"/>
                                            </p:txEl>
                                          </p:spTgt>
                                        </p:tgtEl>
                                        <p:attrNameLst>
                                          <p:attrName>style.visibility</p:attrName>
                                        </p:attrNameLst>
                                      </p:cBhvr>
                                      <p:to>
                                        <p:strVal val="visible"/>
                                      </p:to>
                                    </p:set>
                                    <p:animEffect transition="in" filter="fade">
                                      <p:cBhvr>
                                        <p:cTn id="7" dur="2000"/>
                                        <p:tgtEl>
                                          <p:spTgt spid="37990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79909">
                                            <p:txEl>
                                              <p:pRg st="1" end="1"/>
                                            </p:txEl>
                                          </p:spTgt>
                                        </p:tgtEl>
                                        <p:attrNameLst>
                                          <p:attrName>style.visibility</p:attrName>
                                        </p:attrNameLst>
                                      </p:cBhvr>
                                      <p:to>
                                        <p:strVal val="visible"/>
                                      </p:to>
                                    </p:set>
                                    <p:animEffect transition="in" filter="fade">
                                      <p:cBhvr>
                                        <p:cTn id="11" dur="2000"/>
                                        <p:tgtEl>
                                          <p:spTgt spid="37990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9909">
                                            <p:txEl>
                                              <p:pRg st="2" end="2"/>
                                            </p:txEl>
                                          </p:spTgt>
                                        </p:tgtEl>
                                        <p:attrNameLst>
                                          <p:attrName>style.visibility</p:attrName>
                                        </p:attrNameLst>
                                      </p:cBhvr>
                                      <p:to>
                                        <p:strVal val="visible"/>
                                      </p:to>
                                    </p:set>
                                    <p:animEffect transition="in" filter="fade">
                                      <p:cBhvr>
                                        <p:cTn id="16" dur="2000"/>
                                        <p:tgtEl>
                                          <p:spTgt spid="379909">
                                            <p:txEl>
                                              <p:pRg st="2" end="2"/>
                                            </p:txEl>
                                          </p:spTgt>
                                        </p:tgtEl>
                                      </p:cBhvr>
                                    </p:animEffect>
                                  </p:childTnLst>
                                </p:cTn>
                              </p:par>
                              <p:par>
                                <p:cTn id="17" presetID="52" presetClass="entr" presetSubtype="0" fill="hold" nodeType="withEffect">
                                  <p:stCondLst>
                                    <p:cond delay="0"/>
                                  </p:stCondLst>
                                  <p:childTnLst>
                                    <p:set>
                                      <p:cBhvr>
                                        <p:cTn id="18" dur="1" fill="hold">
                                          <p:stCondLst>
                                            <p:cond delay="0"/>
                                          </p:stCondLst>
                                        </p:cTn>
                                        <p:tgtEl>
                                          <p:spTgt spid="379910"/>
                                        </p:tgtEl>
                                        <p:attrNameLst>
                                          <p:attrName>style.visibility</p:attrName>
                                        </p:attrNameLst>
                                      </p:cBhvr>
                                      <p:to>
                                        <p:strVal val="visible"/>
                                      </p:to>
                                    </p:set>
                                    <p:animScale>
                                      <p:cBhvr>
                                        <p:cTn id="19" dur="2000" decel="50000" fill="hold">
                                          <p:stCondLst>
                                            <p:cond delay="0"/>
                                          </p:stCondLst>
                                        </p:cTn>
                                        <p:tgtEl>
                                          <p:spTgt spid="3799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2000" decel="50000" fill="hold">
                                          <p:stCondLst>
                                            <p:cond delay="0"/>
                                          </p:stCondLst>
                                        </p:cTn>
                                        <p:tgtEl>
                                          <p:spTgt spid="379910"/>
                                        </p:tgtEl>
                                        <p:attrNameLst>
                                          <p:attrName>ppt_x</p:attrName>
                                          <p:attrName>ppt_y</p:attrName>
                                        </p:attrNameLst>
                                      </p:cBhvr>
                                    </p:animMotion>
                                    <p:animEffect transition="in" filter="fade">
                                      <p:cBhvr>
                                        <p:cTn id="21" dur="2000"/>
                                        <p:tgtEl>
                                          <p:spTgt spid="37991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379909">
                                            <p:txEl>
                                              <p:pRg st="3" end="3"/>
                                            </p:txEl>
                                          </p:spTgt>
                                        </p:tgtEl>
                                        <p:attrNameLst>
                                          <p:attrName>style.visibility</p:attrName>
                                        </p:attrNameLst>
                                      </p:cBhvr>
                                      <p:to>
                                        <p:strVal val="visible"/>
                                      </p:to>
                                    </p:set>
                                    <p:animEffect transition="in" filter="fade">
                                      <p:cBhvr>
                                        <p:cTn id="25" dur="2000"/>
                                        <p:tgtEl>
                                          <p:spTgt spid="37990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79909">
                                            <p:txEl>
                                              <p:pRg st="4" end="4"/>
                                            </p:txEl>
                                          </p:spTgt>
                                        </p:tgtEl>
                                        <p:attrNameLst>
                                          <p:attrName>style.visibility</p:attrName>
                                        </p:attrNameLst>
                                      </p:cBhvr>
                                      <p:to>
                                        <p:strVal val="visible"/>
                                      </p:to>
                                    </p:set>
                                    <p:animEffect transition="in" filter="fade">
                                      <p:cBhvr>
                                        <p:cTn id="30" dur="2000"/>
                                        <p:tgtEl>
                                          <p:spTgt spid="379909">
                                            <p:txEl>
                                              <p:pRg st="4" end="4"/>
                                            </p:txEl>
                                          </p:spTgt>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79911"/>
                                        </p:tgtEl>
                                        <p:attrNameLst>
                                          <p:attrName>style.visibility</p:attrName>
                                        </p:attrNameLst>
                                      </p:cBhvr>
                                      <p:to>
                                        <p:strVal val="visible"/>
                                      </p:to>
                                    </p:set>
                                    <p:animEffect transition="in" filter="fade">
                                      <p:cBhvr>
                                        <p:cTn id="34" dur="2000"/>
                                        <p:tgtEl>
                                          <p:spTgt spid="379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1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0" y="0"/>
            <a:ext cx="9144000" cy="6858000"/>
          </a:xfrm>
          <a:prstGeom prst="rect">
            <a:avLst/>
          </a:prstGeom>
          <a:gradFill rotWithShape="1">
            <a:gsLst>
              <a:gs pos="0">
                <a:schemeClr val="bg1">
                  <a:alpha val="50000"/>
                </a:schemeClr>
              </a:gs>
              <a:gs pos="50000">
                <a:srgbClr val="FDE1F0">
                  <a:alpha val="50000"/>
                </a:srgbClr>
              </a:gs>
              <a:gs pos="100000">
                <a:schemeClr val="bg1">
                  <a:alpha val="50000"/>
                </a:schemeClr>
              </a:gs>
            </a:gsLst>
            <a:lin ang="5400000" scaled="1"/>
          </a:gradFill>
          <a:ln w="9525">
            <a:noFill/>
            <a:miter lim="800000"/>
            <a:headEnd/>
            <a:tailEnd/>
          </a:ln>
          <a:effectLst/>
        </p:spPr>
        <p:txBody>
          <a:bodyPr>
            <a:scene3d>
              <a:camera prst="orthographicFront"/>
              <a:lightRig rig="threePt" dir="t"/>
            </a:scene3d>
            <a:sp3d extrusionH="57150">
              <a:bevelT w="38100" h="38100"/>
            </a:sp3d>
          </a:bodyPr>
          <a:lstStyle/>
          <a:p>
            <a:pPr marL="457200" indent="-457200" eaLnBrk="1" hangingPunct="1">
              <a:lnSpc>
                <a:spcPct val="90000"/>
              </a:lnSpc>
              <a:spcBef>
                <a:spcPct val="20000"/>
              </a:spcBef>
              <a:buClr>
                <a:schemeClr val="bg2"/>
              </a:buClr>
              <a:buSzPct val="75000"/>
              <a:buFont typeface="Wingdings" pitchFamily="2" charset="2"/>
              <a:buNone/>
              <a:defRPr/>
            </a:pPr>
            <a:endParaRPr lang="en-US" sz="1400"/>
          </a:p>
        </p:txBody>
      </p:sp>
      <p:sp>
        <p:nvSpPr>
          <p:cNvPr id="381955" name="Rectangle 3"/>
          <p:cNvSpPr>
            <a:spLocks noChangeArrowheads="1"/>
          </p:cNvSpPr>
          <p:nvPr/>
        </p:nvSpPr>
        <p:spPr bwMode="auto">
          <a:xfrm>
            <a:off x="152400" y="-134938"/>
            <a:ext cx="8905875" cy="1143001"/>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4400" b="1" dirty="0">
                <a:solidFill>
                  <a:schemeClr val="tx1">
                    <a:lumMod val="90000"/>
                    <a:lumOff val="10000"/>
                  </a:schemeClr>
                </a:solidFill>
                <a:latin typeface="Comic Sans MS" pitchFamily="66" charset="0"/>
              </a:rPr>
              <a:t>How</a:t>
            </a:r>
            <a:r>
              <a:rPr lang="en-US" sz="4400" b="1" dirty="0">
                <a:latin typeface="Comic Sans MS" pitchFamily="66" charset="0"/>
              </a:rPr>
              <a:t> </a:t>
            </a:r>
            <a:r>
              <a:rPr lang="en-US" sz="4400" b="1" dirty="0">
                <a:solidFill>
                  <a:srgbClr val="0000FF"/>
                </a:solidFill>
                <a:latin typeface="Comic Sans MS" pitchFamily="66" charset="0"/>
              </a:rPr>
              <a:t>Vs</a:t>
            </a:r>
            <a:r>
              <a:rPr lang="en-US" sz="4400" b="1" dirty="0">
                <a:solidFill>
                  <a:srgbClr val="2D08B4"/>
                </a:solidFill>
                <a:latin typeface="Comic Sans MS" pitchFamily="66" charset="0"/>
              </a:rPr>
              <a:t> </a:t>
            </a:r>
            <a:r>
              <a:rPr lang="en-US" sz="4400" b="1" u="sng" dirty="0">
                <a:solidFill>
                  <a:srgbClr val="0000FF"/>
                </a:solidFill>
                <a:latin typeface="Comic Sans MS" pitchFamily="66" charset="0"/>
              </a:rPr>
              <a:t>11</a:t>
            </a:r>
            <a:r>
              <a:rPr lang="en-US" sz="4400" b="1" dirty="0">
                <a:latin typeface="Comic Sans MS" pitchFamily="66" charset="0"/>
              </a:rPr>
              <a:t> </a:t>
            </a:r>
            <a:r>
              <a:rPr lang="en-US" sz="4400" b="1" dirty="0">
                <a:solidFill>
                  <a:schemeClr val="tx1">
                    <a:lumMod val="90000"/>
                    <a:lumOff val="10000"/>
                  </a:schemeClr>
                </a:solidFill>
                <a:latin typeface="Comic Sans MS" pitchFamily="66" charset="0"/>
              </a:rPr>
              <a:t>Applied to the King</a:t>
            </a:r>
          </a:p>
        </p:txBody>
      </p:sp>
      <p:sp>
        <p:nvSpPr>
          <p:cNvPr id="381956" name="Rectangle 4"/>
          <p:cNvSpPr>
            <a:spLocks noChangeArrowheads="1"/>
          </p:cNvSpPr>
          <p:nvPr/>
        </p:nvSpPr>
        <p:spPr bwMode="auto">
          <a:xfrm>
            <a:off x="377825" y="838200"/>
            <a:ext cx="8423275" cy="59817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eaLnBrk="1" hangingPunct="1">
              <a:lnSpc>
                <a:spcPct val="80000"/>
              </a:lnSpc>
              <a:spcBef>
                <a:spcPct val="20000"/>
              </a:spcBef>
              <a:spcAft>
                <a:spcPct val="25000"/>
              </a:spcAft>
              <a:buClr>
                <a:schemeClr val="bg2"/>
              </a:buClr>
              <a:buSzPct val="75000"/>
              <a:buFont typeface="Wingdings" pitchFamily="2" charset="2"/>
              <a:buNone/>
            </a:pPr>
            <a:r>
              <a:rPr lang="en-US" sz="2400" b="1" dirty="0">
                <a:solidFill>
                  <a:srgbClr val="0000FF"/>
                </a:solidFill>
              </a:rPr>
              <a:t>11a  The tree grew …</a:t>
            </a:r>
            <a:r>
              <a:rPr lang="en-US" sz="2400" dirty="0"/>
              <a:t> </a:t>
            </a:r>
          </a:p>
          <a:p>
            <a:pPr marL="609600" indent="-609600" eaLnBrk="1" hangingPunct="1">
              <a:lnSpc>
                <a:spcPct val="80000"/>
              </a:lnSpc>
              <a:spcBef>
                <a:spcPct val="20000"/>
              </a:spcBef>
              <a:spcAft>
                <a:spcPct val="25000"/>
              </a:spcAft>
              <a:buClr>
                <a:schemeClr val="bg2"/>
              </a:buClr>
              <a:buSzPct val="75000"/>
              <a:buFont typeface="Wingdings" pitchFamily="2" charset="2"/>
              <a:buChar char="§"/>
            </a:pPr>
            <a:r>
              <a:rPr lang="en-US" sz="2400" b="1" dirty="0"/>
              <a:t>Nebuchadnezzar’s kingdom was glorious; known to all ~ becoming more glorious over the years.  </a:t>
            </a:r>
          </a:p>
          <a:p>
            <a:pPr marL="609600" indent="-609600" eaLnBrk="1" hangingPunct="1">
              <a:lnSpc>
                <a:spcPct val="80000"/>
              </a:lnSpc>
              <a:spcBef>
                <a:spcPct val="20000"/>
              </a:spcBef>
              <a:spcAft>
                <a:spcPct val="25000"/>
              </a:spcAft>
              <a:buClr>
                <a:schemeClr val="bg2"/>
              </a:buClr>
              <a:buSzPct val="75000"/>
              <a:buFont typeface="Wingdings" pitchFamily="2" charset="2"/>
              <a:buNone/>
            </a:pPr>
            <a:r>
              <a:rPr lang="en-US" sz="2400" b="1" dirty="0">
                <a:solidFill>
                  <a:srgbClr val="0000FF"/>
                </a:solidFill>
              </a:rPr>
              <a:t>11b  … and was strong …</a:t>
            </a:r>
            <a:r>
              <a:rPr lang="en-US" sz="2400" b="1" dirty="0"/>
              <a:t> </a:t>
            </a:r>
          </a:p>
          <a:p>
            <a:pPr marL="609600" indent="-609600" eaLnBrk="1" hangingPunct="1">
              <a:lnSpc>
                <a:spcPct val="80000"/>
              </a:lnSpc>
              <a:spcBef>
                <a:spcPct val="20000"/>
              </a:spcBef>
              <a:spcAft>
                <a:spcPct val="25000"/>
              </a:spcAft>
              <a:buClr>
                <a:schemeClr val="bg2"/>
              </a:buClr>
              <a:buSzPct val="75000"/>
              <a:buFont typeface="Wingdings" pitchFamily="2" charset="2"/>
              <a:buChar char="§"/>
            </a:pPr>
            <a:r>
              <a:rPr lang="en-US" sz="2400" b="1" dirty="0"/>
              <a:t>As the tree was well proportioned in height, mass and foliage, so Babylon was proportioned in wealth, military strength and social status.  Military strength could refer to the trunk, firmly fixed in the earth providing safety from any enemy. </a:t>
            </a:r>
          </a:p>
          <a:p>
            <a:pPr marL="609600" indent="-609600" eaLnBrk="1" hangingPunct="1">
              <a:lnSpc>
                <a:spcPct val="80000"/>
              </a:lnSpc>
              <a:spcBef>
                <a:spcPct val="20000"/>
              </a:spcBef>
              <a:spcAft>
                <a:spcPct val="25000"/>
              </a:spcAft>
              <a:buClr>
                <a:schemeClr val="bg2"/>
              </a:buClr>
              <a:buSzPct val="75000"/>
              <a:buFont typeface="Wingdings" pitchFamily="2" charset="2"/>
              <a:buNone/>
            </a:pPr>
            <a:r>
              <a:rPr lang="en-US" sz="2400" b="1" dirty="0">
                <a:solidFill>
                  <a:srgbClr val="0000FF"/>
                </a:solidFill>
              </a:rPr>
              <a:t>11c  … and the height thereof reached unto heaven …</a:t>
            </a:r>
            <a:r>
              <a:rPr lang="en-US" sz="2400" b="1" dirty="0"/>
              <a:t> </a:t>
            </a:r>
          </a:p>
          <a:p>
            <a:pPr marL="609600" indent="-609600" eaLnBrk="1" hangingPunct="1">
              <a:lnSpc>
                <a:spcPct val="80000"/>
              </a:lnSpc>
              <a:spcBef>
                <a:spcPct val="20000"/>
              </a:spcBef>
              <a:spcAft>
                <a:spcPct val="25000"/>
              </a:spcAft>
              <a:buClr>
                <a:schemeClr val="bg2"/>
              </a:buClr>
              <a:buSzPct val="75000"/>
              <a:buFont typeface="Wingdings" pitchFamily="2" charset="2"/>
              <a:buChar char="§"/>
            </a:pPr>
            <a:r>
              <a:rPr lang="en-US" sz="2400" b="1" dirty="0"/>
              <a:t>This kingdom extended in every direction. </a:t>
            </a:r>
            <a:endParaRPr lang="en-US" sz="1400" b="1" dirty="0"/>
          </a:p>
          <a:p>
            <a:pPr marL="609600" indent="-609600" eaLnBrk="1" hangingPunct="1">
              <a:lnSpc>
                <a:spcPct val="80000"/>
              </a:lnSpc>
              <a:spcBef>
                <a:spcPct val="20000"/>
              </a:spcBef>
              <a:spcAft>
                <a:spcPct val="25000"/>
              </a:spcAft>
              <a:buClr>
                <a:schemeClr val="bg2"/>
              </a:buClr>
              <a:buSzPct val="75000"/>
              <a:buFont typeface="Wingdings" pitchFamily="2" charset="2"/>
              <a:buNone/>
            </a:pPr>
            <a:r>
              <a:rPr lang="en-US" sz="2400" b="1" dirty="0">
                <a:solidFill>
                  <a:srgbClr val="0000FF"/>
                </a:solidFill>
              </a:rPr>
              <a:t>11d  … and the sight thereof to the end of all the earth.</a:t>
            </a:r>
          </a:p>
          <a:p>
            <a:pPr marL="609600" indent="-609600" eaLnBrk="1" hangingPunct="1">
              <a:lnSpc>
                <a:spcPct val="80000"/>
              </a:lnSpc>
              <a:spcBef>
                <a:spcPct val="20000"/>
              </a:spcBef>
              <a:spcAft>
                <a:spcPct val="25000"/>
              </a:spcAft>
              <a:buClr>
                <a:schemeClr val="bg2"/>
              </a:buClr>
              <a:buSzPct val="75000"/>
              <a:buFont typeface="Wingdings" pitchFamily="2" charset="2"/>
              <a:buChar char="§"/>
            </a:pPr>
            <a:r>
              <a:rPr lang="en-US" sz="2400" b="1" dirty="0"/>
              <a:t>This kingdom was so conspicuous that it was known </a:t>
            </a:r>
            <a:r>
              <a:rPr lang="en-US" sz="2400" b="1" dirty="0" smtClean="0"/>
              <a:t>everywhere, </a:t>
            </a:r>
            <a:r>
              <a:rPr lang="en-US" sz="2400" b="1" dirty="0"/>
              <a:t>meaning Nebuchadnezzar was a sovereign that had universal sway; all men would be subject to him. </a:t>
            </a: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0E6DA28E-5D7E-4613-9A02-42E696BB463E}" type="slidenum">
              <a:rPr lang="en-US" smtClean="0"/>
              <a:pPr>
                <a:defRPr/>
              </a:pPr>
              <a:t>39</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956">
                                            <p:txEl>
                                              <p:pRg st="1" end="1"/>
                                            </p:txEl>
                                          </p:spTgt>
                                        </p:tgtEl>
                                        <p:attrNameLst>
                                          <p:attrName>style.visibility</p:attrName>
                                        </p:attrNameLst>
                                      </p:cBhvr>
                                      <p:to>
                                        <p:strVal val="visible"/>
                                      </p:to>
                                    </p:set>
                                    <p:animEffect transition="in" filter="fade">
                                      <p:cBhvr>
                                        <p:cTn id="7" dur="2000"/>
                                        <p:tgtEl>
                                          <p:spTgt spid="38195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1956">
                                            <p:txEl>
                                              <p:pRg st="3" end="3"/>
                                            </p:txEl>
                                          </p:spTgt>
                                        </p:tgtEl>
                                        <p:attrNameLst>
                                          <p:attrName>style.visibility</p:attrName>
                                        </p:attrNameLst>
                                      </p:cBhvr>
                                      <p:to>
                                        <p:strVal val="visible"/>
                                      </p:to>
                                    </p:set>
                                    <p:animEffect transition="in" filter="fade">
                                      <p:cBhvr>
                                        <p:cTn id="12" dur="2000"/>
                                        <p:tgtEl>
                                          <p:spTgt spid="38195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1956">
                                            <p:txEl>
                                              <p:pRg st="5" end="5"/>
                                            </p:txEl>
                                          </p:spTgt>
                                        </p:tgtEl>
                                        <p:attrNameLst>
                                          <p:attrName>style.visibility</p:attrName>
                                        </p:attrNameLst>
                                      </p:cBhvr>
                                      <p:to>
                                        <p:strVal val="visible"/>
                                      </p:to>
                                    </p:set>
                                    <p:animEffect transition="in" filter="fade">
                                      <p:cBhvr>
                                        <p:cTn id="17" dur="2000"/>
                                        <p:tgtEl>
                                          <p:spTgt spid="38195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1956">
                                            <p:txEl>
                                              <p:pRg st="7" end="7"/>
                                            </p:txEl>
                                          </p:spTgt>
                                        </p:tgtEl>
                                        <p:attrNameLst>
                                          <p:attrName>style.visibility</p:attrName>
                                        </p:attrNameLst>
                                      </p:cBhvr>
                                      <p:to>
                                        <p:strVal val="visible"/>
                                      </p:to>
                                    </p:set>
                                    <p:animEffect transition="in" filter="fade">
                                      <p:cBhvr>
                                        <p:cTn id="22" dur="2000"/>
                                        <p:tgtEl>
                                          <p:spTgt spid="38195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FFC000">
                <a:alpha val="63000"/>
              </a:srgbClr>
            </a:gs>
            <a:gs pos="0">
              <a:srgbClr val="FFC000">
                <a:alpha val="63000"/>
              </a:srgbClr>
            </a:gs>
            <a:gs pos="50000">
              <a:schemeClr val="accent1">
                <a:tint val="44500"/>
                <a:satMod val="160000"/>
              </a:schemeClr>
            </a:gs>
            <a:gs pos="100000">
              <a:schemeClr val="accent1">
                <a:tint val="23500"/>
                <a:satMod val="160000"/>
              </a:schemeClr>
            </a:gs>
          </a:gsLst>
          <a:lin ang="108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8229600" cy="838200"/>
          </a:xfrm>
        </p:spPr>
        <p:txBody>
          <a:bodyPr>
            <a:scene3d>
              <a:camera prst="orthographicFront"/>
              <a:lightRig rig="threePt" dir="t"/>
            </a:scene3d>
            <a:sp3d extrusionH="57150">
              <a:bevelT w="38100" h="38100"/>
            </a:sp3d>
          </a:bodyPr>
          <a:lstStyle/>
          <a:p>
            <a:pPr algn="ctr" eaLnBrk="1" hangingPunct="1">
              <a:defRPr/>
            </a:pPr>
            <a:r>
              <a:rPr lang="en-US" sz="5400" b="1" dirty="0" smtClean="0">
                <a:solidFill>
                  <a:srgbClr val="00B050"/>
                </a:solidFill>
                <a:effectLst>
                  <a:outerShdw blurRad="38100" dist="38100" dir="2700000" algn="tl">
                    <a:srgbClr val="000000">
                      <a:alpha val="43137"/>
                    </a:srgbClr>
                  </a:outerShdw>
                </a:effectLst>
              </a:rPr>
              <a:t>A Word of Prayer</a:t>
            </a:r>
          </a:p>
        </p:txBody>
      </p:sp>
      <p:pic>
        <p:nvPicPr>
          <p:cNvPr id="6" name="Content Placeholder 5" descr="praying hands with sunset.jpg"/>
          <p:cNvPicPr>
            <a:picLocks noGrp="1" noChangeAspect="1"/>
          </p:cNvPicPr>
          <p:nvPr>
            <p:ph idx="1"/>
          </p:nvPr>
        </p:nvPicPr>
        <p:blipFill>
          <a:blip r:embed="rId3" cstate="print"/>
          <a:stretch>
            <a:fillRect/>
          </a:stretch>
        </p:blipFill>
        <p:spPr>
          <a:xfrm>
            <a:off x="904875" y="1714500"/>
            <a:ext cx="7334250" cy="4229100"/>
          </a:xfrm>
          <a:prstGeom prst="roundRect">
            <a:avLst>
              <a:gd name="adj" fmla="val 20154"/>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p:cNvSpPr>
            <a:spLocks noGrp="1"/>
          </p:cNvSpPr>
          <p:nvPr>
            <p:ph type="sldNum" sz="quarter" idx="11"/>
          </p:nvPr>
        </p:nvSpPr>
        <p:spPr/>
        <p:txBody>
          <a:bodyPr/>
          <a:lstStyle/>
          <a:p>
            <a:pPr>
              <a:defRPr/>
            </a:pPr>
            <a:fld id="{0E6DA28E-5D7E-4613-9A02-42E696BB463E}" type="slidenum">
              <a:rPr lang="en-US" smtClean="0"/>
              <a:pPr>
                <a:defRPr/>
              </a:pPr>
              <a:t>4</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84002" name="Rectangle 2"/>
          <p:cNvSpPr>
            <a:spLocks noChangeArrowheads="1"/>
          </p:cNvSpPr>
          <p:nvPr/>
        </p:nvSpPr>
        <p:spPr bwMode="auto">
          <a:xfrm>
            <a:off x="0" y="0"/>
            <a:ext cx="9144000" cy="6858000"/>
          </a:xfrm>
          <a:prstGeom prst="rect">
            <a:avLst/>
          </a:prstGeom>
          <a:gradFill rotWithShape="1">
            <a:gsLst>
              <a:gs pos="0">
                <a:schemeClr val="bg1">
                  <a:alpha val="60001"/>
                </a:schemeClr>
              </a:gs>
              <a:gs pos="50000">
                <a:srgbClr val="FDE1F0">
                  <a:alpha val="60001"/>
                </a:srgbClr>
              </a:gs>
              <a:gs pos="100000">
                <a:schemeClr val="bg1">
                  <a:alpha val="60001"/>
                </a:schemeClr>
              </a:gs>
            </a:gsLst>
            <a:lin ang="5400000" scaled="1"/>
          </a:gradFill>
          <a:ln w="9525">
            <a:noFill/>
            <a:miter lim="800000"/>
            <a:headEnd/>
            <a:tailEnd/>
          </a:ln>
          <a:effectLst/>
        </p:spPr>
        <p:txBody>
          <a:bodyPr>
            <a:scene3d>
              <a:camera prst="orthographicFront"/>
              <a:lightRig rig="threePt" dir="t"/>
            </a:scene3d>
            <a:sp3d extrusionH="57150">
              <a:bevelT w="38100" h="38100"/>
            </a:sp3d>
          </a:bodyPr>
          <a:lstStyle/>
          <a:p>
            <a:pPr marL="457200" indent="-457200" eaLnBrk="1" hangingPunct="1">
              <a:lnSpc>
                <a:spcPct val="90000"/>
              </a:lnSpc>
              <a:spcBef>
                <a:spcPct val="20000"/>
              </a:spcBef>
              <a:buClr>
                <a:schemeClr val="bg2"/>
              </a:buClr>
              <a:buSzPct val="75000"/>
              <a:buFont typeface="Wingdings" pitchFamily="2" charset="2"/>
              <a:buNone/>
              <a:defRPr/>
            </a:pPr>
            <a:endParaRPr lang="en-US" sz="1400"/>
          </a:p>
        </p:txBody>
      </p:sp>
      <p:sp>
        <p:nvSpPr>
          <p:cNvPr id="384003" name="Rectangle 3"/>
          <p:cNvSpPr>
            <a:spLocks noChangeArrowheads="1"/>
          </p:cNvSpPr>
          <p:nvPr/>
        </p:nvSpPr>
        <p:spPr bwMode="auto">
          <a:xfrm>
            <a:off x="152400" y="-76200"/>
            <a:ext cx="9058275" cy="11430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4400" b="1" dirty="0">
                <a:solidFill>
                  <a:schemeClr val="tx1">
                    <a:lumMod val="90000"/>
                    <a:lumOff val="10000"/>
                  </a:schemeClr>
                </a:solidFill>
                <a:latin typeface="Comic Sans MS" pitchFamily="66" charset="0"/>
              </a:rPr>
              <a:t>How</a:t>
            </a:r>
            <a:r>
              <a:rPr lang="en-US" sz="4400" b="1" dirty="0">
                <a:latin typeface="Comic Sans MS" pitchFamily="66" charset="0"/>
              </a:rPr>
              <a:t> </a:t>
            </a:r>
            <a:r>
              <a:rPr lang="en-US" sz="4400" b="1" dirty="0">
                <a:solidFill>
                  <a:srgbClr val="0000FF"/>
                </a:solidFill>
                <a:latin typeface="Comic Sans MS" pitchFamily="66" charset="0"/>
              </a:rPr>
              <a:t>Vs </a:t>
            </a:r>
            <a:r>
              <a:rPr lang="en-US" sz="4400" b="1" u="sng" dirty="0">
                <a:solidFill>
                  <a:srgbClr val="0000FF"/>
                </a:solidFill>
                <a:latin typeface="Comic Sans MS" pitchFamily="66" charset="0"/>
              </a:rPr>
              <a:t>12</a:t>
            </a:r>
            <a:r>
              <a:rPr lang="en-US" sz="4400" b="1" dirty="0">
                <a:latin typeface="Comic Sans MS" pitchFamily="66" charset="0"/>
              </a:rPr>
              <a:t> </a:t>
            </a:r>
            <a:r>
              <a:rPr lang="en-US" sz="4400" b="1" dirty="0">
                <a:solidFill>
                  <a:schemeClr val="tx1">
                    <a:lumMod val="90000"/>
                    <a:lumOff val="10000"/>
                  </a:schemeClr>
                </a:solidFill>
                <a:latin typeface="Comic Sans MS" pitchFamily="66" charset="0"/>
              </a:rPr>
              <a:t>Applied to the King</a:t>
            </a:r>
          </a:p>
        </p:txBody>
      </p:sp>
      <p:sp>
        <p:nvSpPr>
          <p:cNvPr id="384004" name="Rectangle 4"/>
          <p:cNvSpPr>
            <a:spLocks noChangeArrowheads="1"/>
          </p:cNvSpPr>
          <p:nvPr/>
        </p:nvSpPr>
        <p:spPr bwMode="auto">
          <a:xfrm>
            <a:off x="381000" y="1143000"/>
            <a:ext cx="8382000" cy="57150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eaLnBrk="1" hangingPunct="1">
              <a:lnSpc>
                <a:spcPct val="80000"/>
              </a:lnSpc>
              <a:spcBef>
                <a:spcPct val="20000"/>
              </a:spcBef>
              <a:spcAft>
                <a:spcPct val="15000"/>
              </a:spcAft>
              <a:buClr>
                <a:schemeClr val="bg2"/>
              </a:buClr>
              <a:buSzPct val="75000"/>
              <a:buFont typeface="Wingdings" pitchFamily="2" charset="2"/>
              <a:buNone/>
            </a:pPr>
            <a:r>
              <a:rPr lang="en-US" sz="2100" b="1">
                <a:solidFill>
                  <a:srgbClr val="0000FF"/>
                </a:solidFill>
              </a:rPr>
              <a:t>12a  The leaves thereof were fair …</a:t>
            </a:r>
            <a:r>
              <a:rPr lang="en-US" sz="2100" b="1">
                <a:solidFill>
                  <a:schemeClr val="accent2"/>
                </a:solidFill>
              </a:rPr>
              <a:t> </a:t>
            </a:r>
          </a:p>
          <a:p>
            <a:pPr marL="609600" indent="-609600" eaLnBrk="1" hangingPunct="1">
              <a:lnSpc>
                <a:spcPct val="80000"/>
              </a:lnSpc>
              <a:spcBef>
                <a:spcPct val="20000"/>
              </a:spcBef>
              <a:spcAft>
                <a:spcPct val="15000"/>
              </a:spcAft>
              <a:buClr>
                <a:schemeClr val="bg2"/>
              </a:buClr>
              <a:buSzPct val="75000"/>
              <a:buFont typeface="Wingdings" pitchFamily="2" charset="2"/>
              <a:buChar char="§"/>
            </a:pPr>
            <a:r>
              <a:rPr lang="en-US" sz="2100" b="1"/>
              <a:t>Babylon was in the prime of its growth and life; no signs of decay ~ only vigorous and healthy growth resembling a monarch in his glory. </a:t>
            </a:r>
          </a:p>
          <a:p>
            <a:pPr marL="609600" indent="-609600" eaLnBrk="1" hangingPunct="1">
              <a:lnSpc>
                <a:spcPct val="80000"/>
              </a:lnSpc>
              <a:spcBef>
                <a:spcPct val="20000"/>
              </a:spcBef>
              <a:spcAft>
                <a:spcPct val="15000"/>
              </a:spcAft>
              <a:buClr>
                <a:schemeClr val="bg2"/>
              </a:buClr>
              <a:buSzPct val="75000"/>
              <a:buFont typeface="Wingdings" pitchFamily="2" charset="2"/>
              <a:buNone/>
            </a:pPr>
            <a:r>
              <a:rPr lang="en-US" sz="2100" b="1">
                <a:solidFill>
                  <a:srgbClr val="0000FF"/>
                </a:solidFill>
              </a:rPr>
              <a:t>12b  … and the fruit thereof much …</a:t>
            </a:r>
            <a:r>
              <a:rPr lang="en-US" sz="2100" b="1">
                <a:solidFill>
                  <a:schemeClr val="accent2"/>
                </a:solidFill>
              </a:rPr>
              <a:t>       </a:t>
            </a:r>
            <a:endParaRPr lang="en-US" sz="2100">
              <a:solidFill>
                <a:schemeClr val="accent2"/>
              </a:solidFill>
            </a:endParaRPr>
          </a:p>
          <a:p>
            <a:pPr marL="609600" indent="-609600" eaLnBrk="1" hangingPunct="1">
              <a:lnSpc>
                <a:spcPct val="80000"/>
              </a:lnSpc>
              <a:spcBef>
                <a:spcPct val="20000"/>
              </a:spcBef>
              <a:spcAft>
                <a:spcPct val="15000"/>
              </a:spcAft>
              <a:buClr>
                <a:schemeClr val="bg2"/>
              </a:buClr>
              <a:buSzPct val="75000"/>
              <a:buFont typeface="Wingdings" pitchFamily="2" charset="2"/>
              <a:buChar char="§"/>
            </a:pPr>
            <a:r>
              <a:rPr lang="en-US" sz="2100" b="1"/>
              <a:t>Babylon was full of goodness, life and vitality. </a:t>
            </a:r>
            <a:endParaRPr lang="en-US" sz="1500" b="1"/>
          </a:p>
          <a:p>
            <a:pPr marL="609600" indent="-609600" eaLnBrk="1" hangingPunct="1">
              <a:lnSpc>
                <a:spcPct val="80000"/>
              </a:lnSpc>
              <a:spcBef>
                <a:spcPct val="20000"/>
              </a:spcBef>
              <a:spcAft>
                <a:spcPct val="15000"/>
              </a:spcAft>
              <a:buClr>
                <a:schemeClr val="bg2"/>
              </a:buClr>
              <a:buSzPct val="75000"/>
              <a:buFont typeface="Wingdings" pitchFamily="2" charset="2"/>
              <a:buNone/>
            </a:pPr>
            <a:r>
              <a:rPr lang="en-US" sz="2100" b="1">
                <a:solidFill>
                  <a:srgbClr val="0000FF"/>
                </a:solidFill>
              </a:rPr>
              <a:t>12c	… and in it was meat for all …</a:t>
            </a:r>
            <a:r>
              <a:rPr lang="en-US" sz="2100" b="1">
                <a:solidFill>
                  <a:schemeClr val="accent2"/>
                </a:solidFill>
              </a:rPr>
              <a:t> </a:t>
            </a:r>
          </a:p>
          <a:p>
            <a:pPr marL="609600" indent="-609600" eaLnBrk="1" hangingPunct="1">
              <a:lnSpc>
                <a:spcPct val="80000"/>
              </a:lnSpc>
              <a:spcBef>
                <a:spcPct val="20000"/>
              </a:spcBef>
              <a:spcAft>
                <a:spcPct val="15000"/>
              </a:spcAft>
              <a:buClr>
                <a:schemeClr val="bg2"/>
              </a:buClr>
              <a:buSzPct val="75000"/>
              <a:buFont typeface="Wingdings" pitchFamily="2" charset="2"/>
              <a:buChar char="§"/>
            </a:pPr>
            <a:r>
              <a:rPr lang="en-US" sz="2100" b="1"/>
              <a:t>Food for all:  This indicates the dependence of the multitudes upon the king to provide food and liberal favors.</a:t>
            </a:r>
          </a:p>
          <a:p>
            <a:pPr marL="609600" indent="-609600" eaLnBrk="1" hangingPunct="1">
              <a:lnSpc>
                <a:spcPct val="80000"/>
              </a:lnSpc>
              <a:spcBef>
                <a:spcPct val="20000"/>
              </a:spcBef>
              <a:spcAft>
                <a:spcPct val="15000"/>
              </a:spcAft>
              <a:buClr>
                <a:schemeClr val="bg2"/>
              </a:buClr>
              <a:buSzPct val="75000"/>
              <a:buFont typeface="Wingdings" pitchFamily="2" charset="2"/>
              <a:buNone/>
            </a:pPr>
            <a:r>
              <a:rPr lang="en-US" sz="2100" b="1">
                <a:solidFill>
                  <a:srgbClr val="0000FF"/>
                </a:solidFill>
              </a:rPr>
              <a:t>12d  … the beasts of the field had shadow under it … the fowls in the heaven dwelt in the boughs …</a:t>
            </a:r>
            <a:r>
              <a:rPr lang="en-US" sz="2100" b="1">
                <a:solidFill>
                  <a:schemeClr val="accent2"/>
                </a:solidFill>
              </a:rPr>
              <a:t> </a:t>
            </a:r>
          </a:p>
          <a:p>
            <a:pPr marL="609600" indent="-609600" eaLnBrk="1" hangingPunct="1">
              <a:lnSpc>
                <a:spcPct val="80000"/>
              </a:lnSpc>
              <a:spcBef>
                <a:spcPct val="20000"/>
              </a:spcBef>
              <a:spcAft>
                <a:spcPct val="15000"/>
              </a:spcAft>
              <a:buClr>
                <a:schemeClr val="bg2"/>
              </a:buClr>
              <a:buSzPct val="75000"/>
              <a:buFont typeface="Wingdings" pitchFamily="2" charset="2"/>
              <a:buChar char="§"/>
            </a:pPr>
            <a:r>
              <a:rPr lang="en-US" sz="2100" b="1"/>
              <a:t>The shade represented the blessings of protection and peace; care for the widows, fatherless and poor. </a:t>
            </a:r>
          </a:p>
          <a:p>
            <a:pPr marL="609600" indent="-609600" eaLnBrk="1" hangingPunct="1">
              <a:lnSpc>
                <a:spcPct val="80000"/>
              </a:lnSpc>
              <a:spcBef>
                <a:spcPct val="20000"/>
              </a:spcBef>
              <a:spcAft>
                <a:spcPct val="15000"/>
              </a:spcAft>
              <a:buClr>
                <a:schemeClr val="bg2"/>
              </a:buClr>
              <a:buSzPct val="75000"/>
              <a:buFont typeface="Wingdings" pitchFamily="2" charset="2"/>
              <a:buNone/>
            </a:pPr>
            <a:r>
              <a:rPr lang="en-US" sz="2100" b="1">
                <a:solidFill>
                  <a:srgbClr val="0000FF"/>
                </a:solidFill>
              </a:rPr>
              <a:t>12e  … all flesh was fed of it.</a:t>
            </a:r>
            <a:r>
              <a:rPr lang="en-US" sz="2100" b="1">
                <a:solidFill>
                  <a:schemeClr val="accent2"/>
                </a:solidFill>
              </a:rPr>
              <a:t> </a:t>
            </a:r>
          </a:p>
          <a:p>
            <a:pPr marL="609600" indent="-609600" eaLnBrk="1" hangingPunct="1">
              <a:lnSpc>
                <a:spcPct val="80000"/>
              </a:lnSpc>
              <a:spcBef>
                <a:spcPct val="20000"/>
              </a:spcBef>
              <a:spcAft>
                <a:spcPct val="15000"/>
              </a:spcAft>
              <a:buClr>
                <a:schemeClr val="bg2"/>
              </a:buClr>
              <a:buSzPct val="75000"/>
              <a:buFont typeface="Wingdings" pitchFamily="2" charset="2"/>
              <a:buChar char="§"/>
            </a:pPr>
            <a:r>
              <a:rPr lang="en-US" sz="2100" b="1"/>
              <a:t>The king, as the tree, was to furnish protection, shelter, and food for all the citizens.  </a:t>
            </a: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0E6DA28E-5D7E-4613-9A02-42E696BB463E}" type="slidenum">
              <a:rPr lang="en-US" smtClean="0"/>
              <a:pPr>
                <a:defRPr/>
              </a:pPr>
              <a:t>40</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004">
                                            <p:txEl>
                                              <p:pRg st="1" end="1"/>
                                            </p:txEl>
                                          </p:spTgt>
                                        </p:tgtEl>
                                        <p:attrNameLst>
                                          <p:attrName>style.visibility</p:attrName>
                                        </p:attrNameLst>
                                      </p:cBhvr>
                                      <p:to>
                                        <p:strVal val="visible"/>
                                      </p:to>
                                    </p:set>
                                    <p:animEffect transition="in" filter="fade">
                                      <p:cBhvr>
                                        <p:cTn id="7" dur="2000"/>
                                        <p:tgtEl>
                                          <p:spTgt spid="38400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4004">
                                            <p:txEl>
                                              <p:pRg st="3" end="3"/>
                                            </p:txEl>
                                          </p:spTgt>
                                        </p:tgtEl>
                                        <p:attrNameLst>
                                          <p:attrName>style.visibility</p:attrName>
                                        </p:attrNameLst>
                                      </p:cBhvr>
                                      <p:to>
                                        <p:strVal val="visible"/>
                                      </p:to>
                                    </p:set>
                                    <p:animEffect transition="in" filter="fade">
                                      <p:cBhvr>
                                        <p:cTn id="12" dur="2000"/>
                                        <p:tgtEl>
                                          <p:spTgt spid="38400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4004">
                                            <p:txEl>
                                              <p:pRg st="5" end="5"/>
                                            </p:txEl>
                                          </p:spTgt>
                                        </p:tgtEl>
                                        <p:attrNameLst>
                                          <p:attrName>style.visibility</p:attrName>
                                        </p:attrNameLst>
                                      </p:cBhvr>
                                      <p:to>
                                        <p:strVal val="visible"/>
                                      </p:to>
                                    </p:set>
                                    <p:animEffect transition="in" filter="fade">
                                      <p:cBhvr>
                                        <p:cTn id="17" dur="2000"/>
                                        <p:tgtEl>
                                          <p:spTgt spid="38400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4004">
                                            <p:txEl>
                                              <p:pRg st="7" end="7"/>
                                            </p:txEl>
                                          </p:spTgt>
                                        </p:tgtEl>
                                        <p:attrNameLst>
                                          <p:attrName>style.visibility</p:attrName>
                                        </p:attrNameLst>
                                      </p:cBhvr>
                                      <p:to>
                                        <p:strVal val="visible"/>
                                      </p:to>
                                    </p:set>
                                    <p:animEffect transition="in" filter="fade">
                                      <p:cBhvr>
                                        <p:cTn id="22" dur="2000"/>
                                        <p:tgtEl>
                                          <p:spTgt spid="384004">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4004">
                                            <p:txEl>
                                              <p:pRg st="9" end="9"/>
                                            </p:txEl>
                                          </p:spTgt>
                                        </p:tgtEl>
                                        <p:attrNameLst>
                                          <p:attrName>style.visibility</p:attrName>
                                        </p:attrNameLst>
                                      </p:cBhvr>
                                      <p:to>
                                        <p:strVal val="visible"/>
                                      </p:to>
                                    </p:set>
                                    <p:animEffect transition="in" filter="fade">
                                      <p:cBhvr>
                                        <p:cTn id="27" dur="2000"/>
                                        <p:tgtEl>
                                          <p:spTgt spid="38400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86051" name="Rectangle 3"/>
          <p:cNvSpPr>
            <a:spLocks noChangeArrowheads="1"/>
          </p:cNvSpPr>
          <p:nvPr/>
        </p:nvSpPr>
        <p:spPr bwMode="auto">
          <a:xfrm>
            <a:off x="152400" y="0"/>
            <a:ext cx="8905875" cy="11430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4400" b="1" dirty="0">
                <a:solidFill>
                  <a:schemeClr val="tx1">
                    <a:lumMod val="90000"/>
                    <a:lumOff val="10000"/>
                  </a:schemeClr>
                </a:solidFill>
                <a:latin typeface="Comic Sans MS" pitchFamily="66" charset="0"/>
              </a:rPr>
              <a:t>How</a:t>
            </a:r>
            <a:r>
              <a:rPr lang="en-US" sz="4400" b="1" dirty="0">
                <a:latin typeface="Comic Sans MS" pitchFamily="66" charset="0"/>
              </a:rPr>
              <a:t> </a:t>
            </a:r>
            <a:r>
              <a:rPr lang="en-US" sz="4400" b="1" dirty="0">
                <a:solidFill>
                  <a:srgbClr val="0000FF"/>
                </a:solidFill>
                <a:latin typeface="Comic Sans MS" pitchFamily="66" charset="0"/>
              </a:rPr>
              <a:t>Vs </a:t>
            </a:r>
            <a:r>
              <a:rPr lang="en-US" sz="4400" b="1" u="sng" dirty="0">
                <a:solidFill>
                  <a:srgbClr val="0000FF"/>
                </a:solidFill>
                <a:latin typeface="Comic Sans MS" pitchFamily="66" charset="0"/>
              </a:rPr>
              <a:t>13</a:t>
            </a:r>
            <a:r>
              <a:rPr lang="en-US" sz="4400" b="1" dirty="0">
                <a:latin typeface="Comic Sans MS" pitchFamily="66" charset="0"/>
              </a:rPr>
              <a:t> </a:t>
            </a:r>
            <a:r>
              <a:rPr lang="en-US" sz="4400" b="1" dirty="0">
                <a:solidFill>
                  <a:schemeClr val="tx1">
                    <a:lumMod val="90000"/>
                    <a:lumOff val="10000"/>
                  </a:schemeClr>
                </a:solidFill>
                <a:latin typeface="Comic Sans MS" pitchFamily="66" charset="0"/>
              </a:rPr>
              <a:t>Applied to the King</a:t>
            </a:r>
          </a:p>
        </p:txBody>
      </p:sp>
      <p:sp>
        <p:nvSpPr>
          <p:cNvPr id="386052" name="Rectangle 4"/>
          <p:cNvSpPr>
            <a:spLocks noChangeArrowheads="1"/>
          </p:cNvSpPr>
          <p:nvPr/>
        </p:nvSpPr>
        <p:spPr bwMode="auto">
          <a:xfrm>
            <a:off x="381000" y="3124200"/>
            <a:ext cx="3429000" cy="15240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342900" indent="-342900" eaLnBrk="1" hangingPunct="1">
              <a:lnSpc>
                <a:spcPct val="80000"/>
              </a:lnSpc>
              <a:spcBef>
                <a:spcPct val="20000"/>
              </a:spcBef>
              <a:buClr>
                <a:schemeClr val="bg2"/>
              </a:buClr>
              <a:buSzPct val="75000"/>
              <a:buFont typeface="Wingdings" pitchFamily="2" charset="2"/>
              <a:buChar char="§"/>
            </a:pPr>
            <a:r>
              <a:rPr lang="en-US" sz="2400" b="1" dirty="0"/>
              <a:t>The character of the watcher was that of a “holy one” from heaven</a:t>
            </a:r>
            <a:r>
              <a:rPr lang="en-US" sz="2400" b="1" dirty="0" smtClean="0"/>
              <a:t>.</a:t>
            </a:r>
            <a:endParaRPr lang="en-US" sz="2400" b="1" dirty="0"/>
          </a:p>
        </p:txBody>
      </p:sp>
      <p:sp>
        <p:nvSpPr>
          <p:cNvPr id="386053" name="WordArt 5"/>
          <p:cNvSpPr>
            <a:spLocks noChangeArrowheads="1" noChangeShapeType="1" noTextEdit="1"/>
          </p:cNvSpPr>
          <p:nvPr/>
        </p:nvSpPr>
        <p:spPr bwMode="auto">
          <a:xfrm>
            <a:off x="4114800" y="1676400"/>
            <a:ext cx="4562475" cy="40386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Bless </a:t>
            </a:r>
            <a:r>
              <a:rPr lang="en-US" sz="3600" kern="10" dirty="0" err="1" smtClean="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Yahuah</a:t>
            </a:r>
            <a:r>
              <a:rPr lang="en-US" sz="3600" kern="10" dirty="0" smtClean="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a:t>
            </a:r>
            <a:endPar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endParaRPr>
          </a:p>
          <a:p>
            <a:pPr algn="ctr"/>
            <a:r>
              <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ye his angels,</a:t>
            </a:r>
          </a:p>
          <a:p>
            <a:pPr algn="ctr"/>
            <a:r>
              <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that excel in strength,</a:t>
            </a:r>
          </a:p>
          <a:p>
            <a:pPr algn="ctr"/>
            <a:r>
              <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that do his commandments,</a:t>
            </a:r>
          </a:p>
          <a:p>
            <a:pPr algn="ctr"/>
            <a:r>
              <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hearkening unto</a:t>
            </a:r>
          </a:p>
          <a:p>
            <a:pPr algn="ctr"/>
            <a:r>
              <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the voice of his word.</a:t>
            </a:r>
          </a:p>
          <a:p>
            <a:pPr algn="ctr"/>
            <a:r>
              <a:rPr lang="en-US" sz="3600" kern="10" dirty="0" smtClean="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Psalm </a:t>
            </a:r>
            <a:r>
              <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103:20</a:t>
            </a:r>
          </a:p>
        </p:txBody>
      </p:sp>
      <p:sp>
        <p:nvSpPr>
          <p:cNvPr id="386054" name="Rectangle 6"/>
          <p:cNvSpPr>
            <a:spLocks noChangeArrowheads="1"/>
          </p:cNvSpPr>
          <p:nvPr/>
        </p:nvSpPr>
        <p:spPr bwMode="auto">
          <a:xfrm>
            <a:off x="415925" y="1371600"/>
            <a:ext cx="4079875" cy="1828800"/>
          </a:xfrm>
          <a:prstGeom prst="rect">
            <a:avLst/>
          </a:prstGeom>
          <a:noFill/>
          <a:ln w="9525">
            <a:noFill/>
            <a:miter lim="800000"/>
            <a:headEnd/>
            <a:tailEnd/>
          </a:ln>
          <a:effectLst/>
        </p:spPr>
        <p:txBody>
          <a:bodyPr>
            <a:scene3d>
              <a:camera prst="orthographicFront"/>
              <a:lightRig rig="threePt" dir="t"/>
            </a:scene3d>
            <a:sp3d extrusionH="57150">
              <a:bevelT w="38100" h="38100"/>
            </a:sp3d>
          </a:bodyPr>
          <a:lstStyle/>
          <a:p>
            <a:pPr marL="342900" indent="-342900" eaLnBrk="1" hangingPunct="1">
              <a:lnSpc>
                <a:spcPct val="90000"/>
              </a:lnSpc>
              <a:spcBef>
                <a:spcPct val="20000"/>
              </a:spcBef>
              <a:buClr>
                <a:schemeClr val="bg2"/>
              </a:buClr>
              <a:buSzPct val="75000"/>
              <a:buFont typeface="Wingdings" pitchFamily="2" charset="2"/>
              <a:buNone/>
              <a:defRPr/>
            </a:pPr>
            <a:r>
              <a:rPr lang="en-US" sz="2800" b="1" dirty="0">
                <a:solidFill>
                  <a:srgbClr val="0000FF"/>
                </a:solidFill>
              </a:rPr>
              <a:t>13a  … and behold, a watcher and an holy one came down from heaven …</a:t>
            </a:r>
          </a:p>
          <a:p>
            <a:pPr marL="342900" indent="-342900" eaLnBrk="1" hangingPunct="1">
              <a:lnSpc>
                <a:spcPct val="90000"/>
              </a:lnSpc>
              <a:spcBef>
                <a:spcPct val="20000"/>
              </a:spcBef>
              <a:buClr>
                <a:schemeClr val="bg2"/>
              </a:buClr>
              <a:buSzPct val="75000"/>
              <a:buFont typeface="Wingdings" pitchFamily="2" charset="2"/>
              <a:buNone/>
              <a:defRPr/>
            </a:pPr>
            <a:endParaRPr lang="en-US" sz="1600" b="1" dirty="0">
              <a:solidFill>
                <a:srgbClr val="0000FF"/>
              </a:solidFill>
              <a:effectLst>
                <a:outerShdw blurRad="38100" dist="38100" dir="2700000" algn="tl">
                  <a:srgbClr val="C0C0C0"/>
                </a:outerShdw>
              </a:effectLst>
            </a:endParaRPr>
          </a:p>
          <a:p>
            <a:pPr marL="342900" indent="-342900" eaLnBrk="1" hangingPunct="1">
              <a:lnSpc>
                <a:spcPct val="90000"/>
              </a:lnSpc>
              <a:spcBef>
                <a:spcPct val="20000"/>
              </a:spcBef>
              <a:buClr>
                <a:schemeClr val="bg2"/>
              </a:buClr>
              <a:buSzPct val="75000"/>
              <a:buFont typeface="Wingdings" pitchFamily="2" charset="2"/>
              <a:buNone/>
              <a:defRPr/>
            </a:pPr>
            <a:endParaRPr lang="en-US" sz="2800" b="1" dirty="0"/>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0E6DA28E-5D7E-4613-9A02-42E696BB463E}" type="slidenum">
              <a:rPr lang="en-US" smtClean="0"/>
              <a:pPr>
                <a:defRPr/>
              </a:pPr>
              <a:t>41</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052">
                                            <p:txEl>
                                              <p:pRg st="0" end="0"/>
                                            </p:txEl>
                                          </p:spTgt>
                                        </p:tgtEl>
                                        <p:attrNameLst>
                                          <p:attrName>style.visibility</p:attrName>
                                        </p:attrNameLst>
                                      </p:cBhvr>
                                      <p:to>
                                        <p:strVal val="visible"/>
                                      </p:to>
                                    </p:set>
                                    <p:animEffect transition="in" filter="fade">
                                      <p:cBhvr>
                                        <p:cTn id="7" dur="2000"/>
                                        <p:tgtEl>
                                          <p:spTgt spid="3860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6053"/>
                                        </p:tgtEl>
                                        <p:attrNameLst>
                                          <p:attrName>style.visibility</p:attrName>
                                        </p:attrNameLst>
                                      </p:cBhvr>
                                      <p:to>
                                        <p:strVal val="visible"/>
                                      </p:to>
                                    </p:set>
                                    <p:animEffect transition="in" filter="fade">
                                      <p:cBhvr>
                                        <p:cTn id="12" dur="2000"/>
                                        <p:tgtEl>
                                          <p:spTgt spid="386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88100" name="Rectangle 4"/>
          <p:cNvSpPr>
            <a:spLocks noChangeArrowheads="1"/>
          </p:cNvSpPr>
          <p:nvPr/>
        </p:nvSpPr>
        <p:spPr bwMode="auto">
          <a:xfrm>
            <a:off x="717550" y="0"/>
            <a:ext cx="7969250" cy="11430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4000" b="1" dirty="0">
                <a:solidFill>
                  <a:schemeClr val="tx1">
                    <a:lumMod val="90000"/>
                    <a:lumOff val="10000"/>
                  </a:schemeClr>
                </a:solidFill>
                <a:latin typeface="Comic Sans MS" pitchFamily="66" charset="0"/>
              </a:rPr>
              <a:t>How</a:t>
            </a:r>
            <a:r>
              <a:rPr lang="en-US" sz="4000" b="1" dirty="0">
                <a:latin typeface="Comic Sans MS" pitchFamily="66" charset="0"/>
              </a:rPr>
              <a:t> </a:t>
            </a:r>
            <a:r>
              <a:rPr lang="en-US" sz="4000" b="1" dirty="0">
                <a:solidFill>
                  <a:srgbClr val="0000FF"/>
                </a:solidFill>
                <a:latin typeface="Comic Sans MS" pitchFamily="66" charset="0"/>
              </a:rPr>
              <a:t>Vs </a:t>
            </a:r>
            <a:r>
              <a:rPr lang="en-US" sz="4000" b="1" u="sng" dirty="0">
                <a:solidFill>
                  <a:srgbClr val="0000FF"/>
                </a:solidFill>
                <a:latin typeface="Comic Sans MS" pitchFamily="66" charset="0"/>
              </a:rPr>
              <a:t>14</a:t>
            </a:r>
            <a:r>
              <a:rPr lang="en-US" sz="4000" b="1" dirty="0">
                <a:latin typeface="Comic Sans MS" pitchFamily="66" charset="0"/>
              </a:rPr>
              <a:t> </a:t>
            </a:r>
            <a:r>
              <a:rPr lang="en-US" sz="4000" b="1" dirty="0">
                <a:solidFill>
                  <a:schemeClr val="tx1">
                    <a:lumMod val="90000"/>
                    <a:lumOff val="10000"/>
                  </a:schemeClr>
                </a:solidFill>
                <a:latin typeface="Comic Sans MS" pitchFamily="66" charset="0"/>
              </a:rPr>
              <a:t>Applied to the King</a:t>
            </a:r>
          </a:p>
        </p:txBody>
      </p:sp>
      <p:sp>
        <p:nvSpPr>
          <p:cNvPr id="388101" name="Rectangle 5"/>
          <p:cNvSpPr>
            <a:spLocks noChangeArrowheads="1"/>
          </p:cNvSpPr>
          <p:nvPr/>
        </p:nvSpPr>
        <p:spPr bwMode="auto">
          <a:xfrm>
            <a:off x="212725" y="1016000"/>
            <a:ext cx="5146675" cy="58420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533400" indent="-533400" eaLnBrk="1" hangingPunct="1">
              <a:lnSpc>
                <a:spcPct val="80000"/>
              </a:lnSpc>
              <a:spcBef>
                <a:spcPct val="20000"/>
              </a:spcBef>
              <a:spcAft>
                <a:spcPct val="20000"/>
              </a:spcAft>
              <a:buClr>
                <a:schemeClr val="bg2"/>
              </a:buClr>
              <a:buSzPct val="75000"/>
              <a:buFont typeface="Wingdings" pitchFamily="2" charset="2"/>
              <a:buNone/>
            </a:pPr>
            <a:r>
              <a:rPr lang="en-US" sz="2400" b="1">
                <a:solidFill>
                  <a:srgbClr val="0000FF"/>
                </a:solidFill>
              </a:rPr>
              <a:t>14a  … Hew down the tree …</a:t>
            </a:r>
            <a:r>
              <a:rPr lang="en-US" sz="2400" b="1">
                <a:solidFill>
                  <a:schemeClr val="accent2"/>
                </a:solidFill>
              </a:rPr>
              <a:t> </a:t>
            </a:r>
          </a:p>
          <a:p>
            <a:pPr marL="533400" indent="-533400" eaLnBrk="1" hangingPunct="1">
              <a:lnSpc>
                <a:spcPct val="80000"/>
              </a:lnSpc>
              <a:spcBef>
                <a:spcPct val="20000"/>
              </a:spcBef>
              <a:spcAft>
                <a:spcPct val="20000"/>
              </a:spcAft>
              <a:buClr>
                <a:schemeClr val="bg2"/>
              </a:buClr>
              <a:buSzPct val="75000"/>
              <a:buFont typeface="Wingdings" pitchFamily="2" charset="2"/>
              <a:buChar char="§"/>
            </a:pPr>
            <a:r>
              <a:rPr lang="en-US" sz="2400" b="1"/>
              <a:t>Divine orders are given to the “watcher” to take the king off his throne.</a:t>
            </a:r>
          </a:p>
          <a:p>
            <a:pPr marL="533400" indent="-533400" eaLnBrk="1" hangingPunct="1">
              <a:lnSpc>
                <a:spcPct val="80000"/>
              </a:lnSpc>
              <a:spcBef>
                <a:spcPct val="20000"/>
              </a:spcBef>
              <a:spcAft>
                <a:spcPct val="20000"/>
              </a:spcAft>
              <a:buClr>
                <a:schemeClr val="bg2"/>
              </a:buClr>
              <a:buSzPct val="75000"/>
              <a:buFont typeface="Wingdings" pitchFamily="2" charset="2"/>
              <a:buNone/>
            </a:pPr>
            <a:endParaRPr lang="en-US" sz="800"/>
          </a:p>
          <a:p>
            <a:pPr marL="533400" indent="-533400" eaLnBrk="1" hangingPunct="1">
              <a:lnSpc>
                <a:spcPct val="80000"/>
              </a:lnSpc>
              <a:spcBef>
                <a:spcPct val="20000"/>
              </a:spcBef>
              <a:spcAft>
                <a:spcPct val="20000"/>
              </a:spcAft>
              <a:buClr>
                <a:schemeClr val="bg2"/>
              </a:buClr>
              <a:buSzPct val="75000"/>
              <a:buFont typeface="Wingdings" pitchFamily="2" charset="2"/>
              <a:buNone/>
            </a:pPr>
            <a:r>
              <a:rPr lang="en-US" sz="2400" b="1">
                <a:solidFill>
                  <a:srgbClr val="0000FF"/>
                </a:solidFill>
              </a:rPr>
              <a:t>14b  … cut off his branches, shake off his leaves, and scatter his fruit: let the beasts get away from under it, and the fowls from his branches.</a:t>
            </a:r>
            <a:endParaRPr lang="en-US" sz="2400">
              <a:solidFill>
                <a:srgbClr val="0000FF"/>
              </a:solidFill>
            </a:endParaRPr>
          </a:p>
          <a:p>
            <a:pPr marL="533400" indent="-533400" eaLnBrk="1" hangingPunct="1">
              <a:lnSpc>
                <a:spcPct val="80000"/>
              </a:lnSpc>
              <a:spcBef>
                <a:spcPct val="20000"/>
              </a:spcBef>
              <a:spcAft>
                <a:spcPct val="20000"/>
              </a:spcAft>
              <a:buClr>
                <a:schemeClr val="bg2"/>
              </a:buClr>
              <a:buSzPct val="75000"/>
              <a:buFont typeface="Wingdings" pitchFamily="2" charset="2"/>
              <a:buChar char="§"/>
            </a:pPr>
            <a:r>
              <a:rPr lang="en-US" sz="2400" b="1"/>
              <a:t>The king (and kingdom) were to be utterly stripped of all glory and beauty.  Calamity, humiliation and desolation were imminent.  The glory of the kingdom is at stake; the subjects are at a loss without their leader.</a:t>
            </a:r>
          </a:p>
          <a:p>
            <a:pPr marL="533400" indent="-533400" eaLnBrk="1" hangingPunct="1">
              <a:lnSpc>
                <a:spcPct val="80000"/>
              </a:lnSpc>
              <a:spcBef>
                <a:spcPct val="20000"/>
              </a:spcBef>
              <a:buClr>
                <a:schemeClr val="bg2"/>
              </a:buClr>
              <a:buSzPct val="75000"/>
              <a:buFont typeface="Wingdings" pitchFamily="2" charset="2"/>
              <a:buNone/>
            </a:pPr>
            <a:endParaRPr lang="en-US" sz="2400" b="1"/>
          </a:p>
        </p:txBody>
      </p:sp>
      <p:pic>
        <p:nvPicPr>
          <p:cNvPr id="388102" name="Picture 6" descr="Dan 4 2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86400" y="1371600"/>
            <a:ext cx="3302000" cy="4800600"/>
          </a:xfrm>
          <a:prstGeom prst="roundRect">
            <a:avLst>
              <a:gd name="adj" fmla="val 16667"/>
            </a:avLst>
          </a:prstGeom>
          <a:ln w="28575">
            <a:solidFill>
              <a:srgbClr val="45456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C4EC4DE4-38BD-4005-B47E-C86BA2ECB458}" type="slidenum">
              <a:rPr lang="en-US" smtClean="0"/>
              <a:pPr>
                <a:defRPr/>
              </a:pPr>
              <a:t>42</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388102"/>
                                        </p:tgtEl>
                                        <p:attrNameLst>
                                          <p:attrName>style.visibility</p:attrName>
                                        </p:attrNameLst>
                                      </p:cBhvr>
                                      <p:to>
                                        <p:strVal val="visible"/>
                                      </p:to>
                                    </p:set>
                                    <p:animEffect transition="in" filter="diamond(in)">
                                      <p:cBhvr>
                                        <p:cTn id="7" dur="2000"/>
                                        <p:tgtEl>
                                          <p:spTgt spid="388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8101">
                                            <p:txEl>
                                              <p:pRg st="1" end="1"/>
                                            </p:txEl>
                                          </p:spTgt>
                                        </p:tgtEl>
                                        <p:attrNameLst>
                                          <p:attrName>style.visibility</p:attrName>
                                        </p:attrNameLst>
                                      </p:cBhvr>
                                      <p:to>
                                        <p:strVal val="visible"/>
                                      </p:to>
                                    </p:set>
                                    <p:animEffect transition="in" filter="fade">
                                      <p:cBhvr>
                                        <p:cTn id="12" dur="2000"/>
                                        <p:tgtEl>
                                          <p:spTgt spid="3881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8101">
                                            <p:txEl>
                                              <p:pRg st="4" end="4"/>
                                            </p:txEl>
                                          </p:spTgt>
                                        </p:tgtEl>
                                        <p:attrNameLst>
                                          <p:attrName>style.visibility</p:attrName>
                                        </p:attrNameLst>
                                      </p:cBhvr>
                                      <p:to>
                                        <p:strVal val="visible"/>
                                      </p:to>
                                    </p:set>
                                    <p:animEffect transition="in" filter="fade">
                                      <p:cBhvr>
                                        <p:cTn id="17" dur="2000"/>
                                        <p:tgtEl>
                                          <p:spTgt spid="38810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90148" name="Rectangle 4"/>
          <p:cNvSpPr>
            <a:spLocks noChangeArrowheads="1"/>
          </p:cNvSpPr>
          <p:nvPr/>
        </p:nvSpPr>
        <p:spPr bwMode="auto">
          <a:xfrm>
            <a:off x="565150" y="-76200"/>
            <a:ext cx="7969250" cy="11430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4000" b="1" dirty="0">
                <a:solidFill>
                  <a:schemeClr val="tx1">
                    <a:lumMod val="90000"/>
                    <a:lumOff val="10000"/>
                  </a:schemeClr>
                </a:solidFill>
                <a:latin typeface="Comic Sans MS" pitchFamily="66" charset="0"/>
              </a:rPr>
              <a:t>How</a:t>
            </a:r>
            <a:r>
              <a:rPr lang="en-US" sz="4000" b="1" dirty="0">
                <a:latin typeface="Comic Sans MS" pitchFamily="66" charset="0"/>
              </a:rPr>
              <a:t> </a:t>
            </a:r>
            <a:r>
              <a:rPr lang="en-US" sz="4000" b="1" dirty="0">
                <a:solidFill>
                  <a:srgbClr val="0000FF"/>
                </a:solidFill>
                <a:latin typeface="Comic Sans MS" pitchFamily="66" charset="0"/>
              </a:rPr>
              <a:t>Vs </a:t>
            </a:r>
            <a:r>
              <a:rPr lang="en-US" sz="4000" b="1" u="sng" dirty="0">
                <a:solidFill>
                  <a:srgbClr val="0000FF"/>
                </a:solidFill>
                <a:latin typeface="Comic Sans MS" pitchFamily="66" charset="0"/>
              </a:rPr>
              <a:t>15</a:t>
            </a:r>
            <a:r>
              <a:rPr lang="en-US" sz="4000" b="1" dirty="0">
                <a:latin typeface="Comic Sans MS" pitchFamily="66" charset="0"/>
              </a:rPr>
              <a:t> </a:t>
            </a:r>
            <a:r>
              <a:rPr lang="en-US" sz="4000" b="1" dirty="0">
                <a:solidFill>
                  <a:schemeClr val="tx1">
                    <a:lumMod val="90000"/>
                    <a:lumOff val="10000"/>
                  </a:schemeClr>
                </a:solidFill>
                <a:latin typeface="Comic Sans MS" pitchFamily="66" charset="0"/>
              </a:rPr>
              <a:t>Applied to the King</a:t>
            </a:r>
          </a:p>
        </p:txBody>
      </p:sp>
      <p:sp>
        <p:nvSpPr>
          <p:cNvPr id="390149" name="Rectangle 5"/>
          <p:cNvSpPr>
            <a:spLocks noChangeArrowheads="1"/>
          </p:cNvSpPr>
          <p:nvPr/>
        </p:nvSpPr>
        <p:spPr bwMode="auto">
          <a:xfrm>
            <a:off x="160338" y="1065213"/>
            <a:ext cx="4918075" cy="5792787"/>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533400" indent="-533400" eaLnBrk="1" hangingPunct="1">
              <a:lnSpc>
                <a:spcPct val="80000"/>
              </a:lnSpc>
              <a:spcBef>
                <a:spcPct val="20000"/>
              </a:spcBef>
              <a:spcAft>
                <a:spcPct val="20000"/>
              </a:spcAft>
              <a:buClr>
                <a:schemeClr val="bg2"/>
              </a:buClr>
              <a:buSzPct val="75000"/>
              <a:buFont typeface="Wingdings" pitchFamily="2" charset="2"/>
              <a:buNone/>
            </a:pPr>
            <a:r>
              <a:rPr lang="en-US" sz="2000" b="1">
                <a:solidFill>
                  <a:srgbClr val="0000FF"/>
                </a:solidFill>
              </a:rPr>
              <a:t>15a  … leave the stump of his roots     in the earth  … </a:t>
            </a:r>
          </a:p>
          <a:p>
            <a:pPr marL="533400" indent="-533400" eaLnBrk="1" hangingPunct="1">
              <a:lnSpc>
                <a:spcPct val="80000"/>
              </a:lnSpc>
              <a:spcBef>
                <a:spcPct val="20000"/>
              </a:spcBef>
              <a:spcAft>
                <a:spcPct val="20000"/>
              </a:spcAft>
              <a:buClr>
                <a:schemeClr val="bg2"/>
              </a:buClr>
              <a:buSzPct val="75000"/>
              <a:buFont typeface="Wingdings" pitchFamily="2" charset="2"/>
              <a:buChar char="§"/>
            </a:pPr>
            <a:r>
              <a:rPr lang="en-US" sz="2000" b="1"/>
              <a:t>Nebuchadnezzar and his kingdom are not wholly dead.  In time a new shoot will spring forth, giving life again to the kingdom.  Though the king falls, vitality remains in the root of the kingdom of Babylon.  The king would be restored to his reason and power.  </a:t>
            </a:r>
            <a:endParaRPr lang="en-US" sz="800" b="1"/>
          </a:p>
          <a:p>
            <a:pPr marL="533400" indent="-533400" eaLnBrk="1" hangingPunct="1">
              <a:lnSpc>
                <a:spcPct val="80000"/>
              </a:lnSpc>
              <a:spcBef>
                <a:spcPct val="20000"/>
              </a:spcBef>
              <a:spcAft>
                <a:spcPct val="20000"/>
              </a:spcAft>
              <a:buClr>
                <a:schemeClr val="bg2"/>
              </a:buClr>
              <a:buSzPct val="75000"/>
              <a:buFont typeface="Wingdings" pitchFamily="2" charset="2"/>
              <a:buNone/>
            </a:pPr>
            <a:r>
              <a:rPr lang="en-US" sz="2000" b="1">
                <a:solidFill>
                  <a:srgbClr val="0000FF"/>
                </a:solidFill>
              </a:rPr>
              <a:t>15b  … even with a band of iron and brass …</a:t>
            </a:r>
            <a:endParaRPr lang="en-US" sz="2000">
              <a:solidFill>
                <a:srgbClr val="0000FF"/>
              </a:solidFill>
            </a:endParaRPr>
          </a:p>
          <a:p>
            <a:pPr marL="533400" indent="-533400" eaLnBrk="1" hangingPunct="1">
              <a:lnSpc>
                <a:spcPct val="80000"/>
              </a:lnSpc>
              <a:spcBef>
                <a:spcPct val="20000"/>
              </a:spcBef>
              <a:spcAft>
                <a:spcPct val="20000"/>
              </a:spcAft>
              <a:buClr>
                <a:schemeClr val="bg2"/>
              </a:buClr>
              <a:buSzPct val="75000"/>
              <a:buFont typeface="Wingdings" pitchFamily="2" charset="2"/>
              <a:buChar char="§"/>
            </a:pPr>
            <a:r>
              <a:rPr lang="en-US" sz="2000" b="1"/>
              <a:t>This banding is given to any </a:t>
            </a:r>
            <a:r>
              <a:rPr lang="en-US" sz="2000" b="1" u="sng">
                <a:solidFill>
                  <a:schemeClr val="accent2"/>
                </a:solidFill>
              </a:rPr>
              <a:t>valuable stump</a:t>
            </a:r>
            <a:r>
              <a:rPr lang="en-US" sz="2000" b="1"/>
              <a:t> to preserve it from being dried out or plowed under.</a:t>
            </a:r>
            <a:r>
              <a:rPr lang="en-US" sz="2000"/>
              <a:t>  </a:t>
            </a:r>
            <a:endParaRPr lang="en-US" sz="1400"/>
          </a:p>
          <a:p>
            <a:pPr marL="533400" indent="-533400" eaLnBrk="1" hangingPunct="1">
              <a:lnSpc>
                <a:spcPct val="80000"/>
              </a:lnSpc>
              <a:spcBef>
                <a:spcPct val="20000"/>
              </a:spcBef>
              <a:spcAft>
                <a:spcPct val="20000"/>
              </a:spcAft>
              <a:buClr>
                <a:schemeClr val="bg2"/>
              </a:buClr>
              <a:buSzPct val="75000"/>
              <a:buFont typeface="Wingdings" pitchFamily="2" charset="2"/>
              <a:buNone/>
            </a:pPr>
            <a:r>
              <a:rPr lang="en-US" sz="2000" b="1">
                <a:solidFill>
                  <a:srgbClr val="0000FF"/>
                </a:solidFill>
              </a:rPr>
              <a:t>15c  … in the tender grass of the    field; let it be wet with the dew     of heaven …</a:t>
            </a:r>
            <a:endParaRPr lang="en-US" sz="2000">
              <a:solidFill>
                <a:srgbClr val="0000FF"/>
              </a:solidFill>
            </a:endParaRPr>
          </a:p>
          <a:p>
            <a:pPr marL="533400" indent="-533400" eaLnBrk="1" hangingPunct="1">
              <a:lnSpc>
                <a:spcPct val="80000"/>
              </a:lnSpc>
              <a:spcBef>
                <a:spcPct val="20000"/>
              </a:spcBef>
              <a:spcAft>
                <a:spcPct val="20000"/>
              </a:spcAft>
              <a:buClr>
                <a:schemeClr val="bg2"/>
              </a:buClr>
              <a:buSzPct val="75000"/>
              <a:buFont typeface="Wingdings" pitchFamily="2" charset="2"/>
              <a:buChar char="§"/>
            </a:pPr>
            <a:r>
              <a:rPr lang="en-US" sz="2000" b="1"/>
              <a:t>The king would remain out of doors, excluded from the palace. </a:t>
            </a:r>
            <a:endParaRPr lang="en-US" sz="1400" b="1"/>
          </a:p>
        </p:txBody>
      </p:sp>
      <p:pic>
        <p:nvPicPr>
          <p:cNvPr id="390150" name="Picture 6" descr="Dan 4 2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94300" y="1108075"/>
            <a:ext cx="3617913" cy="2397125"/>
          </a:xfrm>
          <a:prstGeom prst="rect">
            <a:avLst/>
          </a:prstGeom>
          <a:ln>
            <a:noFill/>
          </a:ln>
          <a:effectLst>
            <a:outerShdw blurRad="292100" dist="139700" dir="2700000" algn="tl" rotWithShape="0">
              <a:srgbClr val="333333">
                <a:alpha val="65000"/>
              </a:srgbClr>
            </a:outerShdw>
          </a:effectLst>
        </p:spPr>
      </p:pic>
      <p:sp>
        <p:nvSpPr>
          <p:cNvPr id="390151" name="WordArt 7"/>
          <p:cNvSpPr>
            <a:spLocks noChangeArrowheads="1" noChangeShapeType="1" noTextEdit="1"/>
          </p:cNvSpPr>
          <p:nvPr/>
        </p:nvSpPr>
        <p:spPr bwMode="auto">
          <a:xfrm>
            <a:off x="5138738" y="3848100"/>
            <a:ext cx="3700462" cy="26670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dirty="0">
                <a:ln w="952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For there is hope of a tree,</a:t>
            </a:r>
          </a:p>
          <a:p>
            <a:pPr algn="ctr"/>
            <a:r>
              <a:rPr lang="en-US" sz="3600" kern="10" dirty="0">
                <a:ln w="952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if it be cut down,</a:t>
            </a:r>
          </a:p>
          <a:p>
            <a:pPr algn="ctr"/>
            <a:r>
              <a:rPr lang="en-US" sz="3600" kern="10" dirty="0">
                <a:ln w="952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that it will sprout again,</a:t>
            </a:r>
          </a:p>
          <a:p>
            <a:pPr algn="ctr"/>
            <a:r>
              <a:rPr lang="en-US" sz="3600" kern="10" dirty="0">
                <a:ln w="952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and the tender branch</a:t>
            </a:r>
          </a:p>
          <a:p>
            <a:pPr algn="ctr"/>
            <a:r>
              <a:rPr lang="en-US" sz="3600" kern="10" dirty="0">
                <a:ln w="952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will not cease.</a:t>
            </a:r>
          </a:p>
          <a:p>
            <a:pPr algn="ctr"/>
            <a:r>
              <a:rPr lang="en-US" sz="3600" kern="10" dirty="0">
                <a:ln w="952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Job 14:7</a:t>
            </a: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C4EC4DE4-38BD-4005-B47E-C86BA2ECB458}" type="slidenum">
              <a:rPr lang="en-US" smtClean="0"/>
              <a:pPr>
                <a:defRPr/>
              </a:pPr>
              <a:t>43</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0149">
                                            <p:txEl>
                                              <p:pRg st="1" end="1"/>
                                            </p:txEl>
                                          </p:spTgt>
                                        </p:tgtEl>
                                        <p:attrNameLst>
                                          <p:attrName>style.visibility</p:attrName>
                                        </p:attrNameLst>
                                      </p:cBhvr>
                                      <p:to>
                                        <p:strVal val="visible"/>
                                      </p:to>
                                    </p:set>
                                    <p:animEffect transition="in" filter="fade">
                                      <p:cBhvr>
                                        <p:cTn id="7" dur="2000"/>
                                        <p:tgtEl>
                                          <p:spTgt spid="3901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0149">
                                            <p:txEl>
                                              <p:pRg st="3" end="3"/>
                                            </p:txEl>
                                          </p:spTgt>
                                        </p:tgtEl>
                                        <p:attrNameLst>
                                          <p:attrName>style.visibility</p:attrName>
                                        </p:attrNameLst>
                                      </p:cBhvr>
                                      <p:to>
                                        <p:strVal val="visible"/>
                                      </p:to>
                                    </p:set>
                                    <p:animEffect transition="in" filter="fade">
                                      <p:cBhvr>
                                        <p:cTn id="12" dur="2000"/>
                                        <p:tgtEl>
                                          <p:spTgt spid="39014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0149">
                                            <p:txEl>
                                              <p:pRg st="5" end="5"/>
                                            </p:txEl>
                                          </p:spTgt>
                                        </p:tgtEl>
                                        <p:attrNameLst>
                                          <p:attrName>style.visibility</p:attrName>
                                        </p:attrNameLst>
                                      </p:cBhvr>
                                      <p:to>
                                        <p:strVal val="visible"/>
                                      </p:to>
                                    </p:set>
                                    <p:animEffect transition="in" filter="fade">
                                      <p:cBhvr>
                                        <p:cTn id="17" dur="2000"/>
                                        <p:tgtEl>
                                          <p:spTgt spid="39014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0151"/>
                                        </p:tgtEl>
                                        <p:attrNameLst>
                                          <p:attrName>style.visibility</p:attrName>
                                        </p:attrNameLst>
                                      </p:cBhvr>
                                      <p:to>
                                        <p:strVal val="visible"/>
                                      </p:to>
                                    </p:set>
                                    <p:animEffect transition="in" filter="fade">
                                      <p:cBhvr>
                                        <p:cTn id="22" dur="2000"/>
                                        <p:tgtEl>
                                          <p:spTgt spid="390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92196" name="Rectangle 4"/>
          <p:cNvSpPr>
            <a:spLocks noChangeArrowheads="1"/>
          </p:cNvSpPr>
          <p:nvPr/>
        </p:nvSpPr>
        <p:spPr bwMode="auto">
          <a:xfrm>
            <a:off x="447675" y="0"/>
            <a:ext cx="8315325" cy="11430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3600" b="1" dirty="0">
                <a:solidFill>
                  <a:schemeClr val="tx1">
                    <a:lumMod val="90000"/>
                    <a:lumOff val="10000"/>
                  </a:schemeClr>
                </a:solidFill>
                <a:latin typeface="Comic Sans MS" pitchFamily="66" charset="0"/>
              </a:rPr>
              <a:t>How</a:t>
            </a:r>
            <a:r>
              <a:rPr lang="en-US" sz="3600" b="1" dirty="0">
                <a:latin typeface="Comic Sans MS" pitchFamily="66" charset="0"/>
              </a:rPr>
              <a:t> </a:t>
            </a:r>
            <a:r>
              <a:rPr lang="en-US" sz="3600" b="1" dirty="0">
                <a:solidFill>
                  <a:schemeClr val="tx1">
                    <a:lumMod val="90000"/>
                    <a:lumOff val="10000"/>
                  </a:schemeClr>
                </a:solidFill>
                <a:latin typeface="Comic Sans MS" pitchFamily="66" charset="0"/>
              </a:rPr>
              <a:t>Vs</a:t>
            </a:r>
            <a:r>
              <a:rPr lang="en-US" sz="3600" b="1" dirty="0">
                <a:latin typeface="Comic Sans MS" pitchFamily="66" charset="0"/>
              </a:rPr>
              <a:t> </a:t>
            </a:r>
            <a:r>
              <a:rPr lang="en-US" sz="3600" b="1" u="sng" dirty="0">
                <a:solidFill>
                  <a:srgbClr val="0000FF"/>
                </a:solidFill>
                <a:latin typeface="Comic Sans MS" pitchFamily="66" charset="0"/>
              </a:rPr>
              <a:t>15d-16</a:t>
            </a:r>
            <a:r>
              <a:rPr lang="en-US" sz="3600" b="1" dirty="0">
                <a:solidFill>
                  <a:srgbClr val="0000FF"/>
                </a:solidFill>
                <a:latin typeface="Comic Sans MS" pitchFamily="66" charset="0"/>
              </a:rPr>
              <a:t> </a:t>
            </a:r>
            <a:r>
              <a:rPr lang="en-US" sz="3600" b="1" dirty="0">
                <a:solidFill>
                  <a:schemeClr val="tx1">
                    <a:lumMod val="90000"/>
                    <a:lumOff val="10000"/>
                  </a:schemeClr>
                </a:solidFill>
                <a:latin typeface="Comic Sans MS" pitchFamily="66" charset="0"/>
              </a:rPr>
              <a:t>Applied to the King</a:t>
            </a:r>
          </a:p>
        </p:txBody>
      </p:sp>
      <p:sp>
        <p:nvSpPr>
          <p:cNvPr id="392197" name="Rectangle 5"/>
          <p:cNvSpPr>
            <a:spLocks noChangeArrowheads="1"/>
          </p:cNvSpPr>
          <p:nvPr/>
        </p:nvSpPr>
        <p:spPr bwMode="auto">
          <a:xfrm>
            <a:off x="4184650" y="1143000"/>
            <a:ext cx="4806950" cy="5486400"/>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533400" indent="-533400" eaLnBrk="1" hangingPunct="1">
              <a:lnSpc>
                <a:spcPct val="80000"/>
              </a:lnSpc>
              <a:spcBef>
                <a:spcPct val="20000"/>
              </a:spcBef>
              <a:buClr>
                <a:schemeClr val="bg2"/>
              </a:buClr>
              <a:buSzPct val="75000"/>
              <a:buFont typeface="Wingdings" pitchFamily="2" charset="2"/>
              <a:buNone/>
            </a:pPr>
            <a:r>
              <a:rPr lang="en-US" sz="2400" b="1" dirty="0">
                <a:solidFill>
                  <a:srgbClr val="0000FF"/>
                </a:solidFill>
              </a:rPr>
              <a:t>15d  … let his portion be with  the beasts …</a:t>
            </a:r>
            <a:r>
              <a:rPr lang="en-US" sz="2400" b="1" dirty="0">
                <a:solidFill>
                  <a:schemeClr val="accent2"/>
                </a:solidFill>
              </a:rPr>
              <a:t> </a:t>
            </a:r>
          </a:p>
          <a:p>
            <a:pPr marL="533400" indent="-533400" eaLnBrk="1" hangingPunct="1">
              <a:lnSpc>
                <a:spcPct val="80000"/>
              </a:lnSpc>
              <a:spcBef>
                <a:spcPct val="20000"/>
              </a:spcBef>
              <a:buClr>
                <a:schemeClr val="bg2"/>
              </a:buClr>
              <a:buSzPct val="75000"/>
              <a:buFont typeface="Wingdings" pitchFamily="2" charset="2"/>
              <a:buChar char="§"/>
            </a:pPr>
            <a:r>
              <a:rPr lang="en-US" sz="2400" b="1" dirty="0"/>
              <a:t>… and let the king live as the beasts do ~ in the grassy fields.</a:t>
            </a:r>
          </a:p>
          <a:p>
            <a:pPr marL="533400" indent="-533400" eaLnBrk="1" hangingPunct="1">
              <a:lnSpc>
                <a:spcPct val="80000"/>
              </a:lnSpc>
              <a:spcBef>
                <a:spcPct val="20000"/>
              </a:spcBef>
              <a:buClr>
                <a:schemeClr val="bg2"/>
              </a:buClr>
              <a:buSzPct val="75000"/>
              <a:buFont typeface="Wingdings" pitchFamily="2" charset="2"/>
              <a:buNone/>
            </a:pPr>
            <a:r>
              <a:rPr lang="en-US" sz="2400" b="1" dirty="0">
                <a:solidFill>
                  <a:srgbClr val="0000FF"/>
                </a:solidFill>
              </a:rPr>
              <a:t>16a  Let his heart be changed from man’s, and let a beast’s heart be given   unto him … </a:t>
            </a:r>
          </a:p>
          <a:p>
            <a:pPr marL="533400" indent="-533400" eaLnBrk="1" hangingPunct="1">
              <a:lnSpc>
                <a:spcPct val="80000"/>
              </a:lnSpc>
              <a:spcBef>
                <a:spcPct val="20000"/>
              </a:spcBef>
              <a:buClr>
                <a:schemeClr val="bg2"/>
              </a:buClr>
              <a:buSzPct val="75000"/>
              <a:buFont typeface="Wingdings" pitchFamily="2" charset="2"/>
              <a:buChar char="§"/>
            </a:pPr>
            <a:r>
              <a:rPr lang="en-US" sz="2400" b="1" dirty="0"/>
              <a:t>The king lives contently in nature as do the beasts.</a:t>
            </a:r>
          </a:p>
          <a:p>
            <a:pPr marL="533400" indent="-533400" eaLnBrk="1" hangingPunct="1">
              <a:lnSpc>
                <a:spcPct val="80000"/>
              </a:lnSpc>
              <a:spcBef>
                <a:spcPct val="20000"/>
              </a:spcBef>
              <a:buClr>
                <a:schemeClr val="bg2"/>
              </a:buClr>
              <a:buSzPct val="75000"/>
              <a:buFont typeface="Wingdings" pitchFamily="2" charset="2"/>
              <a:buNone/>
            </a:pPr>
            <a:r>
              <a:rPr lang="en-US" sz="2400" b="1" dirty="0">
                <a:solidFill>
                  <a:srgbClr val="0000FF"/>
                </a:solidFill>
              </a:rPr>
              <a:t>16b  … let seven times pass  over him.</a:t>
            </a:r>
          </a:p>
          <a:p>
            <a:pPr marL="533400" indent="-533400" eaLnBrk="1" hangingPunct="1">
              <a:lnSpc>
                <a:spcPct val="80000"/>
              </a:lnSpc>
              <a:spcBef>
                <a:spcPct val="20000"/>
              </a:spcBef>
              <a:buClr>
                <a:schemeClr val="bg2"/>
              </a:buClr>
              <a:buSzPct val="75000"/>
              <a:buFont typeface="Wingdings" pitchFamily="2" charset="2"/>
              <a:buChar char="§"/>
            </a:pPr>
            <a:r>
              <a:rPr lang="en-US" sz="2400" b="1" dirty="0"/>
              <a:t>The king will stay in this “beast like” condition until he is </a:t>
            </a:r>
            <a:r>
              <a:rPr lang="en-US" sz="2400" b="1" u="sng" dirty="0"/>
              <a:t>restored</a:t>
            </a:r>
            <a:r>
              <a:rPr lang="en-US" sz="2400" b="1" dirty="0"/>
              <a:t> after an </a:t>
            </a:r>
            <a:r>
              <a:rPr lang="en-US" sz="2400" b="1" u="sng" dirty="0"/>
              <a:t>appointed period of time</a:t>
            </a:r>
            <a:r>
              <a:rPr lang="en-US" sz="2400" b="1" dirty="0"/>
              <a:t>.</a:t>
            </a:r>
          </a:p>
        </p:txBody>
      </p:sp>
      <p:pic>
        <p:nvPicPr>
          <p:cNvPr id="392198" name="Picture 6" descr="Dan 4 31 Neb"/>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 y="1304925"/>
            <a:ext cx="3616325" cy="2471738"/>
          </a:xfrm>
          <a:prstGeom prst="roundRect">
            <a:avLst>
              <a:gd name="adj" fmla="val 8594"/>
            </a:avLst>
          </a:prstGeom>
          <a:solidFill>
            <a:srgbClr val="FFFFFF">
              <a:shade val="85000"/>
            </a:srgbClr>
          </a:solidFill>
          <a:ln w="28575">
            <a:solidFill>
              <a:srgbClr val="454567"/>
            </a:solidFill>
          </a:ln>
          <a:effectLst>
            <a:outerShdw blurRad="190500" dist="228600" dir="2700000" algn="ctr">
              <a:srgbClr val="000000">
                <a:alpha val="30000"/>
              </a:srgbClr>
            </a:outerShdw>
            <a:reflection blurRad="12700" stA="38000" endPos="28000" dist="5000" dir="5400000" sy="-100000" algn="bl" rotWithShape="0"/>
          </a:effectLst>
          <a:scene3d>
            <a:camera prst="orthographicFront">
              <a:rot lat="0" lon="0" rev="0"/>
            </a:camera>
            <a:lightRig rig="glow" dir="t">
              <a:rot lat="0" lon="0" rev="4800000"/>
            </a:lightRig>
          </a:scene3d>
          <a:sp3d prstMaterial="matte">
            <a:bevelT w="127000" h="63500"/>
          </a:sp3d>
        </p:spPr>
      </p:pic>
      <p:sp>
        <p:nvSpPr>
          <p:cNvPr id="392199" name="WordArt 7"/>
          <p:cNvSpPr>
            <a:spLocks noChangeArrowheads="1" noChangeShapeType="1" noTextEdit="1"/>
          </p:cNvSpPr>
          <p:nvPr/>
        </p:nvSpPr>
        <p:spPr bwMode="auto">
          <a:xfrm>
            <a:off x="228600" y="4114800"/>
            <a:ext cx="3733800" cy="24384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He </a:t>
            </a:r>
            <a:r>
              <a:rPr lang="en-US" sz="3600" kern="10" dirty="0" err="1">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causeth</a:t>
            </a:r>
            <a:r>
              <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 them to</a:t>
            </a:r>
          </a:p>
          <a:p>
            <a:pPr algn="ctr"/>
            <a:r>
              <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wander in the wilderness,</a:t>
            </a:r>
          </a:p>
          <a:p>
            <a:pPr algn="ctr"/>
            <a:r>
              <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where there is no way.</a:t>
            </a:r>
          </a:p>
          <a:p>
            <a:pPr algn="ctr"/>
            <a:r>
              <a:rPr lang="en-US" sz="3600" kern="10" dirty="0" smtClean="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Psalm </a:t>
            </a:r>
            <a:r>
              <a:rPr lang="en-US" sz="3600" kern="10" dirty="0">
                <a:ln w="3175">
                  <a:solidFill>
                    <a:schemeClr val="accent2"/>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latin typeface="Cooper Black"/>
              </a:rPr>
              <a:t>107:40</a:t>
            </a: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05D42AC2-4538-4756-BAA1-982934530DC3}" type="slidenum">
              <a:rPr lang="en-US" smtClean="0"/>
              <a:pPr>
                <a:defRPr/>
              </a:pPr>
              <a:t>44</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392198"/>
                                        </p:tgtEl>
                                        <p:attrNameLst>
                                          <p:attrName>style.visibility</p:attrName>
                                        </p:attrNameLst>
                                      </p:cBhvr>
                                      <p:to>
                                        <p:strVal val="visible"/>
                                      </p:to>
                                    </p:set>
                                    <p:animEffect transition="in" filter="diamond(out)">
                                      <p:cBhvr>
                                        <p:cTn id="7" dur="2000"/>
                                        <p:tgtEl>
                                          <p:spTgt spid="392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2197">
                                            <p:txEl>
                                              <p:pRg st="1" end="1"/>
                                            </p:txEl>
                                          </p:spTgt>
                                        </p:tgtEl>
                                        <p:attrNameLst>
                                          <p:attrName>style.visibility</p:attrName>
                                        </p:attrNameLst>
                                      </p:cBhvr>
                                      <p:to>
                                        <p:strVal val="visible"/>
                                      </p:to>
                                    </p:set>
                                    <p:animEffect transition="in" filter="fade">
                                      <p:cBhvr>
                                        <p:cTn id="12" dur="2000"/>
                                        <p:tgtEl>
                                          <p:spTgt spid="3921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2197">
                                            <p:txEl>
                                              <p:pRg st="3" end="3"/>
                                            </p:txEl>
                                          </p:spTgt>
                                        </p:tgtEl>
                                        <p:attrNameLst>
                                          <p:attrName>style.visibility</p:attrName>
                                        </p:attrNameLst>
                                      </p:cBhvr>
                                      <p:to>
                                        <p:strVal val="visible"/>
                                      </p:to>
                                    </p:set>
                                    <p:animEffect transition="in" filter="fade">
                                      <p:cBhvr>
                                        <p:cTn id="17" dur="2000"/>
                                        <p:tgtEl>
                                          <p:spTgt spid="39219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2197">
                                            <p:txEl>
                                              <p:pRg st="5" end="5"/>
                                            </p:txEl>
                                          </p:spTgt>
                                        </p:tgtEl>
                                        <p:attrNameLst>
                                          <p:attrName>style.visibility</p:attrName>
                                        </p:attrNameLst>
                                      </p:cBhvr>
                                      <p:to>
                                        <p:strVal val="visible"/>
                                      </p:to>
                                    </p:set>
                                    <p:animEffect transition="in" filter="fade">
                                      <p:cBhvr>
                                        <p:cTn id="22" dur="2000"/>
                                        <p:tgtEl>
                                          <p:spTgt spid="39219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2199"/>
                                        </p:tgtEl>
                                        <p:attrNameLst>
                                          <p:attrName>style.visibility</p:attrName>
                                        </p:attrNameLst>
                                      </p:cBhvr>
                                      <p:to>
                                        <p:strVal val="visible"/>
                                      </p:to>
                                    </p:set>
                                    <p:animEffect transition="in" filter="fade">
                                      <p:cBhvr>
                                        <p:cTn id="27" dur="2000"/>
                                        <p:tgtEl>
                                          <p:spTgt spid="392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9"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63525" y="1598613"/>
            <a:ext cx="3616325" cy="4497387"/>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eaLnBrk="1" hangingPunct="1">
              <a:spcBef>
                <a:spcPct val="20000"/>
              </a:spcBef>
              <a:buClr>
                <a:schemeClr val="bg2"/>
              </a:buClr>
              <a:buSzPct val="75000"/>
              <a:buFont typeface="Wingdings" pitchFamily="2" charset="2"/>
              <a:buNone/>
            </a:pPr>
            <a:endParaRPr lang="en-US" sz="2800"/>
          </a:p>
          <a:p>
            <a:pPr marL="609600" indent="-609600" eaLnBrk="1" hangingPunct="1">
              <a:spcBef>
                <a:spcPct val="20000"/>
              </a:spcBef>
              <a:buClr>
                <a:schemeClr val="bg2"/>
              </a:buClr>
              <a:buSzPct val="75000"/>
              <a:buFontTx/>
              <a:buAutoNum type="arabicPeriod" startAt="5"/>
            </a:pPr>
            <a:endParaRPr lang="en-US" sz="2800" b="1"/>
          </a:p>
          <a:p>
            <a:pPr marL="609600" indent="-609600" eaLnBrk="1" hangingPunct="1">
              <a:spcBef>
                <a:spcPct val="20000"/>
              </a:spcBef>
              <a:buClr>
                <a:schemeClr val="bg2"/>
              </a:buClr>
              <a:buSzPct val="75000"/>
              <a:buFontTx/>
              <a:buAutoNum type="arabicPeriod"/>
            </a:pPr>
            <a:endParaRPr lang="en-US" sz="2800" b="1"/>
          </a:p>
        </p:txBody>
      </p:sp>
      <p:sp>
        <p:nvSpPr>
          <p:cNvPr id="394244" name="Rectangle 4"/>
          <p:cNvSpPr>
            <a:spLocks noChangeArrowheads="1"/>
          </p:cNvSpPr>
          <p:nvPr/>
        </p:nvSpPr>
        <p:spPr bwMode="auto">
          <a:xfrm>
            <a:off x="676275" y="0"/>
            <a:ext cx="7934325" cy="11430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4000" b="1" dirty="0">
                <a:solidFill>
                  <a:schemeClr val="tx1">
                    <a:lumMod val="90000"/>
                    <a:lumOff val="10000"/>
                  </a:schemeClr>
                </a:solidFill>
                <a:latin typeface="Comic Sans MS" pitchFamily="66" charset="0"/>
              </a:rPr>
              <a:t>How</a:t>
            </a:r>
            <a:r>
              <a:rPr lang="en-US" sz="4000" b="1" dirty="0">
                <a:latin typeface="Comic Sans MS" pitchFamily="66" charset="0"/>
              </a:rPr>
              <a:t> </a:t>
            </a:r>
            <a:r>
              <a:rPr lang="en-US" sz="4000" b="1" dirty="0">
                <a:solidFill>
                  <a:srgbClr val="0000FF"/>
                </a:solidFill>
                <a:latin typeface="Comic Sans MS" pitchFamily="66" charset="0"/>
              </a:rPr>
              <a:t>Vs </a:t>
            </a:r>
            <a:r>
              <a:rPr lang="en-US" sz="4000" b="1" u="sng" dirty="0">
                <a:solidFill>
                  <a:srgbClr val="0000FF"/>
                </a:solidFill>
                <a:latin typeface="Comic Sans MS" pitchFamily="66" charset="0"/>
              </a:rPr>
              <a:t>33</a:t>
            </a:r>
            <a:r>
              <a:rPr lang="en-US" sz="4000" b="1" dirty="0">
                <a:latin typeface="Comic Sans MS" pitchFamily="66" charset="0"/>
              </a:rPr>
              <a:t> </a:t>
            </a:r>
            <a:r>
              <a:rPr lang="en-US" sz="4000" b="1" dirty="0">
                <a:solidFill>
                  <a:schemeClr val="tx1">
                    <a:lumMod val="90000"/>
                    <a:lumOff val="10000"/>
                  </a:schemeClr>
                </a:solidFill>
                <a:latin typeface="Comic Sans MS" pitchFamily="66" charset="0"/>
              </a:rPr>
              <a:t>Applied to the King</a:t>
            </a:r>
          </a:p>
        </p:txBody>
      </p:sp>
      <p:sp>
        <p:nvSpPr>
          <p:cNvPr id="394245" name="Rectangle 5"/>
          <p:cNvSpPr>
            <a:spLocks noChangeArrowheads="1"/>
          </p:cNvSpPr>
          <p:nvPr/>
        </p:nvSpPr>
        <p:spPr bwMode="auto">
          <a:xfrm>
            <a:off x="3921125" y="1371600"/>
            <a:ext cx="4994275" cy="2744788"/>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609600" indent="-609600" eaLnBrk="1" hangingPunct="1">
              <a:lnSpc>
                <a:spcPct val="90000"/>
              </a:lnSpc>
              <a:spcBef>
                <a:spcPct val="20000"/>
              </a:spcBef>
              <a:spcAft>
                <a:spcPct val="25000"/>
              </a:spcAft>
              <a:buClr>
                <a:schemeClr val="bg2"/>
              </a:buClr>
              <a:buSzPct val="75000"/>
              <a:buFont typeface="Wingdings" pitchFamily="2" charset="2"/>
              <a:buNone/>
            </a:pPr>
            <a:r>
              <a:rPr lang="en-US" sz="2800" b="1" dirty="0">
                <a:solidFill>
                  <a:srgbClr val="0000FF"/>
                </a:solidFill>
              </a:rPr>
              <a:t>33a  … hairs were grown     </a:t>
            </a:r>
            <a:r>
              <a:rPr lang="en-US" sz="2800" b="1" u="sng" dirty="0">
                <a:solidFill>
                  <a:srgbClr val="0000FF"/>
                </a:solidFill>
              </a:rPr>
              <a:t>like</a:t>
            </a:r>
            <a:r>
              <a:rPr lang="en-US" sz="2800" b="1" dirty="0">
                <a:solidFill>
                  <a:srgbClr val="0000FF"/>
                </a:solidFill>
              </a:rPr>
              <a:t> eagles’ feathers …</a:t>
            </a:r>
            <a:r>
              <a:rPr lang="en-US" sz="2800" b="1" dirty="0"/>
              <a:t> </a:t>
            </a:r>
          </a:p>
          <a:p>
            <a:pPr marL="609600" indent="-609600" eaLnBrk="1" hangingPunct="1">
              <a:lnSpc>
                <a:spcPct val="90000"/>
              </a:lnSpc>
              <a:spcBef>
                <a:spcPct val="20000"/>
              </a:spcBef>
              <a:spcAft>
                <a:spcPct val="25000"/>
              </a:spcAft>
              <a:buClr>
                <a:schemeClr val="bg2"/>
              </a:buClr>
              <a:buSzPct val="75000"/>
              <a:buFont typeface="Wingdings" pitchFamily="2" charset="2"/>
              <a:buChar char="§"/>
            </a:pPr>
            <a:r>
              <a:rPr lang="en-US" sz="2800" b="1" dirty="0"/>
              <a:t>Just as the eagle is </a:t>
            </a:r>
            <a:r>
              <a:rPr lang="en-US" sz="2800" b="1" dirty="0">
                <a:solidFill>
                  <a:schemeClr val="accent2"/>
                </a:solidFill>
              </a:rPr>
              <a:t>“</a:t>
            </a:r>
            <a:r>
              <a:rPr lang="en-US" sz="2800" b="1" u="sng" dirty="0">
                <a:solidFill>
                  <a:schemeClr val="accent2"/>
                </a:solidFill>
              </a:rPr>
              <a:t>king</a:t>
            </a:r>
            <a:r>
              <a:rPr lang="en-US" sz="2800" b="1" dirty="0">
                <a:solidFill>
                  <a:schemeClr val="accent2"/>
                </a:solidFill>
              </a:rPr>
              <a:t> of the </a:t>
            </a:r>
            <a:r>
              <a:rPr lang="en-US" sz="2800" b="1" u="sng" dirty="0">
                <a:solidFill>
                  <a:schemeClr val="accent2"/>
                </a:solidFill>
              </a:rPr>
              <a:t>birds</a:t>
            </a:r>
            <a:r>
              <a:rPr lang="en-US" sz="2800" b="1" dirty="0">
                <a:solidFill>
                  <a:schemeClr val="accent2"/>
                </a:solidFill>
              </a:rPr>
              <a:t>”</a:t>
            </a:r>
            <a:r>
              <a:rPr lang="en-US" sz="2800" b="1" dirty="0"/>
              <a:t> ~ so Nebuchadnezzar was still “</a:t>
            </a:r>
            <a:r>
              <a:rPr lang="en-US" sz="2800" b="1" u="sng" dirty="0"/>
              <a:t>king</a:t>
            </a:r>
            <a:r>
              <a:rPr lang="en-US" sz="2800" b="1" dirty="0"/>
              <a:t> of </a:t>
            </a:r>
            <a:r>
              <a:rPr lang="en-US" sz="2800" b="1" u="sng" dirty="0"/>
              <a:t>Babylon</a:t>
            </a:r>
            <a:r>
              <a:rPr lang="en-US" sz="2800" b="1" dirty="0"/>
              <a:t>.”</a:t>
            </a:r>
            <a:endParaRPr lang="en-US" sz="1600" b="1" dirty="0"/>
          </a:p>
        </p:txBody>
      </p:sp>
      <p:sp>
        <p:nvSpPr>
          <p:cNvPr id="394247" name="Rectangle 7"/>
          <p:cNvSpPr>
            <a:spLocks noChangeArrowheads="1"/>
          </p:cNvSpPr>
          <p:nvPr/>
        </p:nvSpPr>
        <p:spPr bwMode="auto">
          <a:xfrm>
            <a:off x="2971800" y="4648200"/>
            <a:ext cx="5029200" cy="1525588"/>
          </a:xfrm>
          <a:prstGeom prst="rect">
            <a:avLst/>
          </a:prstGeom>
          <a:noFill/>
          <a:ln w="9525">
            <a:noFill/>
            <a:miter lim="800000"/>
            <a:headEnd/>
            <a:tailEnd/>
          </a:ln>
          <a:effectLst/>
        </p:spPr>
        <p:txBody>
          <a:bodyPr>
            <a:scene3d>
              <a:camera prst="orthographicFront"/>
              <a:lightRig rig="threePt" dir="t"/>
            </a:scene3d>
            <a:sp3d extrusionH="57150">
              <a:bevelT w="38100" h="38100"/>
            </a:sp3d>
          </a:bodyPr>
          <a:lstStyle/>
          <a:p>
            <a:pPr marL="609600" indent="-609600" eaLnBrk="1" hangingPunct="1">
              <a:lnSpc>
                <a:spcPct val="90000"/>
              </a:lnSpc>
              <a:spcBef>
                <a:spcPct val="20000"/>
              </a:spcBef>
              <a:spcAft>
                <a:spcPct val="25000"/>
              </a:spcAft>
              <a:buClr>
                <a:schemeClr val="bg2"/>
              </a:buClr>
              <a:buSzPct val="75000"/>
              <a:buFont typeface="Wingdings" pitchFamily="2" charset="2"/>
              <a:buChar char="§"/>
              <a:defRPr/>
            </a:pPr>
            <a:r>
              <a:rPr lang="en-US" sz="2800" b="1" dirty="0"/>
              <a:t>Daniel 7 represents Babylon as a “</a:t>
            </a:r>
            <a:r>
              <a:rPr lang="en-US" sz="2800" b="1" u="sng" dirty="0"/>
              <a:t>lion</a:t>
            </a:r>
            <a:r>
              <a:rPr lang="en-US" sz="2800" b="1" dirty="0"/>
              <a:t>” ~ the </a:t>
            </a:r>
            <a:r>
              <a:rPr lang="en-US" sz="2800" b="1" dirty="0">
                <a:solidFill>
                  <a:schemeClr val="accent2"/>
                </a:solidFill>
              </a:rPr>
              <a:t>“</a:t>
            </a:r>
            <a:r>
              <a:rPr lang="en-US" sz="2800" b="1" u="sng" dirty="0">
                <a:solidFill>
                  <a:schemeClr val="accent2"/>
                </a:solidFill>
              </a:rPr>
              <a:t>king</a:t>
            </a:r>
            <a:r>
              <a:rPr lang="en-US" sz="2800" b="1" dirty="0">
                <a:solidFill>
                  <a:schemeClr val="accent2"/>
                </a:solidFill>
              </a:rPr>
              <a:t> of the </a:t>
            </a:r>
            <a:r>
              <a:rPr lang="en-US" sz="2800" b="1" u="sng" dirty="0">
                <a:solidFill>
                  <a:schemeClr val="accent2"/>
                </a:solidFill>
              </a:rPr>
              <a:t>beasts</a:t>
            </a:r>
            <a:r>
              <a:rPr lang="en-US" sz="2800" b="1" dirty="0">
                <a:solidFill>
                  <a:schemeClr val="accent2"/>
                </a:solidFill>
              </a:rPr>
              <a:t>.”</a:t>
            </a:r>
            <a:endParaRPr lang="en-US" sz="1600" b="1" dirty="0">
              <a:solidFill>
                <a:schemeClr val="accent2"/>
              </a:solidFill>
            </a:endParaRPr>
          </a:p>
        </p:txBody>
      </p:sp>
      <p:pic>
        <p:nvPicPr>
          <p:cNvPr id="7" name="Picture 6" descr="Dan 4 Neb in the field.jpg"/>
          <p:cNvPicPr>
            <a:picLocks noChangeAspect="1"/>
          </p:cNvPicPr>
          <p:nvPr/>
        </p:nvPicPr>
        <p:blipFill>
          <a:blip r:embed="rId5" cstate="print"/>
          <a:stretch>
            <a:fillRect/>
          </a:stretch>
        </p:blipFill>
        <p:spPr>
          <a:xfrm>
            <a:off x="449451" y="1307480"/>
            <a:ext cx="3284349" cy="2363129"/>
          </a:xfrm>
          <a:prstGeom prst="roundRect">
            <a:avLst>
              <a:gd name="adj" fmla="val 8594"/>
            </a:avLst>
          </a:prstGeom>
          <a:solidFill>
            <a:srgbClr val="FFFFFF">
              <a:shade val="85000"/>
            </a:srgbClr>
          </a:solidFill>
          <a:ln w="28575">
            <a:solidFill>
              <a:srgbClr val="454567"/>
            </a:solidFill>
          </a:ln>
          <a:effectLst>
            <a:outerShdw blurRad="190500" dist="228600" dir="2700000" algn="ctr">
              <a:srgbClr val="000000">
                <a:alpha val="30000"/>
              </a:srgbClr>
            </a:outerShdw>
            <a:reflection blurRad="12700" stA="38000" endPos="28000" dist="5000" dir="5400000" sy="-100000" algn="bl" rotWithShape="0"/>
          </a:effectLst>
          <a:scene3d>
            <a:camera prst="orthographicFront">
              <a:rot lat="0" lon="0" rev="0"/>
            </a:camera>
            <a:lightRig rig="glow" dir="t">
              <a:rot lat="0" lon="0" rev="4800000"/>
            </a:lightRig>
          </a:scene3d>
          <a:sp3d prstMaterial="matte">
            <a:bevelT w="127000" h="63500"/>
          </a:sp3d>
        </p:spPr>
      </p:pic>
      <p:pic>
        <p:nvPicPr>
          <p:cNvPr id="394246" name="Picture 6" descr="Dan 7 4 - Lion  edited - flippe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73162" y="4114800"/>
            <a:ext cx="2027238" cy="2362200"/>
          </a:xfrm>
          <a:prstGeom prst="roundRect">
            <a:avLst>
              <a:gd name="adj" fmla="val 4167"/>
            </a:avLst>
          </a:prstGeom>
          <a:solidFill>
            <a:srgbClr val="FFFFFF"/>
          </a:solidFill>
          <a:ln w="28575" cap="sq">
            <a:solidFill>
              <a:srgbClr val="454567"/>
            </a:solidFill>
            <a:miter lim="800000"/>
          </a:ln>
          <a:effectLst>
            <a:outerShdw blurRad="190500" dist="228600" dir="2700000" algn="ctr">
              <a:srgbClr val="000000">
                <a:alpha val="30000"/>
              </a:srgbClr>
            </a:outerShdw>
            <a:reflection blurRad="12700" stA="33000" endPos="28000" dist="5000" dir="5400000" sy="-100000" algn="bl" rotWithShape="0"/>
          </a:effectLst>
          <a:scene3d>
            <a:camera prst="orthographicFront">
              <a:rot lat="0" lon="0" rev="0"/>
            </a:camera>
            <a:lightRig rig="glow" dir="t">
              <a:rot lat="0" lon="0" rev="4800000"/>
            </a:lightRig>
          </a:scene3d>
          <a:sp3d prstMaterial="matte">
            <a:bevelT w="127000" h="63500"/>
          </a:sp3d>
        </p:spPr>
      </p:pic>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58AD1488-D61B-4205-9259-32244BEFC738}" type="slidenum">
              <a:rPr lang="en-US" smtClean="0"/>
              <a:pPr>
                <a:defRPr/>
              </a:pPr>
              <a:t>45</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245">
                                            <p:txEl>
                                              <p:pRg st="1" end="1"/>
                                            </p:txEl>
                                          </p:spTgt>
                                        </p:tgtEl>
                                        <p:attrNameLst>
                                          <p:attrName>style.visibility</p:attrName>
                                        </p:attrNameLst>
                                      </p:cBhvr>
                                      <p:to>
                                        <p:strVal val="visible"/>
                                      </p:to>
                                    </p:set>
                                    <p:animEffect transition="in" filter="fade">
                                      <p:cBhvr>
                                        <p:cTn id="7" dur="2000"/>
                                        <p:tgtEl>
                                          <p:spTgt spid="3942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4247">
                                            <p:txEl>
                                              <p:pRg st="0" end="0"/>
                                            </p:txEl>
                                          </p:spTgt>
                                        </p:tgtEl>
                                        <p:attrNameLst>
                                          <p:attrName>style.visibility</p:attrName>
                                        </p:attrNameLst>
                                      </p:cBhvr>
                                      <p:to>
                                        <p:strVal val="visible"/>
                                      </p:to>
                                    </p:set>
                                    <p:animEffect transition="in" filter="fade">
                                      <p:cBhvr>
                                        <p:cTn id="12" dur="2000"/>
                                        <p:tgtEl>
                                          <p:spTgt spid="394247">
                                            <p:txEl>
                                              <p:pRg st="0" end="0"/>
                                            </p:txEl>
                                          </p:spTgt>
                                        </p:tgtEl>
                                      </p:cBhvr>
                                    </p:animEffect>
                                  </p:childTnLst>
                                </p:cTn>
                              </p:par>
                            </p:childTnLst>
                          </p:cTn>
                        </p:par>
                        <p:par>
                          <p:cTn id="13" fill="hold">
                            <p:stCondLst>
                              <p:cond delay="2000"/>
                            </p:stCondLst>
                            <p:childTnLst>
                              <p:par>
                                <p:cTn id="14" presetID="6" presetClass="entr" presetSubtype="32" fill="hold" nodeType="afterEffect">
                                  <p:stCondLst>
                                    <p:cond delay="0"/>
                                  </p:stCondLst>
                                  <p:childTnLst>
                                    <p:set>
                                      <p:cBhvr>
                                        <p:cTn id="15" dur="1" fill="hold">
                                          <p:stCondLst>
                                            <p:cond delay="0"/>
                                          </p:stCondLst>
                                        </p:cTn>
                                        <p:tgtEl>
                                          <p:spTgt spid="394246"/>
                                        </p:tgtEl>
                                        <p:attrNameLst>
                                          <p:attrName>style.visibility</p:attrName>
                                        </p:attrNameLst>
                                      </p:cBhvr>
                                      <p:to>
                                        <p:strVal val="visible"/>
                                      </p:to>
                                    </p:set>
                                    <p:animEffect transition="in" filter="circle(out)">
                                      <p:cBhvr>
                                        <p:cTn id="16" dur="2000"/>
                                        <p:tgtEl>
                                          <p:spTgt spid="394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96292" name="Rectangle 4"/>
          <p:cNvSpPr>
            <a:spLocks noChangeArrowheads="1"/>
          </p:cNvSpPr>
          <p:nvPr/>
        </p:nvSpPr>
        <p:spPr bwMode="auto">
          <a:xfrm>
            <a:off x="1752600" y="152400"/>
            <a:ext cx="5937250" cy="16002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3600" b="1" dirty="0">
                <a:solidFill>
                  <a:schemeClr val="tx1">
                    <a:lumMod val="90000"/>
                    <a:lumOff val="10000"/>
                  </a:schemeClr>
                </a:solidFill>
                <a:latin typeface="Comic Sans MS" pitchFamily="66" charset="0"/>
              </a:rPr>
              <a:t>Conclusion </a:t>
            </a:r>
            <a:r>
              <a:rPr lang="en-US" sz="3600" b="1" dirty="0" smtClean="0">
                <a:solidFill>
                  <a:schemeClr val="tx1">
                    <a:lumMod val="90000"/>
                    <a:lumOff val="10000"/>
                  </a:schemeClr>
                </a:solidFill>
                <a:latin typeface="Comic Sans MS" pitchFamily="66" charset="0"/>
              </a:rPr>
              <a:t>on </a:t>
            </a:r>
            <a:r>
              <a:rPr lang="en-US" sz="3600" b="1" dirty="0">
                <a:solidFill>
                  <a:schemeClr val="tx1">
                    <a:lumMod val="90000"/>
                    <a:lumOff val="10000"/>
                  </a:schemeClr>
                </a:solidFill>
                <a:latin typeface="Comic Sans MS" pitchFamily="66" charset="0"/>
              </a:rPr>
              <a:t>Daniel </a:t>
            </a:r>
            <a:r>
              <a:rPr lang="en-US" sz="3600" b="1" dirty="0" smtClean="0">
                <a:solidFill>
                  <a:schemeClr val="tx1">
                    <a:lumMod val="90000"/>
                    <a:lumOff val="10000"/>
                  </a:schemeClr>
                </a:solidFill>
                <a:latin typeface="Comic Sans MS" pitchFamily="66" charset="0"/>
              </a:rPr>
              <a:t>4:</a:t>
            </a:r>
            <a:r>
              <a:rPr lang="en-US" sz="3600" b="1" dirty="0">
                <a:solidFill>
                  <a:schemeClr val="tx1">
                    <a:lumMod val="90000"/>
                    <a:lumOff val="10000"/>
                  </a:schemeClr>
                </a:solidFill>
                <a:latin typeface="Comic Sans MS" pitchFamily="66" charset="0"/>
              </a:rPr>
              <a:t/>
            </a:r>
            <a:br>
              <a:rPr lang="en-US" sz="3600" b="1" dirty="0">
                <a:solidFill>
                  <a:schemeClr val="tx1">
                    <a:lumMod val="90000"/>
                    <a:lumOff val="10000"/>
                  </a:schemeClr>
                </a:solidFill>
                <a:latin typeface="Comic Sans MS" pitchFamily="66" charset="0"/>
              </a:rPr>
            </a:br>
            <a:r>
              <a:rPr lang="en-US" sz="3600" b="1" dirty="0">
                <a:latin typeface="Comic Sans MS" pitchFamily="66" charset="0"/>
              </a:rPr>
              <a:t> </a:t>
            </a:r>
            <a:r>
              <a:rPr lang="en-US" sz="3600" b="1" dirty="0">
                <a:solidFill>
                  <a:srgbClr val="FF0000"/>
                </a:solidFill>
                <a:latin typeface="Comic Sans MS" pitchFamily="66" charset="0"/>
              </a:rPr>
              <a:t>Symbolic Language</a:t>
            </a:r>
            <a:r>
              <a:rPr lang="en-US" sz="3600" b="1" dirty="0">
                <a:latin typeface="Comic Sans MS" pitchFamily="66" charset="0"/>
              </a:rPr>
              <a:t> </a:t>
            </a:r>
            <a:r>
              <a:rPr lang="en-US" sz="3600" b="1" dirty="0">
                <a:solidFill>
                  <a:schemeClr val="tx1">
                    <a:lumMod val="90000"/>
                    <a:lumOff val="10000"/>
                  </a:schemeClr>
                </a:solidFill>
                <a:latin typeface="Comic Sans MS" pitchFamily="66" charset="0"/>
              </a:rPr>
              <a:t>or</a:t>
            </a:r>
            <a:r>
              <a:rPr lang="en-US" sz="3600" b="1" dirty="0">
                <a:latin typeface="Comic Sans MS" pitchFamily="66" charset="0"/>
              </a:rPr>
              <a:t> </a:t>
            </a:r>
            <a:br>
              <a:rPr lang="en-US" sz="3600" b="1" dirty="0">
                <a:latin typeface="Comic Sans MS" pitchFamily="66" charset="0"/>
              </a:rPr>
            </a:br>
            <a:r>
              <a:rPr lang="en-US" sz="3600" b="1" dirty="0">
                <a:latin typeface="Comic Sans MS" pitchFamily="66" charset="0"/>
              </a:rPr>
              <a:t>    </a:t>
            </a:r>
            <a:r>
              <a:rPr lang="en-US" sz="3600" b="1" dirty="0">
                <a:solidFill>
                  <a:srgbClr val="0000FF"/>
                </a:solidFill>
                <a:latin typeface="Comic Sans MS" pitchFamily="66" charset="0"/>
              </a:rPr>
              <a:t>Literal Language?</a:t>
            </a:r>
          </a:p>
        </p:txBody>
      </p:sp>
      <p:sp>
        <p:nvSpPr>
          <p:cNvPr id="396293" name="Rectangle 5"/>
          <p:cNvSpPr>
            <a:spLocks noChangeArrowheads="1"/>
          </p:cNvSpPr>
          <p:nvPr/>
        </p:nvSpPr>
        <p:spPr bwMode="auto">
          <a:xfrm>
            <a:off x="1071563" y="1676400"/>
            <a:ext cx="7158037" cy="4267200"/>
          </a:xfrm>
          <a:prstGeom prst="rect">
            <a:avLst/>
          </a:prstGeom>
          <a:noFill/>
          <a:ln w="9525">
            <a:noFill/>
            <a:miter lim="800000"/>
            <a:headEnd/>
            <a:tailEnd/>
          </a:ln>
          <a:effectLst/>
        </p:spPr>
        <p:txBody>
          <a:bodyPr>
            <a:scene3d>
              <a:camera prst="orthographicFront"/>
              <a:lightRig rig="threePt" dir="t"/>
            </a:scene3d>
            <a:sp3d extrusionH="57150">
              <a:bevelT w="38100" h="38100"/>
            </a:sp3d>
          </a:bodyPr>
          <a:lstStyle/>
          <a:p>
            <a:pPr marL="342900" indent="-342900" eaLnBrk="1" hangingPunct="1">
              <a:spcBef>
                <a:spcPct val="20000"/>
              </a:spcBef>
              <a:spcAft>
                <a:spcPct val="20000"/>
              </a:spcAft>
              <a:buClr>
                <a:schemeClr val="bg2"/>
              </a:buClr>
              <a:buSzPct val="75000"/>
              <a:buFont typeface="Wingdings" pitchFamily="2" charset="2"/>
              <a:buNone/>
              <a:defRPr/>
            </a:pPr>
            <a:r>
              <a:rPr lang="en-US" sz="3200" b="1" dirty="0"/>
              <a:t>There is </a:t>
            </a:r>
            <a:r>
              <a:rPr lang="en-US" sz="4000" b="1" u="sng" dirty="0">
                <a:solidFill>
                  <a:srgbClr val="FF0000"/>
                </a:solidFill>
              </a:rPr>
              <a:t>no</a:t>
            </a:r>
            <a:r>
              <a:rPr lang="en-US" sz="3200" b="1" dirty="0"/>
              <a:t> symbolic language that would require an interpreter.</a:t>
            </a:r>
          </a:p>
          <a:p>
            <a:pPr marL="342900" indent="-342900" eaLnBrk="1" hangingPunct="1">
              <a:spcBef>
                <a:spcPct val="20000"/>
              </a:spcBef>
              <a:spcAft>
                <a:spcPct val="20000"/>
              </a:spcAft>
              <a:buClr>
                <a:schemeClr val="bg2"/>
              </a:buClr>
              <a:buSzPct val="75000"/>
              <a:buFont typeface="Wingdings" pitchFamily="2" charset="2"/>
              <a:buNone/>
              <a:defRPr/>
            </a:pPr>
            <a:r>
              <a:rPr lang="en-US" sz="3200" b="1" dirty="0"/>
              <a:t>There is </a:t>
            </a:r>
            <a:r>
              <a:rPr lang="en-US" sz="4000" b="1" u="sng" dirty="0">
                <a:solidFill>
                  <a:srgbClr val="FF0000"/>
                </a:solidFill>
              </a:rPr>
              <a:t>no</a:t>
            </a:r>
            <a:r>
              <a:rPr lang="en-US" sz="3200" b="1" dirty="0"/>
              <a:t> interpreter sent to explain the meaning of the vision.</a:t>
            </a:r>
          </a:p>
          <a:p>
            <a:pPr marL="342900" indent="-342900" eaLnBrk="1" hangingPunct="1">
              <a:spcBef>
                <a:spcPct val="20000"/>
              </a:spcBef>
              <a:spcAft>
                <a:spcPct val="20000"/>
              </a:spcAft>
              <a:buClr>
                <a:schemeClr val="bg2"/>
              </a:buClr>
              <a:buSzPct val="75000"/>
              <a:buFont typeface="Wingdings" pitchFamily="2" charset="2"/>
              <a:buNone/>
              <a:defRPr/>
            </a:pPr>
            <a:r>
              <a:rPr lang="en-US" sz="3200" b="1" dirty="0"/>
              <a:t>The king is merely compared to a great tree, as were the kings of Assyria and Egypt.</a:t>
            </a:r>
            <a:endParaRPr lang="en-US" sz="5400" b="1" dirty="0">
              <a:solidFill>
                <a:schemeClr val="accent2"/>
              </a:solidFill>
              <a:effectLst>
                <a:outerShdw blurRad="38100" dist="38100" dir="2700000" algn="tl">
                  <a:srgbClr val="C0C0C0"/>
                </a:outerShdw>
              </a:effectLst>
              <a:latin typeface="Comic Sans MS" pitchFamily="66" charset="0"/>
            </a:endParaRPr>
          </a:p>
        </p:txBody>
      </p:sp>
      <p:sp>
        <p:nvSpPr>
          <p:cNvPr id="396294" name="WordArt 6"/>
          <p:cNvSpPr>
            <a:spLocks noChangeArrowheads="1" noChangeShapeType="1" noTextEdit="1"/>
          </p:cNvSpPr>
          <p:nvPr/>
        </p:nvSpPr>
        <p:spPr bwMode="auto">
          <a:xfrm>
            <a:off x="685801" y="5962650"/>
            <a:ext cx="7839074" cy="6096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dirty="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rPr>
              <a:t>This Language </a:t>
            </a:r>
            <a:r>
              <a:rPr lang="en-US" sz="3600" kern="10" dirty="0" smtClean="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rPr>
              <a:t>is 100% </a:t>
            </a:r>
            <a:r>
              <a:rPr lang="en-US" sz="3600" u="sng" kern="10" dirty="0" smtClean="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rPr>
              <a:t>Literal</a:t>
            </a:r>
            <a:r>
              <a:rPr lang="en-US" sz="3600" kern="10" dirty="0" smtClean="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rPr>
              <a:t>!</a:t>
            </a:r>
            <a:endParaRPr lang="en-US" sz="3600" kern="10" spc="720" dirty="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endParaRPr>
          </a:p>
        </p:txBody>
      </p:sp>
      <p:sp>
        <p:nvSpPr>
          <p:cNvPr id="2" name="Slide Number Placeholder 1"/>
          <p:cNvSpPr>
            <a:spLocks noGrp="1"/>
          </p:cNvSpPr>
          <p:nvPr>
            <p:ph type="sldNum" sz="quarter" idx="11"/>
          </p:nvPr>
        </p:nvSpPr>
        <p:spPr>
          <a:xfrm>
            <a:off x="6934200" y="6248400"/>
            <a:ext cx="2133600" cy="457200"/>
          </a:xfrm>
        </p:spPr>
        <p:txBody>
          <a:bodyPr>
            <a:scene3d>
              <a:camera prst="orthographicFront"/>
              <a:lightRig rig="threePt" dir="t"/>
            </a:scene3d>
            <a:sp3d extrusionH="57150">
              <a:bevelT w="38100" h="38100"/>
            </a:sp3d>
          </a:bodyPr>
          <a:lstStyle/>
          <a:p>
            <a:pPr>
              <a:defRPr/>
            </a:pPr>
            <a:fld id="{0E6DA28E-5D7E-4613-9A02-42E696BB463E}" type="slidenum">
              <a:rPr lang="en-US" smtClean="0"/>
              <a:pPr>
                <a:defRPr/>
              </a:pPr>
              <a:t>46</a:t>
            </a:fld>
            <a:endParaRPr 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293">
                                            <p:txEl>
                                              <p:pRg st="0" end="0"/>
                                            </p:txEl>
                                          </p:spTgt>
                                        </p:tgtEl>
                                        <p:attrNameLst>
                                          <p:attrName>style.visibility</p:attrName>
                                        </p:attrNameLst>
                                      </p:cBhvr>
                                      <p:to>
                                        <p:strVal val="visible"/>
                                      </p:to>
                                    </p:set>
                                    <p:animEffect transition="in" filter="fade">
                                      <p:cBhvr>
                                        <p:cTn id="7" dur="2000"/>
                                        <p:tgtEl>
                                          <p:spTgt spid="396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6293">
                                            <p:txEl>
                                              <p:pRg st="1" end="1"/>
                                            </p:txEl>
                                          </p:spTgt>
                                        </p:tgtEl>
                                        <p:attrNameLst>
                                          <p:attrName>style.visibility</p:attrName>
                                        </p:attrNameLst>
                                      </p:cBhvr>
                                      <p:to>
                                        <p:strVal val="visible"/>
                                      </p:to>
                                    </p:set>
                                    <p:animEffect transition="in" filter="fade">
                                      <p:cBhvr>
                                        <p:cTn id="12" dur="2000"/>
                                        <p:tgtEl>
                                          <p:spTgt spid="396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6293">
                                            <p:txEl>
                                              <p:pRg st="2" end="2"/>
                                            </p:txEl>
                                          </p:spTgt>
                                        </p:tgtEl>
                                        <p:attrNameLst>
                                          <p:attrName>style.visibility</p:attrName>
                                        </p:attrNameLst>
                                      </p:cBhvr>
                                      <p:to>
                                        <p:strVal val="visible"/>
                                      </p:to>
                                    </p:set>
                                    <p:animEffect transition="in" filter="fade">
                                      <p:cBhvr>
                                        <p:cTn id="17" dur="2000"/>
                                        <p:tgtEl>
                                          <p:spTgt spid="3962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396294"/>
                                        </p:tgtEl>
                                        <p:attrNameLst>
                                          <p:attrName>style.visibility</p:attrName>
                                        </p:attrNameLst>
                                      </p:cBhvr>
                                      <p:to>
                                        <p:strVal val="visible"/>
                                      </p:to>
                                    </p:set>
                                    <p:animEffect transition="in" filter="wipe(down)">
                                      <p:cBhvr>
                                        <p:cTn id="22" dur="580">
                                          <p:stCondLst>
                                            <p:cond delay="0"/>
                                          </p:stCondLst>
                                        </p:cTn>
                                        <p:tgtEl>
                                          <p:spTgt spid="396294"/>
                                        </p:tgtEl>
                                      </p:cBhvr>
                                    </p:animEffect>
                                    <p:anim calcmode="lin" valueType="num">
                                      <p:cBhvr>
                                        <p:cTn id="23" dur="1822" tmFilter="0,0; 0.14,0.36; 0.43,0.73; 0.71,0.91; 1.0,1.0">
                                          <p:stCondLst>
                                            <p:cond delay="0"/>
                                          </p:stCondLst>
                                        </p:cTn>
                                        <p:tgtEl>
                                          <p:spTgt spid="39629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9629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9629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9629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96294"/>
                                        </p:tgtEl>
                                        <p:attrNameLst>
                                          <p:attrName>ppt_y</p:attrName>
                                        </p:attrNameLst>
                                      </p:cBhvr>
                                      <p:tavLst>
                                        <p:tav tm="0" fmla="#ppt_y-sin(pi*$)/81">
                                          <p:val>
                                            <p:fltVal val="0"/>
                                          </p:val>
                                        </p:tav>
                                        <p:tav tm="100000">
                                          <p:val>
                                            <p:fltVal val="1"/>
                                          </p:val>
                                        </p:tav>
                                      </p:tavLst>
                                    </p:anim>
                                    <p:animScale>
                                      <p:cBhvr>
                                        <p:cTn id="28" dur="26">
                                          <p:stCondLst>
                                            <p:cond delay="650"/>
                                          </p:stCondLst>
                                        </p:cTn>
                                        <p:tgtEl>
                                          <p:spTgt spid="396294"/>
                                        </p:tgtEl>
                                      </p:cBhvr>
                                      <p:to x="100000" y="60000"/>
                                    </p:animScale>
                                    <p:animScale>
                                      <p:cBhvr>
                                        <p:cTn id="29" dur="166" decel="50000">
                                          <p:stCondLst>
                                            <p:cond delay="676"/>
                                          </p:stCondLst>
                                        </p:cTn>
                                        <p:tgtEl>
                                          <p:spTgt spid="396294"/>
                                        </p:tgtEl>
                                      </p:cBhvr>
                                      <p:to x="100000" y="100000"/>
                                    </p:animScale>
                                    <p:animScale>
                                      <p:cBhvr>
                                        <p:cTn id="30" dur="26">
                                          <p:stCondLst>
                                            <p:cond delay="1312"/>
                                          </p:stCondLst>
                                        </p:cTn>
                                        <p:tgtEl>
                                          <p:spTgt spid="396294"/>
                                        </p:tgtEl>
                                      </p:cBhvr>
                                      <p:to x="100000" y="80000"/>
                                    </p:animScale>
                                    <p:animScale>
                                      <p:cBhvr>
                                        <p:cTn id="31" dur="166" decel="50000">
                                          <p:stCondLst>
                                            <p:cond delay="1338"/>
                                          </p:stCondLst>
                                        </p:cTn>
                                        <p:tgtEl>
                                          <p:spTgt spid="396294"/>
                                        </p:tgtEl>
                                      </p:cBhvr>
                                      <p:to x="100000" y="100000"/>
                                    </p:animScale>
                                    <p:animScale>
                                      <p:cBhvr>
                                        <p:cTn id="32" dur="26">
                                          <p:stCondLst>
                                            <p:cond delay="1642"/>
                                          </p:stCondLst>
                                        </p:cTn>
                                        <p:tgtEl>
                                          <p:spTgt spid="396294"/>
                                        </p:tgtEl>
                                      </p:cBhvr>
                                      <p:to x="100000" y="90000"/>
                                    </p:animScale>
                                    <p:animScale>
                                      <p:cBhvr>
                                        <p:cTn id="33" dur="166" decel="50000">
                                          <p:stCondLst>
                                            <p:cond delay="1668"/>
                                          </p:stCondLst>
                                        </p:cTn>
                                        <p:tgtEl>
                                          <p:spTgt spid="396294"/>
                                        </p:tgtEl>
                                      </p:cBhvr>
                                      <p:to x="100000" y="100000"/>
                                    </p:animScale>
                                    <p:animScale>
                                      <p:cBhvr>
                                        <p:cTn id="34" dur="26">
                                          <p:stCondLst>
                                            <p:cond delay="1808"/>
                                          </p:stCondLst>
                                        </p:cTn>
                                        <p:tgtEl>
                                          <p:spTgt spid="396294"/>
                                        </p:tgtEl>
                                      </p:cBhvr>
                                      <p:to x="100000" y="95000"/>
                                    </p:animScale>
                                    <p:animScale>
                                      <p:cBhvr>
                                        <p:cTn id="35" dur="166" decel="50000">
                                          <p:stCondLst>
                                            <p:cond delay="1834"/>
                                          </p:stCondLst>
                                        </p:cTn>
                                        <p:tgtEl>
                                          <p:spTgt spid="3962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4"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343400" y="3429000"/>
            <a:ext cx="4800600" cy="3962400"/>
          </a:xfrm>
          <a:prstGeom prst="rect">
            <a:avLst/>
          </a:prstGeom>
          <a:noFill/>
          <a:ln w="9525">
            <a:noFill/>
            <a:miter lim="800000"/>
            <a:headEnd/>
            <a:tailEnd/>
          </a:ln>
        </p:spPr>
        <p:txBody>
          <a:bodyPr/>
          <a:lstStyle/>
          <a:p>
            <a:pPr marL="609600" indent="-609600" eaLnBrk="1" hangingPunct="1">
              <a:lnSpc>
                <a:spcPct val="80000"/>
              </a:lnSpc>
              <a:spcBef>
                <a:spcPct val="20000"/>
              </a:spcBef>
              <a:spcAft>
                <a:spcPct val="40000"/>
              </a:spcAft>
              <a:buClr>
                <a:schemeClr val="bg2"/>
              </a:buClr>
              <a:buSzPct val="75000"/>
              <a:buFont typeface="Wingdings" pitchFamily="2" charset="2"/>
              <a:buNone/>
            </a:pPr>
            <a:endParaRPr lang="en-US" sz="2200" b="1" dirty="0">
              <a:solidFill>
                <a:srgbClr val="FFFF00"/>
              </a:solidFill>
            </a:endParaRPr>
          </a:p>
        </p:txBody>
      </p:sp>
      <p:sp>
        <p:nvSpPr>
          <p:cNvPr id="398339" name="Rectangle 3"/>
          <p:cNvSpPr>
            <a:spLocks noGrp="1" noChangeArrowheads="1"/>
          </p:cNvSpPr>
          <p:nvPr>
            <p:ph type="body" idx="1"/>
          </p:nvPr>
        </p:nvSpPr>
        <p:spPr>
          <a:xfrm>
            <a:off x="3581400" y="3733800"/>
            <a:ext cx="5029200" cy="3429000"/>
          </a:xfrm>
        </p:spPr>
        <p:txBody>
          <a:bodyPr>
            <a:scene3d>
              <a:camera prst="orthographicFront"/>
              <a:lightRig rig="threePt" dir="t"/>
            </a:scene3d>
            <a:sp3d extrusionH="57150">
              <a:bevelT w="38100" h="38100"/>
            </a:sp3d>
          </a:bodyPr>
          <a:lstStyle/>
          <a:p>
            <a:pPr marL="609600" indent="-609600" eaLnBrk="1" hangingPunct="1">
              <a:lnSpc>
                <a:spcPct val="90000"/>
              </a:lnSpc>
              <a:buFont typeface="Wingdings" pitchFamily="2" charset="2"/>
              <a:buNone/>
            </a:pPr>
            <a:r>
              <a:rPr lang="en-US" b="1" dirty="0" smtClean="0">
                <a:solidFill>
                  <a:srgbClr val="CC0000"/>
                </a:solidFill>
              </a:rPr>
              <a:t>     </a:t>
            </a:r>
            <a:r>
              <a:rPr lang="en-US" b="1" dirty="0" smtClean="0">
                <a:solidFill>
                  <a:srgbClr val="CC0000"/>
                </a:solidFill>
                <a:effectLst>
                  <a:glow rad="127000">
                    <a:schemeClr val="bg1"/>
                  </a:glow>
                </a:effectLst>
              </a:rPr>
              <a:t>Prophetic Key #20</a:t>
            </a:r>
            <a:r>
              <a:rPr lang="en-US" dirty="0" smtClean="0">
                <a:solidFill>
                  <a:srgbClr val="CC0000"/>
                </a:solidFill>
                <a:effectLst>
                  <a:glow rad="127000">
                    <a:schemeClr val="bg1"/>
                  </a:glow>
                </a:effectLst>
              </a:rPr>
              <a:t>  </a:t>
            </a:r>
          </a:p>
          <a:p>
            <a:pPr marL="609600" indent="-609600" eaLnBrk="1" hangingPunct="1">
              <a:lnSpc>
                <a:spcPct val="90000"/>
              </a:lnSpc>
              <a:buFont typeface="Wingdings" pitchFamily="2" charset="2"/>
              <a:buNone/>
            </a:pPr>
            <a:r>
              <a:rPr lang="en-US" sz="2800" b="1" dirty="0" smtClean="0">
                <a:effectLst>
                  <a:glow rad="127000">
                    <a:schemeClr val="bg1"/>
                  </a:glow>
                </a:effectLst>
              </a:rPr>
              <a:t>      Prophecy written in literal language uses </a:t>
            </a:r>
            <a:r>
              <a:rPr lang="en-US" sz="2400" b="1" u="sng" dirty="0" smtClean="0">
                <a:ln>
                  <a:solidFill>
                    <a:sysClr val="windowText" lastClr="000000"/>
                  </a:solidFill>
                </a:ln>
                <a:solidFill>
                  <a:srgbClr val="FADAC2"/>
                </a:solidFill>
                <a:effectLst>
                  <a:glow rad="127000">
                    <a:schemeClr val="bg1"/>
                  </a:glow>
                </a:effectLst>
              </a:rPr>
              <a:t>APPLICATION</a:t>
            </a:r>
            <a:r>
              <a:rPr lang="en-US" sz="2800" b="1" dirty="0" smtClean="0">
                <a:effectLst>
                  <a:glow rad="127000">
                    <a:schemeClr val="bg1"/>
                  </a:glow>
                </a:effectLst>
              </a:rPr>
              <a:t> to align historical events with Scripture.</a:t>
            </a:r>
          </a:p>
          <a:p>
            <a:pPr marL="609600" indent="-609600" eaLnBrk="1" hangingPunct="1">
              <a:lnSpc>
                <a:spcPct val="90000"/>
              </a:lnSpc>
              <a:buFont typeface="Wingdings" pitchFamily="2" charset="2"/>
              <a:buNone/>
            </a:pPr>
            <a:r>
              <a:rPr lang="en-US" dirty="0" smtClean="0"/>
              <a:t>   </a:t>
            </a:r>
          </a:p>
        </p:txBody>
      </p:sp>
      <p:sp>
        <p:nvSpPr>
          <p:cNvPr id="48132" name="WordArt 5"/>
          <p:cNvSpPr>
            <a:spLocks noChangeArrowheads="1" noChangeShapeType="1" noTextEdit="1"/>
          </p:cNvSpPr>
          <p:nvPr/>
        </p:nvSpPr>
        <p:spPr bwMode="auto">
          <a:xfrm>
            <a:off x="1524000" y="381000"/>
            <a:ext cx="6096000" cy="581025"/>
          </a:xfrm>
          <a:prstGeom prst="rect">
            <a:avLst/>
          </a:prstGeom>
        </p:spPr>
        <p:txBody>
          <a:bodyPr wrap="none" fromWordArt="1">
            <a:prstTxWarp prst="textPlain">
              <a:avLst>
                <a:gd name="adj" fmla="val 50000"/>
              </a:avLst>
            </a:prstTxWarp>
            <a:scene3d>
              <a:camera prst="orthographicFront"/>
              <a:lightRig rig="threePt" dir="t"/>
            </a:scene3d>
            <a:sp3d extrusionH="57150">
              <a:bevelT h="25400" prst="softRound"/>
            </a:sp3d>
          </a:bodyPr>
          <a:lstStyle/>
          <a:p>
            <a:pPr algn="ctr"/>
            <a:r>
              <a:rPr lang="en-US" sz="4000" kern="10" dirty="0">
                <a:ln w="9525">
                  <a:solidFill>
                    <a:srgbClr val="000000"/>
                  </a:solidFill>
                  <a:round/>
                  <a:headEnd/>
                  <a:tailEnd/>
                </a:ln>
                <a:solidFill>
                  <a:srgbClr val="FADAC2"/>
                </a:solidFill>
                <a:latin typeface="Arial Rounded MT Bold"/>
              </a:rPr>
              <a:t>Understanding Timelines</a:t>
            </a:r>
          </a:p>
        </p:txBody>
      </p:sp>
      <p:sp>
        <p:nvSpPr>
          <p:cNvPr id="48133" name="WordArt 6"/>
          <p:cNvSpPr>
            <a:spLocks noChangeArrowheads="1" noChangeShapeType="1" noTextEdit="1"/>
          </p:cNvSpPr>
          <p:nvPr/>
        </p:nvSpPr>
        <p:spPr bwMode="auto">
          <a:xfrm>
            <a:off x="542925" y="1200150"/>
            <a:ext cx="8067676" cy="1162050"/>
          </a:xfrm>
          <a:prstGeom prst="rect">
            <a:avLst/>
          </a:prstGeom>
        </p:spPr>
        <p:txBody>
          <a:bodyPr wrap="none" fromWordArt="1">
            <a:prstTxWarp prst="textPlain">
              <a:avLst>
                <a:gd name="adj" fmla="val 50000"/>
              </a:avLst>
            </a:prstTxWarp>
            <a:scene3d>
              <a:camera prst="orthographicFront"/>
              <a:lightRig rig="threePt" dir="t"/>
            </a:scene3d>
            <a:sp3d extrusionH="57150">
              <a:bevelT h="25400" prst="softRound"/>
            </a:sp3d>
          </a:bodyPr>
          <a:lstStyle/>
          <a:p>
            <a:pPr algn="ctr"/>
            <a:r>
              <a:rPr lang="en-US" sz="4000" kern="10" dirty="0">
                <a:ln w="9525">
                  <a:solidFill>
                    <a:srgbClr val="000000"/>
                  </a:solidFill>
                  <a:round/>
                  <a:headEnd/>
                  <a:tailEnd/>
                </a:ln>
                <a:solidFill>
                  <a:srgbClr val="00FFFF"/>
                </a:solidFill>
                <a:latin typeface="Arial Rounded MT Bold"/>
              </a:rPr>
              <a:t>3)  The Difference Between</a:t>
            </a:r>
          </a:p>
          <a:p>
            <a:pPr algn="ctr"/>
            <a:r>
              <a:rPr lang="en-US" sz="4000" kern="10" dirty="0" smtClean="0">
                <a:ln w="9525">
                  <a:solidFill>
                    <a:srgbClr val="000000"/>
                  </a:solidFill>
                  <a:round/>
                  <a:headEnd/>
                  <a:tailEnd/>
                </a:ln>
                <a:solidFill>
                  <a:srgbClr val="00FFFF"/>
                </a:solidFill>
                <a:latin typeface="Arial Rounded MT Bold"/>
              </a:rPr>
              <a:t>“Interpretation” </a:t>
            </a:r>
            <a:r>
              <a:rPr lang="en-US" sz="4000" kern="10" dirty="0">
                <a:ln w="9525">
                  <a:solidFill>
                    <a:srgbClr val="000000"/>
                  </a:solidFill>
                  <a:round/>
                  <a:headEnd/>
                  <a:tailEnd/>
                </a:ln>
                <a:solidFill>
                  <a:srgbClr val="00FFFF"/>
                </a:solidFill>
                <a:latin typeface="Arial Rounded MT Bold"/>
              </a:rPr>
              <a:t>and </a:t>
            </a:r>
            <a:r>
              <a:rPr lang="en-US" sz="4000" kern="10" dirty="0" smtClean="0">
                <a:ln w="9525">
                  <a:solidFill>
                    <a:srgbClr val="000000"/>
                  </a:solidFill>
                  <a:round/>
                  <a:headEnd/>
                  <a:tailEnd/>
                </a:ln>
                <a:solidFill>
                  <a:srgbClr val="00FFFF"/>
                </a:solidFill>
                <a:latin typeface="Arial Rounded MT Bold"/>
              </a:rPr>
              <a:t>“Application”</a:t>
            </a:r>
            <a:endParaRPr lang="en-US" sz="4000" kern="10" dirty="0">
              <a:ln w="9525">
                <a:solidFill>
                  <a:srgbClr val="000000"/>
                </a:solidFill>
                <a:round/>
                <a:headEnd/>
                <a:tailEnd/>
              </a:ln>
              <a:solidFill>
                <a:srgbClr val="00FFFF"/>
              </a:solidFill>
              <a:latin typeface="Arial Rounded MT Bold"/>
            </a:endParaRPr>
          </a:p>
        </p:txBody>
      </p:sp>
      <p:pic>
        <p:nvPicPr>
          <p:cNvPr id="6" name="Picture 5" descr="key jpeg interlaced tran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4523" y="2438400"/>
            <a:ext cx="1544877" cy="2438400"/>
          </a:xfrm>
          <a:prstGeom prst="rect">
            <a:avLst/>
          </a:prstGeom>
        </p:spPr>
      </p:pic>
      <p:sp>
        <p:nvSpPr>
          <p:cNvPr id="8" name="Slide Number Placeholder 1"/>
          <p:cNvSpPr>
            <a:spLocks noGrp="1"/>
          </p:cNvSpPr>
          <p:nvPr>
            <p:ph type="sldNum" sz="quarter" idx="11"/>
          </p:nvPr>
        </p:nvSpPr>
        <p:spPr>
          <a:xfrm>
            <a:off x="6858000" y="6400800"/>
            <a:ext cx="2133600" cy="457200"/>
          </a:xfrm>
        </p:spPr>
        <p:txBody>
          <a:bodyPr/>
          <a:lstStyle/>
          <a:p>
            <a:pPr>
              <a:defRPr/>
            </a:pPr>
            <a:fld id="{0E6DA28E-5D7E-4613-9A02-42E696BB463E}" type="slidenum">
              <a:rPr lang="en-US" smtClean="0">
                <a:solidFill>
                  <a:schemeClr val="bg1"/>
                </a:solidFill>
              </a:rPr>
              <a:pPr>
                <a:defRPr/>
              </a:pPr>
              <a:t>47</a:t>
            </a:fld>
            <a:endParaRPr lang="en-US" dirty="0">
              <a:solidFill>
                <a:schemeClr val="bg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339">
                                            <p:txEl>
                                              <p:pRg st="1" end="1"/>
                                            </p:txEl>
                                          </p:spTgt>
                                        </p:tgtEl>
                                        <p:attrNameLst>
                                          <p:attrName>style.visibility</p:attrName>
                                        </p:attrNameLst>
                                      </p:cBhvr>
                                      <p:to>
                                        <p:strVal val="visible"/>
                                      </p:to>
                                    </p:set>
                                    <p:animEffect transition="in" filter="fade">
                                      <p:cBhvr>
                                        <p:cTn id="7" dur="2000"/>
                                        <p:tgtEl>
                                          <p:spTgt spid="398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alphaModFix amt="25000"/>
            <a:lum/>
          </a:blip>
          <a:srcRect/>
          <a:tile tx="0" ty="0" sx="100000" sy="100000" flip="none" algn="tl"/>
        </a:blipFill>
        <a:effectLst/>
      </p:bgPr>
    </p:bg>
    <p:spTree>
      <p:nvGrpSpPr>
        <p:cNvPr id="1" name=""/>
        <p:cNvGrpSpPr/>
        <p:nvPr/>
      </p:nvGrpSpPr>
      <p:grpSpPr>
        <a:xfrm>
          <a:off x="0" y="0"/>
          <a:ext cx="0" cy="0"/>
          <a:chOff x="0" y="0"/>
          <a:chExt cx="0" cy="0"/>
        </a:xfrm>
      </p:grpSpPr>
      <p:sp>
        <p:nvSpPr>
          <p:cNvPr id="400387" name="Rectangle 3"/>
          <p:cNvSpPr>
            <a:spLocks noGrp="1" noChangeArrowheads="1"/>
          </p:cNvSpPr>
          <p:nvPr>
            <p:ph type="title"/>
          </p:nvPr>
        </p:nvSpPr>
        <p:spPr>
          <a:xfrm>
            <a:off x="1133475" y="0"/>
            <a:ext cx="7172325" cy="1143000"/>
          </a:xfrm>
          <a:effectLst>
            <a:outerShdw dist="35921" dir="2700000" algn="ctr" rotWithShape="0">
              <a:schemeClr val="bg1"/>
            </a:outerShdw>
          </a:effectLst>
        </p:spPr>
        <p:txBody>
          <a:bodyPr>
            <a:scene3d>
              <a:camera prst="orthographicFront"/>
              <a:lightRig rig="threePt" dir="t"/>
            </a:scene3d>
            <a:sp3d extrusionH="57150">
              <a:bevelT w="38100" h="38100"/>
            </a:sp3d>
          </a:bodyPr>
          <a:lstStyle/>
          <a:p>
            <a:pPr eaLnBrk="1" hangingPunct="1">
              <a:defRPr/>
            </a:pPr>
            <a:r>
              <a:rPr lang="en-US" sz="3600" b="1" dirty="0" smtClean="0">
                <a:solidFill>
                  <a:srgbClr val="990099"/>
                </a:solidFill>
              </a:rPr>
              <a:t>Understanding “</a:t>
            </a:r>
            <a:r>
              <a:rPr lang="en-US" sz="3600" b="1" u="sng" dirty="0" smtClean="0">
                <a:solidFill>
                  <a:srgbClr val="990099"/>
                </a:solidFill>
              </a:rPr>
              <a:t>Interpretation</a:t>
            </a:r>
            <a:r>
              <a:rPr lang="en-US" sz="3600" b="1" dirty="0" smtClean="0">
                <a:solidFill>
                  <a:srgbClr val="990099"/>
                </a:solidFill>
              </a:rPr>
              <a:t>” </a:t>
            </a:r>
          </a:p>
        </p:txBody>
      </p:sp>
      <p:sp>
        <p:nvSpPr>
          <p:cNvPr id="400388" name="Rectangle 4"/>
          <p:cNvSpPr>
            <a:spLocks noGrp="1" noChangeArrowheads="1"/>
          </p:cNvSpPr>
          <p:nvPr>
            <p:ph type="body" idx="1"/>
          </p:nvPr>
        </p:nvSpPr>
        <p:spPr>
          <a:xfrm>
            <a:off x="415925" y="1066800"/>
            <a:ext cx="3775075" cy="4954588"/>
          </a:xfrm>
        </p:spPr>
        <p:txBody>
          <a:bodyPr>
            <a:scene3d>
              <a:camera prst="orthographicFront"/>
              <a:lightRig rig="threePt" dir="t"/>
            </a:scene3d>
            <a:sp3d extrusionH="57150">
              <a:bevelT w="38100" h="38100"/>
            </a:sp3d>
          </a:bodyPr>
          <a:lstStyle/>
          <a:p>
            <a:pPr marL="457200" indent="-457200" eaLnBrk="1" hangingPunct="1">
              <a:buFont typeface="Wingdings" pitchFamily="2" charset="2"/>
              <a:buNone/>
            </a:pPr>
            <a:r>
              <a:rPr lang="en-US" b="1" dirty="0" smtClean="0">
                <a:solidFill>
                  <a:srgbClr val="990099"/>
                </a:solidFill>
              </a:rPr>
              <a:t>2 Peter 1:20  </a:t>
            </a:r>
          </a:p>
          <a:p>
            <a:pPr marL="457200" indent="-457200" eaLnBrk="1" hangingPunct="1">
              <a:buFont typeface="Wingdings" pitchFamily="2" charset="2"/>
              <a:buNone/>
            </a:pPr>
            <a:r>
              <a:rPr lang="en-US" sz="2800" b="1" dirty="0" smtClean="0"/>
              <a:t>Above all, you must understand that  no prophecy of Scripture came about by the prophet's own</a:t>
            </a:r>
            <a:r>
              <a:rPr lang="en-US" sz="2800" dirty="0" smtClean="0"/>
              <a:t> </a:t>
            </a:r>
            <a:r>
              <a:rPr lang="en-US" sz="2800" b="1" u="sng" dirty="0" smtClean="0">
                <a:solidFill>
                  <a:srgbClr val="990099"/>
                </a:solidFill>
              </a:rPr>
              <a:t>interpretation</a:t>
            </a:r>
            <a:r>
              <a:rPr lang="en-US" sz="2800" b="1" dirty="0" smtClean="0">
                <a:solidFill>
                  <a:srgbClr val="990099"/>
                </a:solidFill>
              </a:rPr>
              <a:t>.</a:t>
            </a:r>
            <a:r>
              <a:rPr lang="en-US" b="1" dirty="0" smtClean="0">
                <a:solidFill>
                  <a:srgbClr val="990099"/>
                </a:solidFill>
              </a:rPr>
              <a:t>   </a:t>
            </a:r>
            <a:r>
              <a:rPr lang="en-US" dirty="0" smtClean="0"/>
              <a:t> </a:t>
            </a:r>
            <a:r>
              <a:rPr lang="en-US" sz="2400" dirty="0" smtClean="0"/>
              <a:t>(NIV)</a:t>
            </a:r>
          </a:p>
        </p:txBody>
      </p:sp>
      <p:sp>
        <p:nvSpPr>
          <p:cNvPr id="49156" name="Rectangle 5"/>
          <p:cNvSpPr>
            <a:spLocks noChangeArrowheads="1"/>
          </p:cNvSpPr>
          <p:nvPr/>
        </p:nvSpPr>
        <p:spPr bwMode="auto">
          <a:xfrm>
            <a:off x="457200" y="2514600"/>
            <a:ext cx="3546475" cy="4954588"/>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457200" indent="-457200" eaLnBrk="1" hangingPunct="1">
              <a:spcBef>
                <a:spcPct val="20000"/>
              </a:spcBef>
              <a:buClr>
                <a:schemeClr val="bg2"/>
              </a:buClr>
              <a:buSzPct val="75000"/>
              <a:buFont typeface="Wingdings" pitchFamily="2" charset="2"/>
              <a:buNone/>
            </a:pPr>
            <a:endParaRPr lang="en-US" sz="1200" dirty="0"/>
          </a:p>
        </p:txBody>
      </p:sp>
      <p:sp>
        <p:nvSpPr>
          <p:cNvPr id="400390" name="Rectangle 6"/>
          <p:cNvSpPr>
            <a:spLocks noChangeArrowheads="1"/>
          </p:cNvSpPr>
          <p:nvPr/>
        </p:nvSpPr>
        <p:spPr bwMode="auto">
          <a:xfrm>
            <a:off x="4267200" y="1068388"/>
            <a:ext cx="4572000" cy="5716587"/>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457200" indent="-457200" eaLnBrk="1" hangingPunct="1">
              <a:spcBef>
                <a:spcPct val="20000"/>
              </a:spcBef>
              <a:buClr>
                <a:schemeClr val="bg2"/>
              </a:buClr>
              <a:buSzPct val="75000"/>
              <a:buFont typeface="Wingdings" pitchFamily="2" charset="2"/>
              <a:buNone/>
            </a:pPr>
            <a:r>
              <a:rPr lang="en-US" sz="3200" b="1" dirty="0">
                <a:solidFill>
                  <a:srgbClr val="990099"/>
                </a:solidFill>
              </a:rPr>
              <a:t>Prophetic Key #16</a:t>
            </a:r>
          </a:p>
          <a:p>
            <a:pPr marL="457200" indent="-457200" eaLnBrk="1" hangingPunct="1">
              <a:spcBef>
                <a:spcPct val="20000"/>
              </a:spcBef>
              <a:buClr>
                <a:schemeClr val="bg2"/>
              </a:buClr>
              <a:buSzPct val="75000"/>
              <a:buFont typeface="Wingdings" pitchFamily="2" charset="2"/>
              <a:buNone/>
            </a:pPr>
            <a:r>
              <a:rPr lang="en-US" sz="2800" b="1" u="sng" dirty="0">
                <a:solidFill>
                  <a:srgbClr val="990099"/>
                </a:solidFill>
              </a:rPr>
              <a:t>Symbolic Interpretation</a:t>
            </a:r>
            <a:r>
              <a:rPr lang="en-US" sz="2800" b="1" dirty="0"/>
              <a:t>  is used when the prophetic word picture is of </a:t>
            </a:r>
            <a:r>
              <a:rPr lang="en-US" sz="2800" b="1" u="sng" dirty="0"/>
              <a:t>something that is not real</a:t>
            </a:r>
            <a:r>
              <a:rPr lang="en-US" sz="2800" b="1" dirty="0"/>
              <a:t>.</a:t>
            </a:r>
          </a:p>
          <a:p>
            <a:pPr marL="457200" indent="-457200" eaLnBrk="1" hangingPunct="1">
              <a:spcBef>
                <a:spcPct val="20000"/>
              </a:spcBef>
              <a:buClr>
                <a:schemeClr val="bg2"/>
              </a:buClr>
              <a:buSzPct val="75000"/>
              <a:buFont typeface="Wingdings" pitchFamily="2" charset="2"/>
              <a:buNone/>
            </a:pPr>
            <a:endParaRPr lang="en-US" sz="1000" b="1" dirty="0"/>
          </a:p>
          <a:p>
            <a:pPr marL="457200" indent="-457200" eaLnBrk="1" hangingPunct="1">
              <a:spcBef>
                <a:spcPct val="20000"/>
              </a:spcBef>
              <a:buClr>
                <a:schemeClr val="bg2"/>
              </a:buClr>
              <a:buSzPct val="75000"/>
              <a:buFont typeface="Wingdings" pitchFamily="2" charset="2"/>
              <a:buNone/>
            </a:pPr>
            <a:r>
              <a:rPr lang="en-US" sz="3200" b="1" i="1" dirty="0">
                <a:solidFill>
                  <a:srgbClr val="990099"/>
                </a:solidFill>
              </a:rPr>
              <a:t>“</a:t>
            </a:r>
            <a:r>
              <a:rPr lang="en-US" sz="3200" b="1" i="1" u="sng" dirty="0">
                <a:solidFill>
                  <a:srgbClr val="990099"/>
                </a:solidFill>
              </a:rPr>
              <a:t>interpretation</a:t>
            </a:r>
            <a:r>
              <a:rPr lang="en-US" sz="3200" b="1" i="1" dirty="0">
                <a:solidFill>
                  <a:srgbClr val="990099"/>
                </a:solidFill>
              </a:rPr>
              <a:t>”</a:t>
            </a:r>
            <a:r>
              <a:rPr lang="en-US" sz="2800" b="1" dirty="0">
                <a:solidFill>
                  <a:srgbClr val="990099"/>
                </a:solidFill>
              </a:rPr>
              <a:t> </a:t>
            </a:r>
            <a:r>
              <a:rPr lang="en-US" sz="2800" b="1" dirty="0"/>
              <a:t>– to explain the meaning  of visions or dreams; </a:t>
            </a:r>
            <a:r>
              <a:rPr lang="en-US" sz="2800" b="1" u="sng" dirty="0"/>
              <a:t>lay open what is not understood</a:t>
            </a:r>
            <a:r>
              <a:rPr lang="en-US" sz="2800" b="1" dirty="0"/>
              <a:t>.</a:t>
            </a:r>
            <a:r>
              <a:rPr lang="en-US" sz="2400" dirty="0"/>
              <a:t>  </a:t>
            </a:r>
            <a:r>
              <a:rPr lang="en-US" sz="1400" dirty="0"/>
              <a:t>(Webster’s 1828) </a:t>
            </a:r>
            <a:endParaRPr lang="en-US" sz="2400" dirty="0"/>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0E6DA28E-5D7E-4613-9A02-42E696BB463E}" type="slidenum">
              <a:rPr lang="en-US" smtClean="0"/>
              <a:pPr>
                <a:defRPr/>
              </a:pPr>
              <a:t>48</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390">
                                            <p:txEl>
                                              <p:pRg st="1" end="1"/>
                                            </p:txEl>
                                          </p:spTgt>
                                        </p:tgtEl>
                                        <p:attrNameLst>
                                          <p:attrName>style.visibility</p:attrName>
                                        </p:attrNameLst>
                                      </p:cBhvr>
                                      <p:to>
                                        <p:strVal val="visible"/>
                                      </p:to>
                                    </p:set>
                                    <p:animEffect transition="in" filter="fade">
                                      <p:cBhvr>
                                        <p:cTn id="7" dur="2000"/>
                                        <p:tgtEl>
                                          <p:spTgt spid="4003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0390">
                                            <p:txEl>
                                              <p:pRg st="3" end="3"/>
                                            </p:txEl>
                                          </p:spTgt>
                                        </p:tgtEl>
                                        <p:attrNameLst>
                                          <p:attrName>style.visibility</p:attrName>
                                        </p:attrNameLst>
                                      </p:cBhvr>
                                      <p:to>
                                        <p:strVal val="visible"/>
                                      </p:to>
                                    </p:set>
                                    <p:animEffect transition="in" filter="fade">
                                      <p:cBhvr>
                                        <p:cTn id="12" dur="2000"/>
                                        <p:tgtEl>
                                          <p:spTgt spid="4003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404484" name="Rectangle 4"/>
          <p:cNvSpPr>
            <a:spLocks noGrp="1" noChangeArrowheads="1"/>
          </p:cNvSpPr>
          <p:nvPr>
            <p:ph type="title"/>
          </p:nvPr>
        </p:nvSpPr>
        <p:spPr>
          <a:xfrm>
            <a:off x="228600" y="0"/>
            <a:ext cx="9144000" cy="1143000"/>
          </a:xfrm>
          <a:effectLst>
            <a:outerShdw dist="35921" dir="2700000" algn="ctr" rotWithShape="0">
              <a:schemeClr val="bg1"/>
            </a:outerShdw>
          </a:effectLst>
        </p:spPr>
        <p:txBody>
          <a:bodyPr>
            <a:scene3d>
              <a:camera prst="orthographicFront"/>
              <a:lightRig rig="threePt" dir="t"/>
            </a:scene3d>
            <a:sp3d extrusionH="57150">
              <a:bevelT w="38100" h="38100"/>
            </a:sp3d>
          </a:bodyPr>
          <a:lstStyle/>
          <a:p>
            <a:pPr eaLnBrk="1" hangingPunct="1">
              <a:defRPr/>
            </a:pPr>
            <a:r>
              <a:rPr lang="en-US" sz="4000" b="1" dirty="0" smtClean="0">
                <a:solidFill>
                  <a:schemeClr val="tx1">
                    <a:lumMod val="90000"/>
                    <a:lumOff val="10000"/>
                  </a:schemeClr>
                </a:solidFill>
              </a:rPr>
              <a:t>Symbolic “Interpretation” (Dan 2)</a:t>
            </a:r>
          </a:p>
        </p:txBody>
      </p:sp>
      <p:sp>
        <p:nvSpPr>
          <p:cNvPr id="404485" name="Rectangle 5"/>
          <p:cNvSpPr>
            <a:spLocks noChangeArrowheads="1"/>
          </p:cNvSpPr>
          <p:nvPr/>
        </p:nvSpPr>
        <p:spPr bwMode="auto">
          <a:xfrm>
            <a:off x="1676400" y="1347788"/>
            <a:ext cx="7467600" cy="5486400"/>
          </a:xfrm>
          <a:prstGeom prst="rect">
            <a:avLst/>
          </a:prstGeom>
          <a:gradFill rotWithShape="1">
            <a:gsLst>
              <a:gs pos="0">
                <a:srgbClr val="F6DC92"/>
              </a:gs>
              <a:gs pos="50000">
                <a:srgbClr val="CFAFDD"/>
              </a:gs>
              <a:gs pos="100000">
                <a:srgbClr val="F6DC92"/>
              </a:gs>
            </a:gsLst>
            <a:lin ang="2700000" scaled="1"/>
          </a:gradFill>
          <a:ln w="57150">
            <a:solidFill>
              <a:srgbClr val="990099"/>
            </a:solidFill>
            <a:miter lim="800000"/>
            <a:headEnd/>
            <a:tailEnd/>
          </a:ln>
          <a:effectLst>
            <a:outerShdw dist="107763" dir="13500000" algn="ctr" rotWithShape="0">
              <a:schemeClr val="hlink">
                <a:alpha val="50000"/>
              </a:schemeClr>
            </a:outerShdw>
          </a:effectLst>
          <a:scene3d>
            <a:camera prst="orthographicFront"/>
            <a:lightRig rig="threePt" dir="t"/>
          </a:scene3d>
          <a:sp3d>
            <a:bevelT/>
          </a:sp3d>
        </p:spPr>
        <p:txBody>
          <a:bodyPr>
            <a:sp3d extrusionH="57150">
              <a:bevelT w="38100" h="38100"/>
            </a:sp3d>
          </a:bodyPr>
          <a:lstStyle/>
          <a:p>
            <a:pPr marL="342900" indent="-342900" eaLnBrk="1" hangingPunct="1">
              <a:spcBef>
                <a:spcPct val="20000"/>
              </a:spcBef>
              <a:buClr>
                <a:schemeClr val="bg2"/>
              </a:buClr>
              <a:buSzPct val="75000"/>
              <a:buFont typeface="Wingdings" pitchFamily="2" charset="2"/>
              <a:buNone/>
              <a:defRPr/>
            </a:pPr>
            <a:endParaRPr lang="en-US" sz="800" b="1" dirty="0"/>
          </a:p>
          <a:p>
            <a:pPr marL="342900" indent="-342900" eaLnBrk="1" hangingPunct="1">
              <a:spcBef>
                <a:spcPct val="20000"/>
              </a:spcBef>
              <a:buClr>
                <a:schemeClr val="bg2"/>
              </a:buClr>
              <a:buSzPct val="75000"/>
              <a:buFont typeface="Wingdings" pitchFamily="2" charset="2"/>
              <a:buNone/>
              <a:defRPr/>
            </a:pPr>
            <a:r>
              <a:rPr lang="en-US" sz="2800" b="1" u="sng" dirty="0">
                <a:solidFill>
                  <a:srgbClr val="FF0000"/>
                </a:solidFill>
              </a:rPr>
              <a:t>Symbol</a:t>
            </a:r>
            <a:r>
              <a:rPr lang="en-US" sz="2800" b="1" dirty="0">
                <a:solidFill>
                  <a:srgbClr val="FF0000"/>
                </a:solidFill>
              </a:rPr>
              <a:t>:</a:t>
            </a:r>
            <a:r>
              <a:rPr lang="en-US" sz="2800" b="1" dirty="0">
                <a:solidFill>
                  <a:srgbClr val="FF5050"/>
                </a:solidFill>
              </a:rPr>
              <a:t>  </a:t>
            </a:r>
            <a:r>
              <a:rPr lang="en-US" dirty="0"/>
              <a:t>(</a:t>
            </a:r>
            <a:r>
              <a:rPr lang="en-US" dirty="0" err="1"/>
              <a:t>vs</a:t>
            </a:r>
            <a:r>
              <a:rPr lang="en-US" dirty="0"/>
              <a:t> 32)</a:t>
            </a:r>
            <a:endParaRPr lang="en-US" sz="2400" b="1" dirty="0"/>
          </a:p>
          <a:p>
            <a:pPr marL="342900" indent="-342900" eaLnBrk="1" hangingPunct="1">
              <a:spcBef>
                <a:spcPct val="20000"/>
              </a:spcBef>
              <a:buClr>
                <a:schemeClr val="bg2"/>
              </a:buClr>
              <a:buSzPct val="75000"/>
              <a:buFont typeface="Wingdings" pitchFamily="2" charset="2"/>
              <a:buChar char="n"/>
              <a:defRPr/>
            </a:pPr>
            <a:r>
              <a:rPr lang="en-US" sz="2400" b="1" dirty="0"/>
              <a:t>This image's head was of </a:t>
            </a:r>
            <a:r>
              <a:rPr lang="en-US" sz="2400" b="1" u="sng" dirty="0">
                <a:solidFill>
                  <a:srgbClr val="AB8239"/>
                </a:solidFill>
              </a:rPr>
              <a:t>fine gold</a:t>
            </a:r>
            <a:r>
              <a:rPr lang="en-US" sz="2400" b="1" dirty="0">
                <a:solidFill>
                  <a:srgbClr val="AB8239"/>
                </a:solidFill>
              </a:rPr>
              <a:t> …</a:t>
            </a:r>
            <a:r>
              <a:rPr lang="en-US" sz="2400" b="1" dirty="0"/>
              <a:t> </a:t>
            </a:r>
            <a:endParaRPr lang="en-US" dirty="0"/>
          </a:p>
          <a:p>
            <a:pPr marL="342900" indent="-342900" eaLnBrk="1" hangingPunct="1">
              <a:spcBef>
                <a:spcPct val="20000"/>
              </a:spcBef>
              <a:buClr>
                <a:schemeClr val="bg2"/>
              </a:buClr>
              <a:buSzPct val="75000"/>
              <a:buFont typeface="Wingdings" pitchFamily="2" charset="2"/>
              <a:buNone/>
              <a:defRPr/>
            </a:pPr>
            <a:endParaRPr lang="en-US" sz="900" dirty="0"/>
          </a:p>
          <a:p>
            <a:pPr marL="342900" indent="-342900" algn="ctr" eaLnBrk="1" hangingPunct="1">
              <a:spcBef>
                <a:spcPct val="20000"/>
              </a:spcBef>
              <a:buClr>
                <a:schemeClr val="bg2"/>
              </a:buClr>
              <a:buSzPct val="75000"/>
              <a:buFont typeface="Wingdings" pitchFamily="2" charset="2"/>
              <a:buNone/>
              <a:defRPr/>
            </a:pPr>
            <a:r>
              <a:rPr lang="en-US" sz="2800" b="1" dirty="0">
                <a:solidFill>
                  <a:srgbClr val="990099"/>
                </a:solidFill>
              </a:rPr>
              <a:t>    Prophetic Key #17</a:t>
            </a:r>
            <a:r>
              <a:rPr lang="en-US" sz="2400" b="1" dirty="0">
                <a:solidFill>
                  <a:schemeClr val="accent2"/>
                </a:solidFill>
              </a:rPr>
              <a:t> </a:t>
            </a:r>
          </a:p>
          <a:p>
            <a:pPr marL="342900" indent="-342900" algn="ctr" eaLnBrk="1" hangingPunct="1">
              <a:spcBef>
                <a:spcPct val="20000"/>
              </a:spcBef>
              <a:buClr>
                <a:schemeClr val="bg2"/>
              </a:buClr>
              <a:buSzPct val="75000"/>
              <a:buFont typeface="Wingdings" pitchFamily="2" charset="2"/>
              <a:buChar char="n"/>
              <a:defRPr/>
            </a:pPr>
            <a:r>
              <a:rPr lang="en-US" sz="2400" b="1" dirty="0"/>
              <a:t>The Bible will be used to interpret the symbol.</a:t>
            </a:r>
            <a:r>
              <a:rPr lang="en-US" sz="2400" dirty="0"/>
              <a:t> </a:t>
            </a:r>
          </a:p>
          <a:p>
            <a:pPr marL="342900" indent="-342900" eaLnBrk="1" hangingPunct="1">
              <a:spcBef>
                <a:spcPct val="20000"/>
              </a:spcBef>
              <a:buClr>
                <a:schemeClr val="bg2"/>
              </a:buClr>
              <a:buSzPct val="75000"/>
              <a:buFont typeface="Wingdings" pitchFamily="2" charset="2"/>
              <a:buNone/>
              <a:defRPr/>
            </a:pPr>
            <a:endParaRPr lang="en-US" sz="800" dirty="0"/>
          </a:p>
          <a:p>
            <a:pPr marL="342900" indent="-342900" eaLnBrk="1" hangingPunct="1">
              <a:spcBef>
                <a:spcPct val="20000"/>
              </a:spcBef>
              <a:buClr>
                <a:schemeClr val="bg2"/>
              </a:buClr>
              <a:buSzPct val="75000"/>
              <a:buFont typeface="Wingdings" pitchFamily="2" charset="2"/>
              <a:buNone/>
              <a:defRPr/>
            </a:pPr>
            <a:endParaRPr lang="en-US" sz="800" dirty="0"/>
          </a:p>
          <a:p>
            <a:pPr marL="342900" indent="-342900" eaLnBrk="1" hangingPunct="1">
              <a:spcBef>
                <a:spcPct val="20000"/>
              </a:spcBef>
              <a:buClr>
                <a:schemeClr val="bg2"/>
              </a:buClr>
              <a:buSzPct val="75000"/>
              <a:buFont typeface="Wingdings" pitchFamily="2" charset="2"/>
              <a:buNone/>
              <a:defRPr/>
            </a:pPr>
            <a:r>
              <a:rPr lang="en-US" sz="2800" b="1" u="sng" dirty="0">
                <a:solidFill>
                  <a:srgbClr val="FF0000"/>
                </a:solidFill>
              </a:rPr>
              <a:t>Decoding the Symbol</a:t>
            </a:r>
            <a:r>
              <a:rPr lang="en-US" sz="2800" b="1" dirty="0">
                <a:solidFill>
                  <a:srgbClr val="FF0000"/>
                </a:solidFill>
              </a:rPr>
              <a:t>:</a:t>
            </a:r>
            <a:r>
              <a:rPr lang="en-US" sz="2800" b="1" dirty="0">
                <a:solidFill>
                  <a:srgbClr val="FF5050"/>
                </a:solidFill>
              </a:rPr>
              <a:t> </a:t>
            </a:r>
            <a:r>
              <a:rPr lang="en-US" sz="2400" dirty="0"/>
              <a:t> </a:t>
            </a:r>
            <a:r>
              <a:rPr lang="en-US" dirty="0"/>
              <a:t>(</a:t>
            </a:r>
            <a:r>
              <a:rPr lang="en-US" dirty="0" err="1"/>
              <a:t>vs</a:t>
            </a:r>
            <a:r>
              <a:rPr lang="en-US" dirty="0"/>
              <a:t> 38)</a:t>
            </a:r>
            <a:r>
              <a:rPr lang="en-US" sz="2400" dirty="0"/>
              <a:t> </a:t>
            </a:r>
          </a:p>
          <a:p>
            <a:pPr marL="342900" indent="-342900" eaLnBrk="1" hangingPunct="1">
              <a:spcBef>
                <a:spcPct val="20000"/>
              </a:spcBef>
              <a:buClr>
                <a:schemeClr val="bg2"/>
              </a:buClr>
              <a:buSzPct val="75000"/>
              <a:buFont typeface="Wingdings" pitchFamily="2" charset="2"/>
              <a:buChar char="n"/>
              <a:defRPr/>
            </a:pPr>
            <a:r>
              <a:rPr lang="en-US" sz="2400" b="1" dirty="0"/>
              <a:t>Thou</a:t>
            </a:r>
            <a:r>
              <a:rPr lang="en-US" sz="2400" dirty="0"/>
              <a:t> </a:t>
            </a:r>
            <a:r>
              <a:rPr lang="en-US" sz="2400" dirty="0">
                <a:solidFill>
                  <a:srgbClr val="666699"/>
                </a:solidFill>
              </a:rPr>
              <a:t>[Nebuchadnezzar]</a:t>
            </a:r>
            <a:r>
              <a:rPr lang="en-US" sz="2400" dirty="0"/>
              <a:t> </a:t>
            </a:r>
            <a:r>
              <a:rPr lang="en-US" sz="2400" b="1" u="sng" dirty="0"/>
              <a:t>art this head of </a:t>
            </a:r>
            <a:r>
              <a:rPr lang="en-US" sz="2400" b="1" u="sng" dirty="0">
                <a:solidFill>
                  <a:srgbClr val="AB8239"/>
                </a:solidFill>
              </a:rPr>
              <a:t>gold</a:t>
            </a:r>
            <a:r>
              <a:rPr lang="en-US" sz="2400" b="1" dirty="0">
                <a:solidFill>
                  <a:srgbClr val="AB8239"/>
                </a:solidFill>
              </a:rPr>
              <a:t>.</a:t>
            </a:r>
            <a:r>
              <a:rPr lang="en-US" sz="2400" dirty="0"/>
              <a:t>  </a:t>
            </a:r>
            <a:endParaRPr lang="en-US" dirty="0"/>
          </a:p>
          <a:p>
            <a:pPr marL="342900" indent="-342900" eaLnBrk="1" hangingPunct="1">
              <a:spcBef>
                <a:spcPct val="20000"/>
              </a:spcBef>
              <a:buClr>
                <a:schemeClr val="bg2"/>
              </a:buClr>
              <a:buSzPct val="75000"/>
              <a:buFont typeface="Wingdings" pitchFamily="2" charset="2"/>
              <a:buNone/>
              <a:defRPr/>
            </a:pPr>
            <a:endParaRPr lang="en-US" sz="800" dirty="0"/>
          </a:p>
          <a:p>
            <a:pPr marL="342900" indent="-342900" eaLnBrk="1" hangingPunct="1">
              <a:spcBef>
                <a:spcPct val="20000"/>
              </a:spcBef>
              <a:buClr>
                <a:schemeClr val="bg2"/>
              </a:buClr>
              <a:buSzPct val="75000"/>
              <a:buFont typeface="Wingdings" pitchFamily="2" charset="2"/>
              <a:buNone/>
              <a:defRPr/>
            </a:pPr>
            <a:endParaRPr lang="en-US" sz="800" dirty="0"/>
          </a:p>
          <a:p>
            <a:pPr marL="342900" indent="-342900" eaLnBrk="1" hangingPunct="1">
              <a:spcBef>
                <a:spcPct val="20000"/>
              </a:spcBef>
              <a:buClr>
                <a:schemeClr val="bg2"/>
              </a:buClr>
              <a:buSzPct val="75000"/>
              <a:buFont typeface="Wingdings" pitchFamily="2" charset="2"/>
              <a:buNone/>
              <a:defRPr/>
            </a:pPr>
            <a:r>
              <a:rPr lang="en-US" sz="2800" b="1" u="sng" dirty="0">
                <a:solidFill>
                  <a:srgbClr val="0000FF"/>
                </a:solidFill>
              </a:rPr>
              <a:t>Literal Application</a:t>
            </a:r>
            <a:r>
              <a:rPr lang="en-US" sz="2800" b="1" dirty="0">
                <a:solidFill>
                  <a:srgbClr val="0000FF"/>
                </a:solidFill>
              </a:rPr>
              <a:t>:</a:t>
            </a:r>
            <a:r>
              <a:rPr lang="en-US" sz="2400" dirty="0"/>
              <a:t>  </a:t>
            </a:r>
          </a:p>
          <a:p>
            <a:pPr marL="342900" indent="-342900" eaLnBrk="1" hangingPunct="1">
              <a:spcBef>
                <a:spcPct val="20000"/>
              </a:spcBef>
              <a:buClr>
                <a:schemeClr val="bg2"/>
              </a:buClr>
              <a:buSzPct val="75000"/>
              <a:buFont typeface="Wingdings" pitchFamily="2" charset="2"/>
              <a:buChar char="n"/>
              <a:defRPr/>
            </a:pPr>
            <a:r>
              <a:rPr lang="en-US" sz="2400" b="1" dirty="0"/>
              <a:t>The </a:t>
            </a:r>
            <a:r>
              <a:rPr lang="en-US" sz="2400" b="1" u="sng" dirty="0">
                <a:solidFill>
                  <a:srgbClr val="AB8239"/>
                </a:solidFill>
              </a:rPr>
              <a:t>gold head</a:t>
            </a:r>
            <a:r>
              <a:rPr lang="en-US" sz="2400" b="1" dirty="0"/>
              <a:t> represents the First Kingdom called </a:t>
            </a:r>
            <a:r>
              <a:rPr lang="en-US" sz="2400" b="1" u="sng" dirty="0">
                <a:solidFill>
                  <a:srgbClr val="AB8239"/>
                </a:solidFill>
              </a:rPr>
              <a:t>Babylon</a:t>
            </a:r>
            <a:r>
              <a:rPr lang="en-US" sz="2400" b="1" dirty="0">
                <a:solidFill>
                  <a:srgbClr val="AB8239"/>
                </a:solidFill>
              </a:rPr>
              <a:t>.</a:t>
            </a:r>
          </a:p>
        </p:txBody>
      </p:sp>
      <p:sp>
        <p:nvSpPr>
          <p:cNvPr id="5" name="WordArt 14"/>
          <p:cNvSpPr>
            <a:spLocks noChangeArrowheads="1" noChangeShapeType="1" noTextEdit="1"/>
          </p:cNvSpPr>
          <p:nvPr/>
        </p:nvSpPr>
        <p:spPr bwMode="auto">
          <a:xfrm rot="5400000">
            <a:off x="-2099140" y="3775540"/>
            <a:ext cx="4859867" cy="509186"/>
          </a:xfrm>
          <a:prstGeom prst="rect">
            <a:avLst/>
          </a:prstGeom>
        </p:spPr>
        <p:txBody>
          <a:bodyPr vert="wordArtVertRtl" wrap="none" fromWordArt="1">
            <a:prstTxWarp prst="textPlain">
              <a:avLst>
                <a:gd name="adj" fmla="val 50000"/>
              </a:avLst>
            </a:prstTxWarp>
            <a:scene3d>
              <a:camera prst="orthographicFront">
                <a:rot lat="0" lon="0" rev="0"/>
              </a:camera>
              <a:lightRig rig="threePt" dir="t"/>
            </a:scene3d>
            <a:sp3d extrusionH="57150">
              <a:bevelT w="38100" h="38100"/>
            </a:sp3d>
          </a:bodyPr>
          <a:lstStyle/>
          <a:p>
            <a:pPr algn="ctr" fontAlgn="auto">
              <a:defRPr/>
            </a:pPr>
            <a:r>
              <a:rPr lang="en-US" sz="6000" kern="500" dirty="0" smtClean="0">
                <a:ln w="12700">
                  <a:solidFill>
                    <a:schemeClr val="tx1"/>
                  </a:solidFill>
                  <a:round/>
                  <a:headEnd/>
                  <a:tailEnd/>
                </a:ln>
                <a:gradFill rotWithShape="1">
                  <a:gsLst>
                    <a:gs pos="0">
                      <a:srgbClr val="FF7171"/>
                    </a:gs>
                    <a:gs pos="50000">
                      <a:schemeClr val="bg1"/>
                    </a:gs>
                    <a:gs pos="100000">
                      <a:srgbClr val="FF7171"/>
                    </a:gs>
                  </a:gsLst>
                  <a:lin ang="0" scaled="1"/>
                </a:gradFill>
                <a:effectLst>
                  <a:outerShdw dist="35921" dir="2700000" algn="ctr" rotWithShape="0">
                    <a:srgbClr val="0033CC"/>
                  </a:outerShdw>
                </a:effectLst>
                <a:latin typeface="+mj-lt"/>
              </a:rPr>
              <a:t>REVIEW</a:t>
            </a:r>
            <a:endParaRPr lang="en-US" sz="6000" kern="500" dirty="0">
              <a:ln w="12700">
                <a:solidFill>
                  <a:schemeClr val="tx1"/>
                </a:solidFill>
                <a:round/>
                <a:headEnd/>
                <a:tailEnd/>
              </a:ln>
              <a:gradFill rotWithShape="1">
                <a:gsLst>
                  <a:gs pos="0">
                    <a:srgbClr val="FF7171"/>
                  </a:gs>
                  <a:gs pos="50000">
                    <a:schemeClr val="bg1"/>
                  </a:gs>
                  <a:gs pos="100000">
                    <a:srgbClr val="FF7171"/>
                  </a:gs>
                </a:gsLst>
                <a:lin ang="0" scaled="1"/>
              </a:gradFill>
              <a:effectLst>
                <a:outerShdw dist="35921" dir="2700000" algn="ctr" rotWithShape="0">
                  <a:srgbClr val="0033CC"/>
                </a:outerShdw>
              </a:effectLst>
              <a:latin typeface="+mj-lt"/>
            </a:endParaRP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0E6DA28E-5D7E-4613-9A02-42E696BB463E}" type="slidenum">
              <a:rPr lang="en-US" smtClean="0"/>
              <a:pPr>
                <a:defRPr/>
              </a:pPr>
              <a:t>49</a:t>
            </a:fld>
            <a:endParaRPr lang="en-US"/>
          </a:p>
        </p:txBody>
      </p:sp>
      <p:pic>
        <p:nvPicPr>
          <p:cNvPr id="6" name="Picture 2" descr="trans Image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a:xfrm>
            <a:off x="296323" y="964493"/>
            <a:ext cx="1779088" cy="58674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485">
                                            <p:txEl>
                                              <p:pRg st="2" end="2"/>
                                            </p:txEl>
                                          </p:spTgt>
                                        </p:tgtEl>
                                        <p:attrNameLst>
                                          <p:attrName>style.visibility</p:attrName>
                                        </p:attrNameLst>
                                      </p:cBhvr>
                                      <p:to>
                                        <p:strVal val="visible"/>
                                      </p:to>
                                    </p:set>
                                    <p:animEffect transition="in" filter="fade">
                                      <p:cBhvr>
                                        <p:cTn id="7" dur="2000"/>
                                        <p:tgtEl>
                                          <p:spTgt spid="40448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4485">
                                            <p:txEl>
                                              <p:pRg st="5" end="5"/>
                                            </p:txEl>
                                          </p:spTgt>
                                        </p:tgtEl>
                                        <p:attrNameLst>
                                          <p:attrName>style.visibility</p:attrName>
                                        </p:attrNameLst>
                                      </p:cBhvr>
                                      <p:to>
                                        <p:strVal val="visible"/>
                                      </p:to>
                                    </p:set>
                                    <p:animEffect transition="in" filter="fade">
                                      <p:cBhvr>
                                        <p:cTn id="12" dur="2000"/>
                                        <p:tgtEl>
                                          <p:spTgt spid="40448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4485">
                                            <p:txEl>
                                              <p:pRg st="9" end="9"/>
                                            </p:txEl>
                                          </p:spTgt>
                                        </p:tgtEl>
                                        <p:attrNameLst>
                                          <p:attrName>style.visibility</p:attrName>
                                        </p:attrNameLst>
                                      </p:cBhvr>
                                      <p:to>
                                        <p:strVal val="visible"/>
                                      </p:to>
                                    </p:set>
                                    <p:animEffect transition="in" filter="fade">
                                      <p:cBhvr>
                                        <p:cTn id="17" dur="2000"/>
                                        <p:tgtEl>
                                          <p:spTgt spid="404485">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4485">
                                            <p:txEl>
                                              <p:pRg st="13" end="13"/>
                                            </p:txEl>
                                          </p:spTgt>
                                        </p:tgtEl>
                                        <p:attrNameLst>
                                          <p:attrName>style.visibility</p:attrName>
                                        </p:attrNameLst>
                                      </p:cBhvr>
                                      <p:to>
                                        <p:strVal val="visible"/>
                                      </p:to>
                                    </p:set>
                                    <p:animEffect transition="in" filter="fade">
                                      <p:cBhvr>
                                        <p:cTn id="22" dur="2000"/>
                                        <p:tgtEl>
                                          <p:spTgt spid="40448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609600" y="1295400"/>
            <a:ext cx="6096000" cy="3886200"/>
          </a:xfrm>
          <a:prstGeom prst="rect">
            <a:avLst/>
          </a:prstGeom>
        </p:spPr>
        <p:txBody>
          <a:bodyPr>
            <a:scene3d>
              <a:camera prst="orthographicFront"/>
              <a:lightRig rig="threePt" dir="t"/>
            </a:scene3d>
            <a:sp3d extrusionH="57150">
              <a:bevelT h="25400" prst="softRound"/>
            </a:sp3d>
          </a:bodyPr>
          <a:lstStyle/>
          <a:p>
            <a:pPr marL="342900" indent="-342900" eaLnBrk="1" hangingPunct="1">
              <a:lnSpc>
                <a:spcPct val="90000"/>
              </a:lnSpc>
              <a:spcBef>
                <a:spcPct val="20000"/>
              </a:spcBef>
              <a:buClr>
                <a:schemeClr val="bg2"/>
              </a:buClr>
              <a:buSzPct val="75000"/>
              <a:buFont typeface="Wingdings" pitchFamily="2" charset="2"/>
              <a:buNone/>
              <a:defRPr/>
            </a:pPr>
            <a:r>
              <a:rPr lang="en-US" sz="2800" b="1" kern="0" dirty="0">
                <a:solidFill>
                  <a:srgbClr val="FFFFCC"/>
                </a:solidFill>
                <a:latin typeface="+mn-lt"/>
              </a:rPr>
              <a:t>   Isa 46:9, 10</a:t>
            </a:r>
            <a:r>
              <a:rPr lang="en-US" sz="2800" kern="0" dirty="0">
                <a:solidFill>
                  <a:srgbClr val="DCDCEE"/>
                </a:solidFill>
                <a:latin typeface="+mn-lt"/>
              </a:rPr>
              <a:t>   </a:t>
            </a:r>
            <a:r>
              <a:rPr lang="en-US" sz="2800" kern="0" dirty="0">
                <a:solidFill>
                  <a:srgbClr val="CCECFF"/>
                </a:solidFill>
                <a:latin typeface="+mn-lt"/>
              </a:rPr>
              <a:t>Remember the former things of old: for I am </a:t>
            </a:r>
            <a:r>
              <a:rPr lang="en-US" sz="2800" kern="0" dirty="0" err="1" smtClean="0">
                <a:solidFill>
                  <a:srgbClr val="CCECFF"/>
                </a:solidFill>
                <a:latin typeface="+mn-lt"/>
              </a:rPr>
              <a:t>Yahuah</a:t>
            </a:r>
            <a:r>
              <a:rPr lang="en-US" sz="2800" kern="0" dirty="0" smtClean="0">
                <a:solidFill>
                  <a:srgbClr val="CCECFF"/>
                </a:solidFill>
                <a:latin typeface="+mn-lt"/>
              </a:rPr>
              <a:t>, </a:t>
            </a:r>
            <a:r>
              <a:rPr lang="en-US" sz="2800" kern="0" dirty="0">
                <a:solidFill>
                  <a:srgbClr val="CCECFF"/>
                </a:solidFill>
                <a:latin typeface="+mn-lt"/>
              </a:rPr>
              <a:t>and there is none else ... </a:t>
            </a:r>
          </a:p>
          <a:p>
            <a:pPr marL="342900" indent="-342900" eaLnBrk="1" hangingPunct="1">
              <a:lnSpc>
                <a:spcPct val="90000"/>
              </a:lnSpc>
              <a:spcBef>
                <a:spcPct val="20000"/>
              </a:spcBef>
              <a:buClr>
                <a:schemeClr val="bg2"/>
              </a:buClr>
              <a:buSzPct val="75000"/>
              <a:buFont typeface="Wingdings" pitchFamily="2" charset="2"/>
              <a:buChar char="n"/>
              <a:defRPr/>
            </a:pPr>
            <a:endParaRPr lang="en-US" sz="1400" kern="0" dirty="0">
              <a:solidFill>
                <a:srgbClr val="CCECFF"/>
              </a:solidFill>
              <a:latin typeface="+mn-lt"/>
            </a:endParaRPr>
          </a:p>
          <a:p>
            <a:pPr marL="342900" indent="-342900" eaLnBrk="1" hangingPunct="1">
              <a:lnSpc>
                <a:spcPct val="90000"/>
              </a:lnSpc>
              <a:spcBef>
                <a:spcPct val="20000"/>
              </a:spcBef>
              <a:buClr>
                <a:schemeClr val="bg2"/>
              </a:buClr>
              <a:buSzPct val="75000"/>
              <a:buFont typeface="Wingdings" pitchFamily="2" charset="2"/>
              <a:buNone/>
              <a:defRPr/>
            </a:pPr>
            <a:r>
              <a:rPr lang="en-US" sz="2800" b="1" kern="0" dirty="0">
                <a:solidFill>
                  <a:srgbClr val="FFFFCC"/>
                </a:solidFill>
                <a:latin typeface="+mn-lt"/>
              </a:rPr>
              <a:t>  10</a:t>
            </a:r>
            <a:r>
              <a:rPr lang="en-US" sz="2800" kern="0" dirty="0">
                <a:solidFill>
                  <a:srgbClr val="DCDCEE"/>
                </a:solidFill>
                <a:latin typeface="+mn-lt"/>
              </a:rPr>
              <a:t>   </a:t>
            </a:r>
            <a:r>
              <a:rPr lang="en-US" sz="2800" b="1" u="sng" kern="0" dirty="0">
                <a:solidFill>
                  <a:srgbClr val="FFFFCC"/>
                </a:solidFill>
                <a:latin typeface="+mn-lt"/>
              </a:rPr>
              <a:t>Declaring the end from the beginning</a:t>
            </a:r>
            <a:r>
              <a:rPr lang="en-US" sz="2800" kern="0" dirty="0">
                <a:solidFill>
                  <a:srgbClr val="FFFFCC"/>
                </a:solidFill>
                <a:latin typeface="+mn-lt"/>
              </a:rPr>
              <a:t>,</a:t>
            </a:r>
            <a:r>
              <a:rPr lang="en-US" sz="2800" kern="0" dirty="0">
                <a:solidFill>
                  <a:srgbClr val="CCECFF"/>
                </a:solidFill>
                <a:latin typeface="+mn-lt"/>
              </a:rPr>
              <a:t> and from ancient times </a:t>
            </a:r>
            <a:r>
              <a:rPr lang="en-US" sz="2800" b="1" u="sng" kern="0" dirty="0">
                <a:solidFill>
                  <a:srgbClr val="FFFFCC"/>
                </a:solidFill>
                <a:latin typeface="+mn-lt"/>
              </a:rPr>
              <a:t>the things that are not yet done</a:t>
            </a:r>
            <a:r>
              <a:rPr lang="en-US" sz="2800" kern="0" dirty="0">
                <a:solidFill>
                  <a:srgbClr val="FFFFCC"/>
                </a:solidFill>
                <a:latin typeface="+mn-lt"/>
              </a:rPr>
              <a:t>,</a:t>
            </a:r>
            <a:r>
              <a:rPr lang="en-US" sz="2800" kern="0" dirty="0">
                <a:solidFill>
                  <a:srgbClr val="CCECFF"/>
                </a:solidFill>
                <a:latin typeface="+mn-lt"/>
              </a:rPr>
              <a:t> saying, My counsel shall stand, and I will do all my pleasure:</a:t>
            </a:r>
          </a:p>
          <a:p>
            <a:pPr marL="342900" indent="-342900" eaLnBrk="1" hangingPunct="1">
              <a:lnSpc>
                <a:spcPct val="90000"/>
              </a:lnSpc>
              <a:spcBef>
                <a:spcPct val="20000"/>
              </a:spcBef>
              <a:buClr>
                <a:schemeClr val="bg2"/>
              </a:buClr>
              <a:buSzPct val="75000"/>
              <a:buFont typeface="Wingdings" pitchFamily="2" charset="2"/>
              <a:buChar char="n"/>
              <a:defRPr/>
            </a:pPr>
            <a:endParaRPr lang="en-US" sz="2800" kern="0" dirty="0">
              <a:solidFill>
                <a:srgbClr val="CCECFF"/>
              </a:solidFill>
              <a:latin typeface="+mn-lt"/>
            </a:endParaRPr>
          </a:p>
          <a:p>
            <a:pPr marL="342900" indent="-342900" eaLnBrk="1" hangingPunct="1">
              <a:lnSpc>
                <a:spcPct val="90000"/>
              </a:lnSpc>
              <a:spcBef>
                <a:spcPct val="20000"/>
              </a:spcBef>
              <a:buClr>
                <a:schemeClr val="bg2"/>
              </a:buClr>
              <a:buSzPct val="75000"/>
              <a:buFont typeface="Wingdings" pitchFamily="2" charset="2"/>
              <a:buChar char="n"/>
              <a:defRPr/>
            </a:pPr>
            <a:endParaRPr lang="en-US" sz="2800" kern="0" dirty="0">
              <a:solidFill>
                <a:srgbClr val="CCECFF"/>
              </a:solidFill>
              <a:latin typeface="+mn-lt"/>
            </a:endParaRPr>
          </a:p>
        </p:txBody>
      </p:sp>
      <p:sp>
        <p:nvSpPr>
          <p:cNvPr id="6147" name="Rectangle 4"/>
          <p:cNvSpPr>
            <a:spLocks noChangeArrowheads="1"/>
          </p:cNvSpPr>
          <p:nvPr/>
        </p:nvSpPr>
        <p:spPr bwMode="auto">
          <a:xfrm>
            <a:off x="457200" y="381000"/>
            <a:ext cx="8610600" cy="762000"/>
          </a:xfrm>
          <a:prstGeom prst="rect">
            <a:avLst/>
          </a:prstGeom>
          <a:noFill/>
          <a:ln w="9525">
            <a:noFill/>
            <a:miter lim="800000"/>
            <a:headEnd/>
            <a:tailEnd/>
          </a:ln>
        </p:spPr>
        <p:txBody>
          <a:bodyPr anchor="ctr">
            <a:scene3d>
              <a:camera prst="orthographicFront"/>
              <a:lightRig rig="threePt" dir="t"/>
            </a:scene3d>
            <a:sp3d extrusionH="57150">
              <a:bevelT h="25400" prst="softRound"/>
            </a:sp3d>
          </a:bodyPr>
          <a:lstStyle/>
          <a:p>
            <a:pPr eaLnBrk="1" hangingPunct="1"/>
            <a:r>
              <a:rPr lang="en-US" sz="3200" dirty="0">
                <a:solidFill>
                  <a:srgbClr val="FFFFCC"/>
                </a:solidFill>
                <a:latin typeface="Arial Rounded MT Bold" pitchFamily="34" charset="0"/>
              </a:rPr>
              <a:t>“Declaring the end from the beginning ...”</a:t>
            </a:r>
          </a:p>
        </p:txBody>
      </p:sp>
      <p:sp>
        <p:nvSpPr>
          <p:cNvPr id="2" name="Slide Number Placeholder 1"/>
          <p:cNvSpPr>
            <a:spLocks noGrp="1"/>
          </p:cNvSpPr>
          <p:nvPr>
            <p:ph type="sldNum" sz="quarter" idx="11"/>
          </p:nvPr>
        </p:nvSpPr>
        <p:spPr/>
        <p:txBody>
          <a:bodyPr/>
          <a:lstStyle/>
          <a:p>
            <a:pPr>
              <a:defRPr/>
            </a:pPr>
            <a:fld id="{365A3CD0-870F-4015-A67D-98130C91934D}" type="slidenum">
              <a:rPr lang="en-US" smtClean="0"/>
              <a:pPr>
                <a:defRPr/>
              </a:pPr>
              <a:t>5</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alphaModFix amt="65000"/>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2" descr="trans Image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152400" y="0"/>
            <a:ext cx="2125663" cy="7010400"/>
          </a:xfrm>
          <a:prstGeom prst="rect">
            <a:avLst/>
          </a:prstGeom>
          <a:ln>
            <a:noFill/>
          </a:ln>
          <a:effectLst>
            <a:outerShdw blurRad="292100" dist="139700" dir="2700000" algn="tl" rotWithShape="0">
              <a:srgbClr val="333333">
                <a:alpha val="65000"/>
              </a:srgbClr>
            </a:outerShdw>
          </a:effectLst>
        </p:spPr>
      </p:pic>
      <p:sp>
        <p:nvSpPr>
          <p:cNvPr id="3" name="WordArt 3"/>
          <p:cNvSpPr>
            <a:spLocks noChangeArrowheads="1" noChangeShapeType="1" noTextEdit="1"/>
          </p:cNvSpPr>
          <p:nvPr/>
        </p:nvSpPr>
        <p:spPr bwMode="auto">
          <a:xfrm>
            <a:off x="387350" y="192088"/>
            <a:ext cx="1563688" cy="538162"/>
          </a:xfrm>
          <a:prstGeom prst="rect">
            <a:avLst/>
          </a:prstGeom>
        </p:spPr>
        <p:txBody>
          <a:bodyPr wrap="none" fromWordArt="1">
            <a:prstTxWarp prst="textCanUp">
              <a:avLst>
                <a:gd name="adj" fmla="val 85713"/>
              </a:avLst>
            </a:prstTxWarp>
            <a:scene3d>
              <a:camera prst="orthographicFront"/>
              <a:lightRig rig="threePt" dir="t"/>
            </a:scene3d>
            <a:sp3d extrusionH="57150">
              <a:bevelT w="38100" h="38100"/>
            </a:sp3d>
          </a:bodyPr>
          <a:lstStyle/>
          <a:p>
            <a:pPr algn="ctr"/>
            <a:r>
              <a:rPr lang="en-US" sz="3600" kern="10">
                <a:ln w="3175">
                  <a:solidFill>
                    <a:schemeClr val="folHlink"/>
                  </a:solidFill>
                  <a:round/>
                  <a:headEnd/>
                  <a:tailEnd/>
                </a:ln>
                <a:gradFill rotWithShape="1">
                  <a:gsLst>
                    <a:gs pos="0">
                      <a:srgbClr val="FFDE81"/>
                    </a:gs>
                    <a:gs pos="50000">
                      <a:srgbClr val="FFFFCC"/>
                    </a:gs>
                    <a:gs pos="100000">
                      <a:srgbClr val="FFDE81"/>
                    </a:gs>
                  </a:gsLst>
                  <a:lin ang="5400000" scaled="1"/>
                </a:gradFill>
                <a:effectLst>
                  <a:outerShdw dist="35921" dir="2700000" algn="ctr" rotWithShape="0">
                    <a:schemeClr val="accent2"/>
                  </a:outerShdw>
                </a:effectLst>
                <a:latin typeface="Arial Rounded MT Bold"/>
              </a:rPr>
              <a:t>Babylon</a:t>
            </a:r>
          </a:p>
        </p:txBody>
      </p:sp>
      <p:sp>
        <p:nvSpPr>
          <p:cNvPr id="5" name="Rectangle 5"/>
          <p:cNvSpPr txBox="1">
            <a:spLocks noChangeArrowheads="1"/>
          </p:cNvSpPr>
          <p:nvPr/>
        </p:nvSpPr>
        <p:spPr>
          <a:xfrm>
            <a:off x="1981200" y="0"/>
            <a:ext cx="7010400" cy="1371600"/>
          </a:xfrm>
          <a:prstGeom prst="rect">
            <a:avLst/>
          </a:prstGeom>
        </p:spPr>
        <p:txBody>
          <a:bodyPr>
            <a:scene3d>
              <a:camera prst="orthographicFront"/>
              <a:lightRig rig="threePt" dir="t"/>
            </a:scene3d>
            <a:sp3d extrusionH="57150">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bg2"/>
                </a:solidFill>
                <a:effectLst/>
                <a:uLnTx/>
                <a:uFillTx/>
                <a:latin typeface="+mj-lt"/>
                <a:ea typeface="+mj-ea"/>
                <a:cs typeface="+mj-cs"/>
              </a:rPr>
              <a:t>Scriptural </a:t>
            </a:r>
            <a:r>
              <a:rPr kumimoji="0" lang="en-US" sz="4000" b="1" i="0" u="none" strike="noStrike" kern="0" cap="none" spc="0" normalizeH="0" baseline="0" noProof="0" dirty="0" smtClean="0">
                <a:ln>
                  <a:noFill/>
                </a:ln>
                <a:solidFill>
                  <a:schemeClr val="accent2"/>
                </a:solidFill>
                <a:effectLst/>
                <a:uLnTx/>
                <a:uFillTx/>
                <a:latin typeface="+mj-lt"/>
                <a:ea typeface="+mj-ea"/>
                <a:cs typeface="+mj-cs"/>
              </a:rPr>
              <a:t> </a:t>
            </a:r>
            <a:r>
              <a:rPr kumimoji="0" lang="en-US" sz="4000" b="1" i="0" u="none" strike="noStrike" kern="0" cap="none" spc="0" normalizeH="0" baseline="0" noProof="0" dirty="0" smtClean="0">
                <a:ln>
                  <a:noFill/>
                </a:ln>
                <a:solidFill>
                  <a:schemeClr val="bg2"/>
                </a:solidFill>
                <a:effectLst/>
                <a:uLnTx/>
                <a:uFillTx/>
                <a:latin typeface="+mj-lt"/>
                <a:ea typeface="+mj-ea"/>
                <a:cs typeface="+mj-cs"/>
              </a:rPr>
              <a:t>Documentation:</a:t>
            </a:r>
            <a:br>
              <a:rPr kumimoji="0" lang="en-US" sz="4000" b="1" i="0" u="none" strike="noStrike" kern="0" cap="none" spc="0" normalizeH="0" baseline="0" noProof="0" dirty="0" smtClean="0">
                <a:ln>
                  <a:noFill/>
                </a:ln>
                <a:solidFill>
                  <a:schemeClr val="bg2"/>
                </a:solidFill>
                <a:effectLst/>
                <a:uLnTx/>
                <a:uFillTx/>
                <a:latin typeface="+mj-lt"/>
                <a:ea typeface="+mj-ea"/>
                <a:cs typeface="+mj-cs"/>
              </a:rPr>
            </a:br>
            <a:r>
              <a:rPr kumimoji="0" lang="en-US" sz="4000" b="1" i="0" u="none" strike="noStrike" kern="0" cap="none" spc="0" normalizeH="0" baseline="0" noProof="0" dirty="0" smtClean="0">
                <a:ln>
                  <a:noFill/>
                </a:ln>
                <a:solidFill>
                  <a:schemeClr val="bg2"/>
                </a:solidFill>
                <a:effectLst/>
                <a:uLnTx/>
                <a:uFillTx/>
                <a:latin typeface="+mj-lt"/>
                <a:ea typeface="+mj-ea"/>
                <a:cs typeface="+mj-cs"/>
              </a:rPr>
              <a:t>1</a:t>
            </a:r>
            <a:r>
              <a:rPr kumimoji="0" lang="en-US" sz="4000" b="1" i="0" u="none" strike="noStrike" kern="0" cap="none" spc="0" normalizeH="0" baseline="30000" noProof="0" dirty="0" smtClean="0">
                <a:ln>
                  <a:noFill/>
                </a:ln>
                <a:solidFill>
                  <a:schemeClr val="bg2"/>
                </a:solidFill>
                <a:effectLst/>
                <a:uLnTx/>
                <a:uFillTx/>
                <a:latin typeface="+mj-lt"/>
                <a:ea typeface="+mj-ea"/>
                <a:cs typeface="+mj-cs"/>
              </a:rPr>
              <a:t>st</a:t>
            </a:r>
            <a:r>
              <a:rPr kumimoji="0" lang="en-US" sz="4000" b="1" i="0" u="none" strike="noStrike" kern="0" cap="none" spc="0" normalizeH="0" baseline="0" noProof="0" dirty="0" smtClean="0">
                <a:ln>
                  <a:noFill/>
                </a:ln>
                <a:solidFill>
                  <a:schemeClr val="bg2"/>
                </a:solidFill>
                <a:effectLst/>
                <a:uLnTx/>
                <a:uFillTx/>
                <a:latin typeface="+mj-lt"/>
                <a:ea typeface="+mj-ea"/>
                <a:cs typeface="+mj-cs"/>
              </a:rPr>
              <a:t> Kingdom</a:t>
            </a:r>
            <a:endParaRPr kumimoji="0" lang="en-US" sz="4000" b="1" i="0" u="none" strike="noStrike" kern="0" cap="none" spc="0" normalizeH="0" baseline="0" noProof="0" dirty="0">
              <a:ln>
                <a:noFill/>
              </a:ln>
              <a:solidFill>
                <a:schemeClr val="bg2"/>
              </a:solidFill>
              <a:effectLst/>
              <a:uLnTx/>
              <a:uFillTx/>
              <a:latin typeface="+mj-lt"/>
              <a:ea typeface="+mj-ea"/>
              <a:cs typeface="+mj-cs"/>
            </a:endParaRPr>
          </a:p>
        </p:txBody>
      </p:sp>
      <p:pic>
        <p:nvPicPr>
          <p:cNvPr id="6" name="Picture 6" descr="Dan 7 4 - Lion  edited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76863" y="533400"/>
            <a:ext cx="3767137" cy="4389438"/>
          </a:xfrm>
          <a:prstGeom prst="rect">
            <a:avLst/>
          </a:prstGeom>
          <a:ln>
            <a:noFill/>
          </a:ln>
          <a:effectLst>
            <a:outerShdw blurRad="292100" dist="139700" dir="2700000" algn="tl" rotWithShape="0">
              <a:srgbClr val="333333">
                <a:alpha val="65000"/>
              </a:srgbClr>
            </a:outerShdw>
          </a:effectLst>
        </p:spPr>
      </p:pic>
      <p:sp>
        <p:nvSpPr>
          <p:cNvPr id="7" name="Rectangle 7"/>
          <p:cNvSpPr txBox="1">
            <a:spLocks noChangeArrowheads="1"/>
          </p:cNvSpPr>
          <p:nvPr/>
        </p:nvSpPr>
        <p:spPr>
          <a:xfrm>
            <a:off x="2057400" y="1371600"/>
            <a:ext cx="3581400" cy="5105400"/>
          </a:xfrm>
          <a:prstGeom prst="rect">
            <a:avLst/>
          </a:prstGeom>
        </p:spPr>
        <p:txBody>
          <a:bodyPr>
            <a:scene3d>
              <a:camera prst="orthographicFront"/>
              <a:lightRig rig="threePt" dir="t"/>
            </a:scene3d>
            <a:sp3d extrusionH="57150">
              <a:bevelT w="38100" h="38100"/>
            </a:sp3d>
          </a:bodyPr>
          <a:lstStyle/>
          <a:p>
            <a:pPr marL="342900" marR="0" lvl="0" indent="-342900" algn="l" defTabSz="914400" rtl="0" eaLnBrk="0" fontAlgn="base" latinLnBrk="0" hangingPunct="0">
              <a:lnSpc>
                <a:spcPct val="90000"/>
              </a:lnSpc>
              <a:spcBef>
                <a:spcPct val="20000"/>
              </a:spcBef>
              <a:spcAft>
                <a:spcPct val="0"/>
              </a:spcAft>
              <a:buClr>
                <a:schemeClr val="bg2"/>
              </a:buClr>
              <a:buSzPct val="75000"/>
              <a:buFont typeface="Wingdings" pitchFamily="2" charset="2"/>
              <a:buNone/>
              <a:tabLst/>
              <a:defRPr/>
            </a:pPr>
            <a:endParaRPr kumimoji="0" lang="en-US" sz="1000" b="1" i="0" u="none" strike="noStrike" kern="0" cap="none" spc="0" normalizeH="0" baseline="0" noProof="0" dirty="0" smtClean="0">
              <a:ln>
                <a:noFill/>
              </a:ln>
              <a:solidFill>
                <a:srgbClr val="4A0363"/>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
                <a:schemeClr val="bg2"/>
              </a:buClr>
              <a:buSzPct val="75000"/>
              <a:buFont typeface="Wingdings" pitchFamily="2" charset="2"/>
              <a:buNone/>
              <a:tabLst/>
              <a:defRPr/>
            </a:pPr>
            <a:r>
              <a:rPr kumimoji="0" lang="en-US" sz="2000" b="1" i="0" u="none" strike="noStrike" kern="0" cap="none" spc="0" normalizeH="0" baseline="0" noProof="0" dirty="0" smtClean="0">
                <a:ln>
                  <a:noFill/>
                </a:ln>
                <a:solidFill>
                  <a:srgbClr val="4A0363"/>
                </a:solidFill>
                <a:uLnTx/>
                <a:uFillTx/>
                <a:latin typeface="+mn-lt"/>
                <a:ea typeface="+mn-ea"/>
                <a:cs typeface="+mn-cs"/>
              </a:rPr>
              <a:t>     </a:t>
            </a:r>
            <a:r>
              <a:rPr kumimoji="0" lang="en-US" sz="2400" b="1" i="0" u="none" strike="noStrike" kern="0" cap="none" spc="0" normalizeH="0" baseline="0" noProof="0" dirty="0" smtClean="0">
                <a:ln>
                  <a:noFill/>
                </a:ln>
                <a:solidFill>
                  <a:srgbClr val="4A0363"/>
                </a:solidFill>
                <a:uLnTx/>
                <a:uFillTx/>
                <a:latin typeface="+mn-lt"/>
                <a:ea typeface="+mn-ea"/>
                <a:cs typeface="+mn-cs"/>
              </a:rPr>
              <a:t>Dan 2:36-38</a:t>
            </a:r>
            <a:r>
              <a:rPr kumimoji="0" lang="en-US" sz="2400" b="1" i="0" u="none" strike="noStrike" kern="0" cap="none" spc="0" normalizeH="0" baseline="0" noProof="0" dirty="0" smtClean="0">
                <a:ln>
                  <a:noFill/>
                </a:ln>
                <a:solidFill>
                  <a:schemeClr val="tx1"/>
                </a:solidFill>
                <a:uLnTx/>
                <a:uFillTx/>
                <a:latin typeface="+mn-lt"/>
                <a:ea typeface="+mn-ea"/>
                <a:cs typeface="+mn-cs"/>
              </a:rPr>
              <a:t>  </a:t>
            </a:r>
            <a:r>
              <a:rPr kumimoji="0" lang="en-US" sz="2400" b="0" i="0" u="none" strike="noStrike" kern="0" cap="none" spc="0" normalizeH="0" baseline="0" noProof="0" dirty="0" smtClean="0">
                <a:ln>
                  <a:noFill/>
                </a:ln>
                <a:solidFill>
                  <a:schemeClr val="bg2"/>
                </a:solidFill>
                <a:effectLst/>
                <a:uLnTx/>
                <a:uFillTx/>
                <a:latin typeface="+mn-lt"/>
                <a:ea typeface="+mn-ea"/>
                <a:cs typeface="+mn-cs"/>
              </a:rPr>
              <a:t>This is the dream; and we will tell the interpretation thereof before the king.</a:t>
            </a:r>
          </a:p>
          <a:p>
            <a:pPr marL="342900" marR="0" lvl="0" indent="-342900" algn="l" defTabSz="914400" rtl="0" eaLnBrk="0" fontAlgn="base" latinLnBrk="0" hangingPunct="0">
              <a:lnSpc>
                <a:spcPct val="90000"/>
              </a:lnSpc>
              <a:spcBef>
                <a:spcPct val="20000"/>
              </a:spcBef>
              <a:spcAft>
                <a:spcPct val="0"/>
              </a:spcAft>
              <a:buClr>
                <a:schemeClr val="bg2"/>
              </a:buClr>
              <a:buSzPct val="75000"/>
              <a:buFont typeface="Wingdings" pitchFamily="2" charset="2"/>
              <a:buNone/>
              <a:tabLst/>
              <a:defRPr/>
            </a:pPr>
            <a:r>
              <a:rPr kumimoji="0" lang="en-US" sz="2400" b="0" i="0" u="none" strike="noStrike" kern="0" cap="none" spc="0" normalizeH="0" baseline="0" noProof="0" dirty="0" smtClean="0">
                <a:ln>
                  <a:noFill/>
                </a:ln>
                <a:solidFill>
                  <a:srgbClr val="4A0363"/>
                </a:solidFill>
                <a:effectLst>
                  <a:outerShdw blurRad="38100" dist="38100" dir="2700000" algn="tl">
                    <a:srgbClr val="000000"/>
                  </a:outerShdw>
                </a:effectLst>
                <a:uLnTx/>
                <a:uFillTx/>
                <a:latin typeface="+mn-lt"/>
                <a:ea typeface="+mn-ea"/>
                <a:cs typeface="+mn-cs"/>
              </a:rPr>
              <a:t>    </a:t>
            </a:r>
            <a:r>
              <a:rPr kumimoji="0" lang="en-US" sz="2400" b="1" i="0" u="none" strike="noStrike" kern="0" cap="none" spc="0" normalizeH="0" baseline="0" noProof="0" dirty="0" smtClean="0">
                <a:ln>
                  <a:noFill/>
                </a:ln>
                <a:solidFill>
                  <a:srgbClr val="4A0363"/>
                </a:solidFill>
                <a:uLnTx/>
                <a:uFillTx/>
                <a:latin typeface="+mn-lt"/>
                <a:ea typeface="+mn-ea"/>
                <a:cs typeface="+mn-cs"/>
              </a:rPr>
              <a:t>37</a:t>
            </a:r>
            <a:r>
              <a:rPr kumimoji="0" lang="en-US" sz="2400" b="1" i="0" u="none" strike="noStrike" kern="0" cap="none" spc="0" normalizeH="0" baseline="0" noProof="0" dirty="0" smtClean="0">
                <a:ln>
                  <a:noFill/>
                </a:ln>
                <a:solidFill>
                  <a:schemeClr val="tx1"/>
                </a:solidFill>
                <a:uLnTx/>
                <a:uFillTx/>
                <a:latin typeface="+mn-lt"/>
                <a:ea typeface="+mn-ea"/>
                <a:cs typeface="+mn-cs"/>
              </a:rPr>
              <a:t> </a:t>
            </a:r>
            <a:r>
              <a:rPr kumimoji="0" lang="en-US" sz="2400" b="1" i="0" u="sng" strike="noStrike" kern="0" cap="none" spc="0" normalizeH="0" baseline="0" noProof="0" dirty="0" smtClean="0">
                <a:ln>
                  <a:noFill/>
                </a:ln>
                <a:solidFill>
                  <a:schemeClr val="hlink"/>
                </a:solidFill>
                <a:uLnTx/>
                <a:uFillTx/>
                <a:latin typeface="+mn-lt"/>
                <a:ea typeface="+mn-ea"/>
                <a:cs typeface="+mn-cs"/>
              </a:rPr>
              <a:t>Thou, O kin</a:t>
            </a:r>
            <a:r>
              <a:rPr kumimoji="0" lang="en-US" sz="2400" b="1" i="0" strike="noStrike" kern="0" cap="none" spc="0" normalizeH="0" baseline="0" noProof="0" dirty="0" smtClean="0">
                <a:ln>
                  <a:noFill/>
                </a:ln>
                <a:solidFill>
                  <a:schemeClr val="hlink"/>
                </a:solidFill>
                <a:uLnTx/>
                <a:uFillTx/>
                <a:latin typeface="+mn-lt"/>
                <a:ea typeface="+mn-ea"/>
                <a:cs typeface="+mn-cs"/>
              </a:rPr>
              <a:t>g</a:t>
            </a:r>
            <a:r>
              <a:rPr lang="en-US" sz="2400" b="1" kern="0" dirty="0" smtClean="0">
                <a:solidFill>
                  <a:schemeClr val="hlink"/>
                </a:solidFill>
                <a:latin typeface="+mn-lt"/>
              </a:rPr>
              <a:t> ... </a:t>
            </a:r>
            <a:r>
              <a:rPr lang="en-US" sz="2400" kern="0" dirty="0" err="1" smtClean="0">
                <a:solidFill>
                  <a:schemeClr val="bg2"/>
                </a:solidFill>
                <a:latin typeface="+mn-lt"/>
              </a:rPr>
              <a:t>Yahuah</a:t>
            </a:r>
            <a:r>
              <a:rPr kumimoji="0" lang="en-US" sz="2400" b="0" i="0" u="none" strike="noStrike" kern="0" cap="none" spc="0" normalizeH="0" baseline="0" noProof="0" dirty="0" smtClean="0">
                <a:ln>
                  <a:noFill/>
                </a:ln>
                <a:solidFill>
                  <a:schemeClr val="bg2"/>
                </a:solidFill>
                <a:effectLst/>
                <a:uLnTx/>
                <a:uFillTx/>
                <a:latin typeface="+mn-lt"/>
                <a:ea typeface="+mn-ea"/>
                <a:cs typeface="+mn-cs"/>
              </a:rPr>
              <a:t> of heaven ... </a:t>
            </a:r>
          </a:p>
          <a:p>
            <a:pPr marL="342900" marR="0" lvl="0" indent="-342900" algn="l" defTabSz="914400" rtl="0" eaLnBrk="0" fontAlgn="base" latinLnBrk="0" hangingPunct="0">
              <a:lnSpc>
                <a:spcPct val="90000"/>
              </a:lnSpc>
              <a:spcBef>
                <a:spcPct val="20000"/>
              </a:spcBef>
              <a:spcAft>
                <a:spcPct val="0"/>
              </a:spcAft>
              <a:buClr>
                <a:schemeClr val="bg2"/>
              </a:buClr>
              <a:buSzPct val="75000"/>
              <a:buFont typeface="Wingdings" pitchFamily="2" charset="2"/>
              <a:buNone/>
              <a:tabLst/>
              <a:defRPr/>
            </a:pPr>
            <a:r>
              <a:rPr kumimoji="0" lang="en-US" sz="2400" b="0" i="0" u="none" strike="noStrike" kern="0" cap="none" spc="0" normalizeH="0" baseline="0" noProof="0" dirty="0" smtClean="0">
                <a:ln>
                  <a:noFill/>
                </a:ln>
                <a:solidFill>
                  <a:srgbClr val="4A0363"/>
                </a:solidFill>
                <a:effectLst>
                  <a:outerShdw blurRad="38100" dist="38100" dir="2700000" algn="tl">
                    <a:srgbClr val="000000"/>
                  </a:outerShdw>
                </a:effectLst>
                <a:uLnTx/>
                <a:uFillTx/>
                <a:latin typeface="+mn-lt"/>
                <a:ea typeface="+mn-ea"/>
                <a:cs typeface="+mn-cs"/>
              </a:rPr>
              <a:t>    </a:t>
            </a:r>
            <a:r>
              <a:rPr kumimoji="0" lang="en-US" sz="2400" b="1" i="0" u="none" strike="noStrike" kern="0" cap="none" spc="0" normalizeH="0" baseline="0" noProof="0" dirty="0" smtClean="0">
                <a:ln>
                  <a:noFill/>
                </a:ln>
                <a:solidFill>
                  <a:srgbClr val="4A0363"/>
                </a:solidFill>
                <a:uLnTx/>
                <a:uFillTx/>
                <a:latin typeface="+mn-lt"/>
                <a:ea typeface="+mn-ea"/>
                <a:cs typeface="+mn-cs"/>
              </a:rPr>
              <a:t>38</a:t>
            </a:r>
            <a:r>
              <a:rPr kumimoji="0" lang="en-US" sz="2400" b="0" i="0" u="none" strike="noStrike" kern="0" cap="none" spc="0" normalizeH="0" baseline="0" noProof="0" dirty="0" smtClean="0">
                <a:ln>
                  <a:noFill/>
                </a:ln>
                <a:solidFill>
                  <a:schemeClr val="tx1"/>
                </a:solidFill>
                <a:effectLst/>
                <a:uLnTx/>
                <a:uFillTx/>
                <a:latin typeface="+mn-lt"/>
                <a:ea typeface="+mn-ea"/>
                <a:cs typeface="+mn-cs"/>
              </a:rPr>
              <a:t>  </a:t>
            </a:r>
            <a:r>
              <a:rPr kumimoji="0" lang="en-US" sz="2400" b="0" i="0" u="none" strike="noStrike" kern="0" cap="none" spc="0" normalizeH="0" baseline="0" noProof="0" dirty="0" smtClean="0">
                <a:ln>
                  <a:noFill/>
                </a:ln>
                <a:solidFill>
                  <a:schemeClr val="bg2"/>
                </a:solidFill>
                <a:effectLst/>
                <a:uLnTx/>
                <a:uFillTx/>
                <a:latin typeface="+mn-lt"/>
                <a:ea typeface="+mn-ea"/>
                <a:cs typeface="+mn-cs"/>
              </a:rPr>
              <a:t>... hath made thee ruler over them all.</a:t>
            </a:r>
            <a:r>
              <a:rPr kumimoji="0" lang="en-US" sz="2400" b="0" i="0" u="none" strike="noStrike" kern="0" cap="none" spc="0" normalizeH="0" baseline="0" noProof="0" dirty="0" smtClean="0">
                <a:ln>
                  <a:noFill/>
                </a:ln>
                <a:solidFill>
                  <a:schemeClr val="tx1"/>
                </a:solidFill>
                <a:effectLst/>
                <a:uLnTx/>
                <a:uFillTx/>
                <a:latin typeface="+mn-lt"/>
                <a:ea typeface="+mn-ea"/>
                <a:cs typeface="+mn-cs"/>
              </a:rPr>
              <a:t> </a:t>
            </a:r>
            <a:r>
              <a:rPr kumimoji="0" lang="en-US" sz="2400" b="1" i="0" u="sng" strike="noStrike" kern="0" cap="none" spc="0" normalizeH="0" baseline="0" noProof="0" dirty="0" smtClean="0">
                <a:ln>
                  <a:noFill/>
                </a:ln>
                <a:solidFill>
                  <a:schemeClr val="hlink"/>
                </a:solidFill>
                <a:uLnTx/>
                <a:uFillTx/>
                <a:latin typeface="+mn-lt"/>
                <a:ea typeface="+mn-ea"/>
                <a:cs typeface="+mn-cs"/>
              </a:rPr>
              <a:t>Thou art this head of </a:t>
            </a:r>
            <a:r>
              <a:rPr kumimoji="0" lang="en-US" sz="2400" b="1" i="0" strike="noStrike" kern="0" cap="none" spc="0" normalizeH="0" baseline="0" noProof="0" dirty="0" smtClean="0">
                <a:ln>
                  <a:noFill/>
                </a:ln>
                <a:solidFill>
                  <a:schemeClr val="hlink"/>
                </a:solidFill>
                <a:uLnTx/>
                <a:uFillTx/>
                <a:latin typeface="+mn-lt"/>
                <a:ea typeface="+mn-ea"/>
                <a:cs typeface="+mn-cs"/>
              </a:rPr>
              <a:t>g</a:t>
            </a:r>
            <a:r>
              <a:rPr kumimoji="0" lang="en-US" sz="2400" b="1" i="0" u="sng" strike="noStrike" kern="0" cap="none" spc="0" normalizeH="0" baseline="0" noProof="0" dirty="0" smtClean="0">
                <a:ln>
                  <a:noFill/>
                </a:ln>
                <a:solidFill>
                  <a:schemeClr val="hlink"/>
                </a:solidFill>
                <a:uLnTx/>
                <a:uFillTx/>
                <a:latin typeface="+mn-lt"/>
                <a:ea typeface="+mn-ea"/>
                <a:cs typeface="+mn-cs"/>
              </a:rPr>
              <a:t>old</a:t>
            </a:r>
            <a:r>
              <a:rPr kumimoji="0" lang="en-US" sz="2400" b="1" i="0" u="none" strike="noStrike" kern="0" cap="none" spc="0" normalizeH="0" baseline="0" noProof="0" dirty="0" smtClean="0">
                <a:ln>
                  <a:noFill/>
                </a:ln>
                <a:solidFill>
                  <a:schemeClr val="hlink"/>
                </a:solidFill>
                <a:uLnTx/>
                <a:uFillTx/>
                <a:latin typeface="+mn-lt"/>
                <a:ea typeface="+mn-ea"/>
                <a:cs typeface="+mn-cs"/>
              </a:rPr>
              <a:t>. </a:t>
            </a:r>
            <a:endParaRPr kumimoji="0" lang="en-US" sz="2400" b="1" i="0" u="none" strike="noStrike" kern="0" cap="none" spc="0" normalizeH="0" baseline="0" noProof="0" dirty="0">
              <a:ln>
                <a:noFill/>
              </a:ln>
              <a:solidFill>
                <a:schemeClr val="hlink"/>
              </a:solidFill>
              <a:uLnTx/>
              <a:uFillTx/>
              <a:latin typeface="+mn-lt"/>
              <a:ea typeface="+mn-ea"/>
              <a:cs typeface="+mn-cs"/>
            </a:endParaRPr>
          </a:p>
        </p:txBody>
      </p:sp>
      <p:sp>
        <p:nvSpPr>
          <p:cNvPr id="8" name="WordArt 8"/>
          <p:cNvSpPr>
            <a:spLocks noChangeArrowheads="1" noChangeShapeType="1" noTextEdit="1"/>
          </p:cNvSpPr>
          <p:nvPr/>
        </p:nvSpPr>
        <p:spPr bwMode="auto">
          <a:xfrm>
            <a:off x="6096000" y="4953000"/>
            <a:ext cx="1924050" cy="10572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2400" kern="10">
                <a:ln w="9525">
                  <a:noFill/>
                  <a:round/>
                  <a:headEnd/>
                  <a:tailEnd/>
                </a:ln>
                <a:solidFill>
                  <a:schemeClr val="bg2"/>
                </a:solidFill>
                <a:latin typeface="Arial Rounded MT Bold"/>
              </a:rPr>
              <a:t>Also see:</a:t>
            </a:r>
          </a:p>
          <a:p>
            <a:pPr algn="ctr"/>
            <a:r>
              <a:rPr lang="en-US" sz="2400" kern="10">
                <a:ln w="9525">
                  <a:noFill/>
                  <a:round/>
                  <a:headEnd/>
                  <a:tailEnd/>
                </a:ln>
                <a:solidFill>
                  <a:schemeClr val="bg2"/>
                </a:solidFill>
                <a:latin typeface="Arial Rounded MT Bold"/>
              </a:rPr>
              <a:t>Jer 50:7, 17</a:t>
            </a:r>
          </a:p>
          <a:p>
            <a:pPr algn="ctr"/>
            <a:r>
              <a:rPr lang="en-US" sz="2400" kern="10">
                <a:ln w="9525">
                  <a:noFill/>
                  <a:round/>
                  <a:headEnd/>
                  <a:tailEnd/>
                </a:ln>
                <a:solidFill>
                  <a:schemeClr val="bg2"/>
                </a:solidFill>
                <a:latin typeface="Arial Rounded MT Bold"/>
              </a:rPr>
              <a:t>Jer 50: 43, 44</a:t>
            </a:r>
          </a:p>
        </p:txBody>
      </p:sp>
      <p:sp>
        <p:nvSpPr>
          <p:cNvPr id="9" name="WordArt 9"/>
          <p:cNvSpPr>
            <a:spLocks noChangeArrowheads="1" noChangeShapeType="1" noTextEdit="1"/>
          </p:cNvSpPr>
          <p:nvPr/>
        </p:nvSpPr>
        <p:spPr bwMode="auto">
          <a:xfrm>
            <a:off x="1030288" y="2062163"/>
            <a:ext cx="390525" cy="6254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5400" kern="10">
                <a:ln w="9525">
                  <a:solidFill>
                    <a:srgbClr val="000000"/>
                  </a:solidFill>
                  <a:round/>
                  <a:headEnd/>
                  <a:tailEnd/>
                </a:ln>
                <a:gradFill rotWithShape="1">
                  <a:gsLst>
                    <a:gs pos="0">
                      <a:schemeClr val="folHlink"/>
                    </a:gs>
                    <a:gs pos="100000">
                      <a:schemeClr val="accent1"/>
                    </a:gs>
                  </a:gsLst>
                  <a:path path="rect">
                    <a:fillToRect l="50000" t="50000" r="50000" b="50000"/>
                  </a:path>
                </a:gradFill>
                <a:latin typeface="Arial Rounded MT Bold"/>
              </a:rPr>
              <a:t>?</a:t>
            </a:r>
          </a:p>
        </p:txBody>
      </p:sp>
      <p:sp>
        <p:nvSpPr>
          <p:cNvPr id="10" name="WordArt 10"/>
          <p:cNvSpPr>
            <a:spLocks noChangeArrowheads="1" noChangeShapeType="1" noTextEdit="1"/>
          </p:cNvSpPr>
          <p:nvPr/>
        </p:nvSpPr>
        <p:spPr bwMode="auto">
          <a:xfrm>
            <a:off x="1030288" y="3135313"/>
            <a:ext cx="390525" cy="6254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5400" kern="10">
                <a:ln w="9525">
                  <a:solidFill>
                    <a:srgbClr val="000000"/>
                  </a:solidFill>
                  <a:round/>
                  <a:headEnd/>
                  <a:tailEnd/>
                </a:ln>
                <a:gradFill rotWithShape="1">
                  <a:gsLst>
                    <a:gs pos="0">
                      <a:schemeClr val="accent1"/>
                    </a:gs>
                    <a:gs pos="50000">
                      <a:schemeClr val="folHlink"/>
                    </a:gs>
                    <a:gs pos="100000">
                      <a:schemeClr val="accent1"/>
                    </a:gs>
                  </a:gsLst>
                  <a:lin ang="0" scaled="1"/>
                </a:gradFill>
                <a:latin typeface="Arial Rounded MT Bold"/>
              </a:rPr>
              <a:t>?</a:t>
            </a:r>
          </a:p>
        </p:txBody>
      </p:sp>
      <p:sp>
        <p:nvSpPr>
          <p:cNvPr id="11" name="WordArt 11"/>
          <p:cNvSpPr>
            <a:spLocks noChangeArrowheads="1" noChangeShapeType="1" noTextEdit="1"/>
          </p:cNvSpPr>
          <p:nvPr/>
        </p:nvSpPr>
        <p:spPr bwMode="auto">
          <a:xfrm>
            <a:off x="1017588" y="4335463"/>
            <a:ext cx="390525" cy="6254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5400" kern="10">
                <a:ln w="9525">
                  <a:solidFill>
                    <a:srgbClr val="000000"/>
                  </a:solidFill>
                  <a:round/>
                  <a:headEnd/>
                  <a:tailEnd/>
                </a:ln>
                <a:gradFill rotWithShape="1">
                  <a:gsLst>
                    <a:gs pos="0">
                      <a:schemeClr val="folHlink"/>
                    </a:gs>
                    <a:gs pos="50000">
                      <a:schemeClr val="accent1"/>
                    </a:gs>
                    <a:gs pos="100000">
                      <a:schemeClr val="folHlink"/>
                    </a:gs>
                  </a:gsLst>
                  <a:lin ang="2700000" scaled="1"/>
                </a:gradFill>
                <a:latin typeface="Arial Rounded MT Bold"/>
              </a:rPr>
              <a:t>?</a:t>
            </a:r>
          </a:p>
        </p:txBody>
      </p:sp>
      <p:sp>
        <p:nvSpPr>
          <p:cNvPr id="13" name="WordArt 14"/>
          <p:cNvSpPr>
            <a:spLocks noChangeArrowheads="1" noChangeShapeType="1" noTextEdit="1"/>
          </p:cNvSpPr>
          <p:nvPr/>
        </p:nvSpPr>
        <p:spPr bwMode="auto">
          <a:xfrm>
            <a:off x="2209800" y="6324600"/>
            <a:ext cx="6629400" cy="40005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200" kern="10" dirty="0" smtClean="0">
                <a:ln w="9525">
                  <a:solidFill>
                    <a:srgbClr val="000000"/>
                  </a:solidFill>
                  <a:round/>
                  <a:headEnd/>
                  <a:tailEnd/>
                </a:ln>
                <a:solidFill>
                  <a:schemeClr val="hlink"/>
                </a:solidFill>
                <a:latin typeface="Arial Rounded MT Bold"/>
              </a:rPr>
              <a:t>The Bible Interprets the Prophetic Kingdoms</a:t>
            </a:r>
            <a:endParaRPr lang="en-US" sz="3200" kern="10" dirty="0">
              <a:ln w="9525">
                <a:solidFill>
                  <a:srgbClr val="000000"/>
                </a:solidFill>
                <a:round/>
                <a:headEnd/>
                <a:tailEnd/>
              </a:ln>
              <a:solidFill>
                <a:schemeClr val="hlink"/>
              </a:solidFill>
              <a:latin typeface="Arial Rounded MT Bold"/>
            </a:endParaRPr>
          </a:p>
        </p:txBody>
      </p:sp>
      <p:sp>
        <p:nvSpPr>
          <p:cNvPr id="4" name="Slide Number Placeholder 3"/>
          <p:cNvSpPr>
            <a:spLocks noGrp="1"/>
          </p:cNvSpPr>
          <p:nvPr>
            <p:ph type="sldNum" sz="quarter" idx="11"/>
          </p:nvPr>
        </p:nvSpPr>
        <p:spPr>
          <a:xfrm>
            <a:off x="7018867" y="6400800"/>
            <a:ext cx="2133600" cy="457200"/>
          </a:xfrm>
        </p:spPr>
        <p:txBody>
          <a:bodyPr>
            <a:scene3d>
              <a:camera prst="orthographicFront"/>
              <a:lightRig rig="threePt" dir="t"/>
            </a:scene3d>
            <a:sp3d extrusionH="57150">
              <a:bevelT w="38100" h="38100"/>
            </a:sp3d>
          </a:bodyPr>
          <a:lstStyle/>
          <a:p>
            <a:pPr>
              <a:defRPr/>
            </a:pPr>
            <a:fld id="{365A3CD0-870F-4015-A67D-98130C91934D}" type="slidenum">
              <a:rPr lang="en-US" smtClean="0"/>
              <a:pPr>
                <a:defRPr/>
              </a:pPr>
              <a:t>50</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alphaModFix amt="66000"/>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3" descr="trans Image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152400" y="0"/>
            <a:ext cx="2125663" cy="7010400"/>
          </a:xfrm>
          <a:prstGeom prst="rect">
            <a:avLst/>
          </a:prstGeom>
          <a:ln>
            <a:noFill/>
          </a:ln>
          <a:effectLst>
            <a:outerShdw blurRad="292100" dist="139700" dir="2700000" algn="tl" rotWithShape="0">
              <a:srgbClr val="333333">
                <a:alpha val="65000"/>
              </a:srgbClr>
            </a:outerShdw>
          </a:effectLst>
        </p:spPr>
      </p:pic>
      <p:sp>
        <p:nvSpPr>
          <p:cNvPr id="3" name="WordArt 4"/>
          <p:cNvSpPr>
            <a:spLocks noChangeArrowheads="1" noChangeShapeType="1" noTextEdit="1"/>
          </p:cNvSpPr>
          <p:nvPr/>
        </p:nvSpPr>
        <p:spPr bwMode="auto">
          <a:xfrm>
            <a:off x="387350" y="192088"/>
            <a:ext cx="1563688" cy="538162"/>
          </a:xfrm>
          <a:prstGeom prst="rect">
            <a:avLst/>
          </a:prstGeom>
        </p:spPr>
        <p:txBody>
          <a:bodyPr wrap="none" fromWordArt="1">
            <a:prstTxWarp prst="textCanUp">
              <a:avLst>
                <a:gd name="adj" fmla="val 85713"/>
              </a:avLst>
            </a:prstTxWarp>
            <a:scene3d>
              <a:camera prst="orthographicFront"/>
              <a:lightRig rig="threePt" dir="t"/>
            </a:scene3d>
            <a:sp3d extrusionH="57150">
              <a:bevelT w="38100" h="38100"/>
            </a:sp3d>
          </a:bodyPr>
          <a:lstStyle/>
          <a:p>
            <a:pPr algn="ctr"/>
            <a:r>
              <a:rPr lang="en-US" sz="3600" kern="10">
                <a:ln w="3175">
                  <a:solidFill>
                    <a:schemeClr val="folHlink"/>
                  </a:solidFill>
                  <a:round/>
                  <a:headEnd/>
                  <a:tailEnd/>
                </a:ln>
                <a:gradFill rotWithShape="1">
                  <a:gsLst>
                    <a:gs pos="0">
                      <a:srgbClr val="FFDE81"/>
                    </a:gs>
                    <a:gs pos="50000">
                      <a:srgbClr val="FFFFCC"/>
                    </a:gs>
                    <a:gs pos="100000">
                      <a:srgbClr val="FFDE81"/>
                    </a:gs>
                  </a:gsLst>
                  <a:lin ang="5400000" scaled="1"/>
                </a:gradFill>
                <a:effectLst>
                  <a:outerShdw dist="35921" dir="2700000" algn="ctr" rotWithShape="0">
                    <a:schemeClr val="accent2"/>
                  </a:outerShdw>
                </a:effectLst>
                <a:latin typeface="Arial Rounded MT Bold"/>
              </a:rPr>
              <a:t>Babylon</a:t>
            </a:r>
          </a:p>
        </p:txBody>
      </p:sp>
      <p:sp>
        <p:nvSpPr>
          <p:cNvPr id="4" name="WordArt 5"/>
          <p:cNvSpPr>
            <a:spLocks noChangeArrowheads="1" noChangeShapeType="1" noTextEdit="1"/>
          </p:cNvSpPr>
          <p:nvPr/>
        </p:nvSpPr>
        <p:spPr bwMode="auto">
          <a:xfrm>
            <a:off x="1030288" y="2062163"/>
            <a:ext cx="390525" cy="6254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5400" kern="10">
                <a:ln w="9525">
                  <a:solidFill>
                    <a:srgbClr val="000000"/>
                  </a:solidFill>
                  <a:round/>
                  <a:headEnd/>
                  <a:tailEnd/>
                </a:ln>
                <a:gradFill rotWithShape="1">
                  <a:gsLst>
                    <a:gs pos="0">
                      <a:schemeClr val="folHlink"/>
                    </a:gs>
                    <a:gs pos="100000">
                      <a:schemeClr val="accent1"/>
                    </a:gs>
                  </a:gsLst>
                  <a:path path="rect">
                    <a:fillToRect l="50000" t="50000" r="50000" b="50000"/>
                  </a:path>
                </a:gradFill>
                <a:latin typeface="Arial Rounded MT Bold"/>
              </a:rPr>
              <a:t>?</a:t>
            </a:r>
          </a:p>
        </p:txBody>
      </p:sp>
      <p:sp>
        <p:nvSpPr>
          <p:cNvPr id="5" name="Rectangle 8"/>
          <p:cNvSpPr txBox="1">
            <a:spLocks noChangeArrowheads="1"/>
          </p:cNvSpPr>
          <p:nvPr/>
        </p:nvSpPr>
        <p:spPr>
          <a:xfrm>
            <a:off x="2057400" y="152400"/>
            <a:ext cx="6934200" cy="1371600"/>
          </a:xfrm>
          <a:prstGeom prst="rect">
            <a:avLst/>
          </a:prstGeom>
        </p:spPr>
        <p:txBody>
          <a:bodyPr>
            <a:scene3d>
              <a:camera prst="orthographicFront"/>
              <a:lightRig rig="threePt" dir="t"/>
            </a:scene3d>
            <a:sp3d extrusionH="57150">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bg2"/>
                </a:solidFill>
                <a:effectLst/>
                <a:uLnTx/>
                <a:uFillTx/>
                <a:latin typeface="+mj-lt"/>
                <a:ea typeface="+mj-ea"/>
                <a:cs typeface="+mj-cs"/>
              </a:rPr>
              <a:t>Scriptural </a:t>
            </a:r>
            <a:r>
              <a:rPr kumimoji="0" lang="en-US" sz="4000" b="1" i="0" u="none" strike="noStrike" kern="0" cap="none" spc="0" normalizeH="0" baseline="0" noProof="0" dirty="0" smtClean="0">
                <a:ln>
                  <a:noFill/>
                </a:ln>
                <a:solidFill>
                  <a:schemeClr val="accent2"/>
                </a:solidFill>
                <a:effectLst/>
                <a:uLnTx/>
                <a:uFillTx/>
                <a:latin typeface="+mj-lt"/>
                <a:ea typeface="+mj-ea"/>
                <a:cs typeface="+mj-cs"/>
              </a:rPr>
              <a:t> </a:t>
            </a:r>
            <a:r>
              <a:rPr kumimoji="0" lang="en-US" sz="4000" b="1" i="0" u="none" strike="noStrike" kern="0" cap="none" spc="0" normalizeH="0" baseline="0" noProof="0" dirty="0" smtClean="0">
                <a:ln>
                  <a:noFill/>
                </a:ln>
                <a:solidFill>
                  <a:schemeClr val="bg2"/>
                </a:solidFill>
                <a:effectLst/>
                <a:uLnTx/>
                <a:uFillTx/>
                <a:latin typeface="+mj-lt"/>
                <a:ea typeface="+mj-ea"/>
                <a:cs typeface="+mj-cs"/>
              </a:rPr>
              <a:t>Documentation:</a:t>
            </a:r>
            <a:br>
              <a:rPr kumimoji="0" lang="en-US" sz="4000" b="1" i="0" u="none" strike="noStrike" kern="0" cap="none" spc="0" normalizeH="0" baseline="0" noProof="0" dirty="0" smtClean="0">
                <a:ln>
                  <a:noFill/>
                </a:ln>
                <a:solidFill>
                  <a:schemeClr val="bg2"/>
                </a:solidFill>
                <a:effectLst/>
                <a:uLnTx/>
                <a:uFillTx/>
                <a:latin typeface="+mj-lt"/>
                <a:ea typeface="+mj-ea"/>
                <a:cs typeface="+mj-cs"/>
              </a:rPr>
            </a:br>
            <a:r>
              <a:rPr kumimoji="0" lang="en-US" sz="4000" b="1" i="0" u="none" strike="noStrike" kern="0" cap="none" spc="0" normalizeH="0" baseline="0" noProof="0" dirty="0" smtClean="0">
                <a:ln>
                  <a:noFill/>
                </a:ln>
                <a:solidFill>
                  <a:schemeClr val="bg2"/>
                </a:solidFill>
                <a:effectLst/>
                <a:uLnTx/>
                <a:uFillTx/>
                <a:latin typeface="+mj-lt"/>
                <a:ea typeface="+mj-ea"/>
                <a:cs typeface="+mj-cs"/>
              </a:rPr>
              <a:t>2</a:t>
            </a:r>
            <a:r>
              <a:rPr kumimoji="0" lang="en-US" sz="4000" b="1" i="0" u="none" strike="noStrike" kern="0" cap="none" spc="0" normalizeH="0" baseline="30000" noProof="0" dirty="0" smtClean="0">
                <a:ln>
                  <a:noFill/>
                </a:ln>
                <a:solidFill>
                  <a:schemeClr val="bg2"/>
                </a:solidFill>
                <a:effectLst/>
                <a:uLnTx/>
                <a:uFillTx/>
                <a:latin typeface="+mj-lt"/>
                <a:ea typeface="+mj-ea"/>
                <a:cs typeface="+mj-cs"/>
              </a:rPr>
              <a:t>nd</a:t>
            </a:r>
            <a:r>
              <a:rPr kumimoji="0" lang="en-US" sz="4000" b="1" i="0" u="none" strike="noStrike" kern="0" cap="none" spc="0" normalizeH="0" baseline="0" noProof="0" dirty="0" smtClean="0">
                <a:ln>
                  <a:noFill/>
                </a:ln>
                <a:solidFill>
                  <a:schemeClr val="bg2"/>
                </a:solidFill>
                <a:effectLst/>
                <a:uLnTx/>
                <a:uFillTx/>
                <a:latin typeface="+mj-lt"/>
                <a:ea typeface="+mj-ea"/>
                <a:cs typeface="+mj-cs"/>
              </a:rPr>
              <a:t> Kingdom</a:t>
            </a:r>
            <a:endParaRPr kumimoji="0" lang="en-US" sz="4000" b="1" i="0" u="none" strike="noStrike" kern="0" cap="none" spc="0" normalizeH="0" baseline="0" noProof="0" dirty="0">
              <a:ln>
                <a:noFill/>
              </a:ln>
              <a:solidFill>
                <a:schemeClr val="bg2"/>
              </a:solidFill>
              <a:effectLst/>
              <a:uLnTx/>
              <a:uFillTx/>
              <a:latin typeface="+mj-lt"/>
              <a:ea typeface="+mj-ea"/>
              <a:cs typeface="+mj-cs"/>
            </a:endParaRPr>
          </a:p>
        </p:txBody>
      </p:sp>
      <p:sp>
        <p:nvSpPr>
          <p:cNvPr id="6" name="Rectangle 9"/>
          <p:cNvSpPr txBox="1">
            <a:spLocks noChangeArrowheads="1"/>
          </p:cNvSpPr>
          <p:nvPr/>
        </p:nvSpPr>
        <p:spPr>
          <a:xfrm>
            <a:off x="2362200" y="2057400"/>
            <a:ext cx="4191000" cy="4648200"/>
          </a:xfrm>
          <a:prstGeom prst="rect">
            <a:avLst/>
          </a:prstGeom>
        </p:spPr>
        <p:txBody>
          <a:bodyPr>
            <a:scene3d>
              <a:camera prst="orthographicFront"/>
              <a:lightRig rig="threePt" dir="t"/>
            </a:scene3d>
            <a:sp3d extrusionH="57150">
              <a:bevelT w="38100" h="38100"/>
            </a:sp3d>
          </a:bodyPr>
          <a:lstStyle/>
          <a:p>
            <a:pPr marL="342900" marR="0" lvl="0" indent="-342900" algn="l" defTabSz="914400" rtl="0" eaLnBrk="0" fontAlgn="base" latinLnBrk="0" hangingPunct="0">
              <a:lnSpc>
                <a:spcPct val="80000"/>
              </a:lnSpc>
              <a:spcBef>
                <a:spcPct val="20000"/>
              </a:spcBef>
              <a:spcAft>
                <a:spcPct val="0"/>
              </a:spcAft>
              <a:buClr>
                <a:schemeClr val="bg2"/>
              </a:buClr>
              <a:buSzPct val="75000"/>
              <a:buFont typeface="Wingdings" pitchFamily="2" charset="2"/>
              <a:buNone/>
              <a:tabLst/>
              <a:defRPr/>
            </a:pPr>
            <a:r>
              <a:rPr kumimoji="0" lang="en-US" sz="2400" b="1" i="0" u="none" strike="noStrike" kern="0" cap="none" spc="0" normalizeH="0" baseline="0" noProof="0" dirty="0" smtClean="0">
                <a:ln>
                  <a:noFill/>
                </a:ln>
                <a:solidFill>
                  <a:srgbClr val="4A0363"/>
                </a:solidFill>
                <a:uLnTx/>
                <a:uFillTx/>
                <a:latin typeface="+mn-lt"/>
                <a:ea typeface="+mn-ea"/>
                <a:cs typeface="+mn-cs"/>
              </a:rPr>
              <a:t>    Dan 2:39a</a:t>
            </a:r>
            <a:r>
              <a:rPr kumimoji="0" lang="en-US" sz="2400" b="1" i="0" u="none" strike="noStrike" kern="0" cap="none" spc="0" normalizeH="0" baseline="0" noProof="0" dirty="0" smtClean="0">
                <a:ln>
                  <a:noFill/>
                </a:ln>
                <a:solidFill>
                  <a:schemeClr val="tx1"/>
                </a:solidFill>
                <a:uLnTx/>
                <a:uFillTx/>
                <a:latin typeface="+mn-lt"/>
                <a:ea typeface="+mn-ea"/>
                <a:cs typeface="+mn-cs"/>
              </a:rPr>
              <a:t>     </a:t>
            </a:r>
            <a:r>
              <a:rPr kumimoji="0" lang="en-US" sz="2400" b="0" i="0" u="none" strike="noStrike" kern="0" cap="none" spc="0" normalizeH="0" baseline="0" noProof="0" dirty="0" smtClean="0">
                <a:ln>
                  <a:noFill/>
                </a:ln>
                <a:solidFill>
                  <a:schemeClr val="bg2"/>
                </a:solidFill>
                <a:effectLst/>
                <a:uLnTx/>
                <a:uFillTx/>
                <a:latin typeface="+mn-lt"/>
                <a:ea typeface="+mn-ea"/>
                <a:cs typeface="+mn-cs"/>
              </a:rPr>
              <a:t>And after thee shall arise another kingdom inferior to thee ...</a:t>
            </a:r>
          </a:p>
          <a:p>
            <a:pPr marL="342900" marR="0" lvl="0" indent="-342900" algn="l" defTabSz="914400" rtl="0" eaLnBrk="0" fontAlgn="base" latinLnBrk="0" hangingPunct="0">
              <a:lnSpc>
                <a:spcPct val="80000"/>
              </a:lnSpc>
              <a:spcBef>
                <a:spcPct val="20000"/>
              </a:spcBef>
              <a:spcAft>
                <a:spcPct val="0"/>
              </a:spcAft>
              <a:buClr>
                <a:schemeClr val="bg2"/>
              </a:buClr>
              <a:buSzPct val="75000"/>
              <a:buFont typeface="Wingdings" pitchFamily="2" charset="2"/>
              <a:buNone/>
              <a:tabLst/>
              <a:defRPr/>
            </a:pPr>
            <a:r>
              <a:rPr kumimoji="0" lang="en-US" sz="10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80000"/>
              </a:lnSpc>
              <a:spcBef>
                <a:spcPct val="20000"/>
              </a:spcBef>
              <a:spcAft>
                <a:spcPct val="0"/>
              </a:spcAft>
              <a:buClr>
                <a:schemeClr val="bg2"/>
              </a:buClr>
              <a:buSzPct val="75000"/>
              <a:buFont typeface="Wingdings" pitchFamily="2" charset="2"/>
              <a:buNone/>
              <a:tabLst/>
              <a:defRPr/>
            </a:pPr>
            <a:r>
              <a:rPr kumimoji="0" lang="en-US" sz="2400" b="0" i="0" u="none" strike="noStrike" kern="0" cap="none" spc="0" normalizeH="0" baseline="0" noProof="0" dirty="0" smtClean="0">
                <a:ln>
                  <a:noFill/>
                </a:ln>
                <a:solidFill>
                  <a:srgbClr val="4A0363"/>
                </a:solidFill>
                <a:effectLst>
                  <a:outerShdw blurRad="38100" dist="38100" dir="2700000" algn="tl">
                    <a:srgbClr val="000000"/>
                  </a:outerShdw>
                </a:effectLst>
                <a:uLnTx/>
                <a:uFillTx/>
                <a:latin typeface="+mn-lt"/>
                <a:ea typeface="+mn-ea"/>
                <a:cs typeface="+mn-cs"/>
              </a:rPr>
              <a:t>    </a:t>
            </a:r>
            <a:r>
              <a:rPr kumimoji="0" lang="en-US" sz="2400" b="1" i="0" u="none" strike="noStrike" kern="0" cap="none" spc="0" normalizeH="0" baseline="0" noProof="0" dirty="0" smtClean="0">
                <a:ln>
                  <a:noFill/>
                </a:ln>
                <a:solidFill>
                  <a:schemeClr val="hlink"/>
                </a:solidFill>
                <a:uLnTx/>
                <a:uFillTx/>
                <a:latin typeface="+mn-lt"/>
                <a:ea typeface="+mn-ea"/>
                <a:cs typeface="+mn-cs"/>
              </a:rPr>
              <a:t>Dan 8:20</a:t>
            </a:r>
            <a:r>
              <a:rPr kumimoji="0" lang="en-US" sz="2400" b="0" i="0" u="none" strike="noStrike" kern="0" cap="none" spc="0" normalizeH="0" baseline="0" noProof="0" dirty="0" smtClean="0">
                <a:ln>
                  <a:noFill/>
                </a:ln>
                <a:solidFill>
                  <a:schemeClr val="hlink"/>
                </a:solidFill>
                <a:uLnTx/>
                <a:uFillTx/>
                <a:latin typeface="+mn-lt"/>
                <a:ea typeface="+mn-ea"/>
                <a:cs typeface="+mn-cs"/>
              </a:rPr>
              <a:t>   </a:t>
            </a:r>
            <a:r>
              <a:rPr kumimoji="0" lang="en-US" sz="2400" b="1" i="0" u="sng" strike="noStrike" kern="0" cap="none" spc="0" normalizeH="0" baseline="0" noProof="0" dirty="0" smtClean="0">
                <a:ln>
                  <a:noFill/>
                </a:ln>
                <a:solidFill>
                  <a:schemeClr val="hlink"/>
                </a:solidFill>
                <a:uLnTx/>
                <a:uFillTx/>
                <a:latin typeface="+mn-lt"/>
                <a:ea typeface="+mn-ea"/>
                <a:cs typeface="+mn-cs"/>
              </a:rPr>
              <a:t>The ram</a:t>
            </a:r>
            <a:r>
              <a:rPr kumimoji="0" lang="en-US" sz="2400" b="1" i="0" u="none" strike="noStrike" kern="0" cap="none" spc="0" normalizeH="0" baseline="0" noProof="0" dirty="0" smtClean="0">
                <a:ln>
                  <a:noFill/>
                </a:ln>
                <a:solidFill>
                  <a:schemeClr val="hlink"/>
                </a:solidFill>
                <a:uLnTx/>
                <a:uFillTx/>
                <a:latin typeface="+mn-lt"/>
                <a:ea typeface="+mn-ea"/>
                <a:cs typeface="+mn-cs"/>
              </a:rPr>
              <a:t> </a:t>
            </a:r>
            <a:r>
              <a:rPr kumimoji="0" lang="en-US" sz="2400" b="0" i="0" u="none" strike="noStrike" kern="0" cap="none" spc="0" normalizeH="0" baseline="0" noProof="0" dirty="0" smtClean="0">
                <a:ln>
                  <a:noFill/>
                </a:ln>
                <a:solidFill>
                  <a:schemeClr val="hlink"/>
                </a:solidFill>
                <a:uLnTx/>
                <a:uFillTx/>
                <a:latin typeface="+mn-lt"/>
                <a:ea typeface="+mn-ea"/>
                <a:cs typeface="+mn-cs"/>
              </a:rPr>
              <a:t>which thou </a:t>
            </a:r>
            <a:r>
              <a:rPr kumimoji="0" lang="en-US" sz="2400" b="0" i="0" u="none" strike="noStrike" kern="0" cap="none" spc="0" normalizeH="0" baseline="0" noProof="0" dirty="0" err="1" smtClean="0">
                <a:ln>
                  <a:noFill/>
                </a:ln>
                <a:solidFill>
                  <a:schemeClr val="hlink"/>
                </a:solidFill>
                <a:uLnTx/>
                <a:uFillTx/>
                <a:latin typeface="+mn-lt"/>
                <a:ea typeface="+mn-ea"/>
                <a:cs typeface="+mn-cs"/>
              </a:rPr>
              <a:t>sawest</a:t>
            </a:r>
            <a:r>
              <a:rPr kumimoji="0" lang="en-US" sz="2400" b="0" i="0" u="none" strike="noStrike" kern="0" cap="none" spc="0" normalizeH="0" baseline="0" noProof="0" dirty="0" smtClean="0">
                <a:ln>
                  <a:noFill/>
                </a:ln>
                <a:solidFill>
                  <a:schemeClr val="hlink"/>
                </a:solidFill>
                <a:uLnTx/>
                <a:uFillTx/>
                <a:latin typeface="+mn-lt"/>
                <a:ea typeface="+mn-ea"/>
                <a:cs typeface="+mn-cs"/>
              </a:rPr>
              <a:t> having two horns are the kings of </a:t>
            </a:r>
            <a:r>
              <a:rPr kumimoji="0" lang="en-US" sz="2400" b="1" i="0" u="sng" strike="noStrike" kern="0" cap="none" spc="0" normalizeH="0" baseline="0" noProof="0" dirty="0" smtClean="0">
                <a:ln>
                  <a:noFill/>
                </a:ln>
                <a:solidFill>
                  <a:schemeClr val="hlink"/>
                </a:solidFill>
                <a:uLnTx/>
                <a:uFillTx/>
                <a:latin typeface="+mn-lt"/>
                <a:ea typeface="+mn-ea"/>
                <a:cs typeface="+mn-cs"/>
              </a:rPr>
              <a:t>Media and Persia</a:t>
            </a:r>
            <a:r>
              <a:rPr kumimoji="0" lang="en-US" sz="2400" i="0" u="none" strike="noStrike" kern="0" cap="none" spc="0" normalizeH="0" baseline="0" noProof="0" dirty="0" smtClean="0">
                <a:ln>
                  <a:noFill/>
                </a:ln>
                <a:solidFill>
                  <a:schemeClr val="hlink"/>
                </a:solidFill>
                <a:uLnTx/>
                <a:uFillTx/>
                <a:latin typeface="+mn-lt"/>
                <a:ea typeface="+mn-ea"/>
                <a:cs typeface="+mn-cs"/>
              </a:rPr>
              <a:t>.</a:t>
            </a:r>
            <a:r>
              <a:rPr kumimoji="0" lang="en-US" sz="1800" b="1" i="0" u="none" strike="noStrike" kern="0" cap="none" spc="0" normalizeH="0" baseline="0" noProof="0" dirty="0" smtClean="0">
                <a:ln>
                  <a:noFill/>
                </a:ln>
                <a:solidFill>
                  <a:schemeClr val="hlink"/>
                </a:solidFill>
                <a:uLnTx/>
                <a:uFillTx/>
                <a:latin typeface="+mn-lt"/>
                <a:ea typeface="+mn-ea"/>
                <a:cs typeface="+mn-cs"/>
              </a:rPr>
              <a:t> </a:t>
            </a:r>
          </a:p>
          <a:p>
            <a:pPr marL="342900" marR="0" lvl="0" indent="-342900" algn="l" defTabSz="914400" rtl="0" eaLnBrk="0" fontAlgn="base" latinLnBrk="0" hangingPunct="0">
              <a:lnSpc>
                <a:spcPct val="80000"/>
              </a:lnSpc>
              <a:spcBef>
                <a:spcPct val="20000"/>
              </a:spcBef>
              <a:spcAft>
                <a:spcPct val="0"/>
              </a:spcAft>
              <a:buClr>
                <a:schemeClr val="bg2"/>
              </a:buClr>
              <a:buSzPct val="75000"/>
              <a:buFont typeface="Wingdings" pitchFamily="2" charset="2"/>
              <a:buNone/>
              <a:tabLst/>
              <a:defRPr/>
            </a:pPr>
            <a:endParaRPr kumimoji="0" lang="en-US" sz="1800" b="0" i="0" u="none" strike="noStrike" kern="0" cap="none" spc="0" normalizeH="0" baseline="0" noProof="0" dirty="0" smtClean="0">
              <a:ln>
                <a:noFill/>
              </a:ln>
              <a:solidFill>
                <a:schemeClr val="hlink"/>
              </a:solidFill>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
                <a:schemeClr val="bg2"/>
              </a:buClr>
              <a:buSzPct val="75000"/>
              <a:buFont typeface="Wingdings" pitchFamily="2" charset="2"/>
              <a:buNone/>
              <a:tabLst/>
              <a:defRPr/>
            </a:pPr>
            <a:endParaRPr kumimoji="0" lang="en-US" sz="1000" b="0" i="0" u="none" strike="noStrike" kern="0" cap="none" spc="0" normalizeH="0" baseline="0" noProof="0" dirty="0" smtClean="0">
              <a:ln>
                <a:noFill/>
              </a:ln>
              <a:solidFill>
                <a:schemeClr val="tx1"/>
              </a:solidFill>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
                <a:schemeClr val="bg2"/>
              </a:buClr>
              <a:buSzPct val="75000"/>
              <a:buFont typeface="Wingdings" pitchFamily="2" charset="2"/>
              <a:buChar char="n"/>
              <a:tabLst/>
              <a:defRPr/>
            </a:pPr>
            <a:r>
              <a:rPr kumimoji="0" lang="en-US" sz="2000" b="1" i="0" u="none" strike="noStrike" kern="0" cap="none" spc="0" normalizeH="0" baseline="0" noProof="0" dirty="0" err="1" smtClean="0">
                <a:ln>
                  <a:noFill/>
                </a:ln>
                <a:solidFill>
                  <a:schemeClr val="bg2"/>
                </a:solidFill>
                <a:uLnTx/>
                <a:uFillTx/>
                <a:latin typeface="+mn-lt"/>
                <a:ea typeface="+mn-ea"/>
                <a:cs typeface="+mn-cs"/>
              </a:rPr>
              <a:t>Jer</a:t>
            </a:r>
            <a:r>
              <a:rPr kumimoji="0" lang="en-US" sz="2000" b="1" i="0" u="none" strike="noStrike" kern="0" cap="none" spc="0" normalizeH="0" baseline="0" noProof="0" dirty="0" smtClean="0">
                <a:ln>
                  <a:noFill/>
                </a:ln>
                <a:solidFill>
                  <a:schemeClr val="bg2"/>
                </a:solidFill>
                <a:uLnTx/>
                <a:uFillTx/>
                <a:latin typeface="+mn-lt"/>
                <a:ea typeface="+mn-ea"/>
                <a:cs typeface="+mn-cs"/>
              </a:rPr>
              <a:t> 51:11</a:t>
            </a:r>
            <a:r>
              <a:rPr kumimoji="0" lang="en-US" sz="2000" b="0" i="0" u="none" strike="noStrike" kern="0" cap="none" spc="0" normalizeH="0" baseline="0" noProof="0" dirty="0" smtClean="0">
                <a:ln>
                  <a:noFill/>
                </a:ln>
                <a:solidFill>
                  <a:schemeClr val="bg2"/>
                </a:solidFill>
                <a:uLnTx/>
                <a:uFillTx/>
                <a:latin typeface="+mn-lt"/>
                <a:ea typeface="+mn-ea"/>
                <a:cs typeface="+mn-cs"/>
              </a:rPr>
              <a:t>  ... </a:t>
            </a:r>
            <a:r>
              <a:rPr kumimoji="0" lang="en-US" sz="2000" b="0" i="0" u="none" strike="noStrike" kern="0" cap="none" spc="0" normalizeH="0" baseline="0" noProof="0" dirty="0" err="1" smtClean="0">
                <a:ln>
                  <a:noFill/>
                </a:ln>
                <a:solidFill>
                  <a:schemeClr val="bg2"/>
                </a:solidFill>
                <a:uLnTx/>
                <a:uFillTx/>
                <a:latin typeface="+mn-lt"/>
                <a:ea typeface="+mn-ea"/>
                <a:cs typeface="+mn-cs"/>
              </a:rPr>
              <a:t>Yahuah</a:t>
            </a:r>
            <a:r>
              <a:rPr kumimoji="0" lang="en-US" sz="2000" b="0" i="0" u="none" strike="noStrike" kern="0" cap="none" spc="0" normalizeH="0" baseline="0" noProof="0" dirty="0" smtClean="0">
                <a:ln>
                  <a:noFill/>
                </a:ln>
                <a:solidFill>
                  <a:schemeClr val="bg2"/>
                </a:solidFill>
                <a:uLnTx/>
                <a:uFillTx/>
                <a:latin typeface="+mn-lt"/>
                <a:ea typeface="+mn-ea"/>
                <a:cs typeface="+mn-cs"/>
              </a:rPr>
              <a:t> hath raised up the spirit of the kings of the </a:t>
            </a:r>
            <a:r>
              <a:rPr kumimoji="0" lang="en-US" sz="2000" b="1" i="0" u="sng" strike="noStrike" kern="0" cap="none" spc="0" normalizeH="0" baseline="0" noProof="0" dirty="0" smtClean="0">
                <a:ln>
                  <a:noFill/>
                </a:ln>
                <a:solidFill>
                  <a:schemeClr val="bg2"/>
                </a:solidFill>
                <a:uLnTx/>
                <a:uFillTx/>
                <a:latin typeface="+mn-lt"/>
                <a:ea typeface="+mn-ea"/>
                <a:cs typeface="+mn-cs"/>
              </a:rPr>
              <a:t>Medes</a:t>
            </a:r>
            <a:r>
              <a:rPr kumimoji="0" lang="en-US" sz="2000" b="0" i="0" u="none" strike="noStrike" kern="0" cap="none" spc="0" normalizeH="0" baseline="0" noProof="0" dirty="0" smtClean="0">
                <a:ln>
                  <a:noFill/>
                </a:ln>
                <a:solidFill>
                  <a:schemeClr val="bg2"/>
                </a:solidFill>
                <a:uLnTx/>
                <a:uFillTx/>
                <a:latin typeface="+mn-lt"/>
                <a:ea typeface="+mn-ea"/>
                <a:cs typeface="+mn-cs"/>
              </a:rPr>
              <a:t>: for his device is against Babylon, to destroy it;</a:t>
            </a:r>
          </a:p>
          <a:p>
            <a:pPr marL="342900" marR="0" lvl="0" indent="-342900" algn="l" defTabSz="914400" rtl="0" eaLnBrk="0" fontAlgn="base" latinLnBrk="0" hangingPunct="0">
              <a:lnSpc>
                <a:spcPct val="80000"/>
              </a:lnSpc>
              <a:spcBef>
                <a:spcPct val="20000"/>
              </a:spcBef>
              <a:spcAft>
                <a:spcPct val="0"/>
              </a:spcAft>
              <a:buClr>
                <a:schemeClr val="bg2"/>
              </a:buClr>
              <a:buSzPct val="75000"/>
              <a:buFont typeface="Wingdings" pitchFamily="2" charset="2"/>
              <a:buNone/>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   </a:t>
            </a: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7" name="WordArt 12"/>
          <p:cNvSpPr>
            <a:spLocks noChangeArrowheads="1" noChangeShapeType="1" noTextEdit="1"/>
          </p:cNvSpPr>
          <p:nvPr/>
        </p:nvSpPr>
        <p:spPr bwMode="auto">
          <a:xfrm>
            <a:off x="449263" y="1792288"/>
            <a:ext cx="1563687" cy="400050"/>
          </a:xfrm>
          <a:prstGeom prst="rect">
            <a:avLst/>
          </a:prstGeom>
        </p:spPr>
        <p:txBody>
          <a:bodyPr wrap="none" fromWordArt="1">
            <a:prstTxWarp prst="textCanUp">
              <a:avLst>
                <a:gd name="adj" fmla="val 85713"/>
              </a:avLst>
            </a:prstTxWarp>
            <a:scene3d>
              <a:camera prst="orthographicFront"/>
              <a:lightRig rig="threePt" dir="t"/>
            </a:scene3d>
            <a:sp3d extrusionH="57150">
              <a:bevelT w="38100" h="38100"/>
            </a:sp3d>
          </a:bodyPr>
          <a:lstStyle/>
          <a:p>
            <a:pPr algn="ctr"/>
            <a:r>
              <a:rPr lang="en-US" sz="3600" kern="10">
                <a:ln w="3175">
                  <a:solidFill>
                    <a:srgbClr val="A08F5E"/>
                  </a:solidFill>
                  <a:round/>
                  <a:headEnd/>
                  <a:tailEnd/>
                </a:ln>
                <a:gradFill rotWithShape="1">
                  <a:gsLst>
                    <a:gs pos="0">
                      <a:srgbClr val="FFDE81"/>
                    </a:gs>
                    <a:gs pos="50000">
                      <a:srgbClr val="FFFFCC"/>
                    </a:gs>
                    <a:gs pos="100000">
                      <a:srgbClr val="FFDE81"/>
                    </a:gs>
                  </a:gsLst>
                  <a:lin ang="5400000" scaled="1"/>
                </a:gradFill>
                <a:effectLst>
                  <a:outerShdw dist="35921" dir="2700000" algn="ctr" rotWithShape="0">
                    <a:schemeClr val="accent2"/>
                  </a:outerShdw>
                </a:effectLst>
                <a:latin typeface="Arial Rounded MT Bold"/>
              </a:rPr>
              <a:t>Medo-Persia</a:t>
            </a:r>
          </a:p>
        </p:txBody>
      </p:sp>
      <p:pic>
        <p:nvPicPr>
          <p:cNvPr id="8" name="Picture 18" descr="Dan 8 3 - ram head created - flipped png"/>
          <p:cNvPicPr>
            <a:picLocks noChangeAspect="1" noChangeArrowheads="1"/>
          </p:cNvPicPr>
          <p:nvPr/>
        </p:nvPicPr>
        <p:blipFill>
          <a:blip r:embed="rId5" cstate="print"/>
          <a:srcRect/>
          <a:stretch>
            <a:fillRect/>
          </a:stretch>
        </p:blipFill>
        <p:spPr bwMode="auto">
          <a:xfrm>
            <a:off x="6629400" y="1905000"/>
            <a:ext cx="2247900" cy="2727325"/>
          </a:xfrm>
          <a:prstGeom prst="rect">
            <a:avLst/>
          </a:prstGeom>
          <a:ln>
            <a:noFill/>
          </a:ln>
          <a:effectLst>
            <a:outerShdw blurRad="292100" dist="139700" dir="2700000" algn="tl" rotWithShape="0">
              <a:srgbClr val="333333">
                <a:alpha val="65000"/>
              </a:srgbClr>
            </a:outerShdw>
          </a:effectLst>
        </p:spPr>
      </p:pic>
      <p:sp>
        <p:nvSpPr>
          <p:cNvPr id="10" name="WordArt 23"/>
          <p:cNvSpPr>
            <a:spLocks noChangeArrowheads="1" noChangeShapeType="1" noTextEdit="1"/>
          </p:cNvSpPr>
          <p:nvPr/>
        </p:nvSpPr>
        <p:spPr bwMode="auto">
          <a:xfrm>
            <a:off x="1030288" y="3135313"/>
            <a:ext cx="390525" cy="6254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5400" kern="10">
                <a:ln w="9525">
                  <a:solidFill>
                    <a:srgbClr val="000000"/>
                  </a:solidFill>
                  <a:round/>
                  <a:headEnd/>
                  <a:tailEnd/>
                </a:ln>
                <a:gradFill rotWithShape="1">
                  <a:gsLst>
                    <a:gs pos="0">
                      <a:schemeClr val="accent1"/>
                    </a:gs>
                    <a:gs pos="50000">
                      <a:schemeClr val="folHlink"/>
                    </a:gs>
                    <a:gs pos="100000">
                      <a:schemeClr val="accent1"/>
                    </a:gs>
                  </a:gsLst>
                  <a:lin ang="0" scaled="1"/>
                </a:gradFill>
                <a:latin typeface="Arial Rounded MT Bold"/>
              </a:rPr>
              <a:t>?</a:t>
            </a:r>
          </a:p>
        </p:txBody>
      </p:sp>
      <p:sp>
        <p:nvSpPr>
          <p:cNvPr id="11" name="WordArt 24"/>
          <p:cNvSpPr>
            <a:spLocks noChangeArrowheads="1" noChangeShapeType="1" noTextEdit="1"/>
          </p:cNvSpPr>
          <p:nvPr/>
        </p:nvSpPr>
        <p:spPr bwMode="auto">
          <a:xfrm>
            <a:off x="1017588" y="4335463"/>
            <a:ext cx="390525" cy="6254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5400" kern="10">
                <a:ln w="9525">
                  <a:solidFill>
                    <a:srgbClr val="000000"/>
                  </a:solidFill>
                  <a:round/>
                  <a:headEnd/>
                  <a:tailEnd/>
                </a:ln>
                <a:gradFill rotWithShape="1">
                  <a:gsLst>
                    <a:gs pos="0">
                      <a:schemeClr val="folHlink"/>
                    </a:gs>
                    <a:gs pos="50000">
                      <a:schemeClr val="accent1"/>
                    </a:gs>
                    <a:gs pos="100000">
                      <a:schemeClr val="folHlink"/>
                    </a:gs>
                  </a:gsLst>
                  <a:lin ang="2700000" scaled="1"/>
                </a:gradFill>
                <a:latin typeface="Arial Rounded MT Bold"/>
              </a:rPr>
              <a:t>?</a:t>
            </a:r>
          </a:p>
        </p:txBody>
      </p:sp>
      <p:sp>
        <p:nvSpPr>
          <p:cNvPr id="12" name="WordArt 14"/>
          <p:cNvSpPr>
            <a:spLocks noChangeArrowheads="1" noChangeShapeType="1" noTextEdit="1"/>
          </p:cNvSpPr>
          <p:nvPr/>
        </p:nvSpPr>
        <p:spPr bwMode="auto">
          <a:xfrm>
            <a:off x="2209800" y="6324600"/>
            <a:ext cx="6629400" cy="40005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200" kern="10" dirty="0" smtClean="0">
                <a:ln w="9525">
                  <a:solidFill>
                    <a:srgbClr val="000000"/>
                  </a:solidFill>
                  <a:round/>
                  <a:headEnd/>
                  <a:tailEnd/>
                </a:ln>
                <a:solidFill>
                  <a:schemeClr val="hlink"/>
                </a:solidFill>
                <a:latin typeface="Arial Rounded MT Bold"/>
              </a:rPr>
              <a:t>The Bible Interprets the Prophetic Kingdoms</a:t>
            </a:r>
            <a:endParaRPr lang="en-US" sz="3200" kern="10" dirty="0">
              <a:ln w="9525">
                <a:solidFill>
                  <a:srgbClr val="000000"/>
                </a:solidFill>
                <a:round/>
                <a:headEnd/>
                <a:tailEnd/>
              </a:ln>
              <a:solidFill>
                <a:schemeClr val="hlink"/>
              </a:solidFill>
              <a:latin typeface="Arial Rounded MT Bold"/>
            </a:endParaRPr>
          </a:p>
        </p:txBody>
      </p:sp>
      <p:sp>
        <p:nvSpPr>
          <p:cNvPr id="13" name="Slide Number Placeholder 3"/>
          <p:cNvSpPr>
            <a:spLocks noGrp="1"/>
          </p:cNvSpPr>
          <p:nvPr>
            <p:ph type="sldNum" sz="quarter" idx="11"/>
          </p:nvPr>
        </p:nvSpPr>
        <p:spPr>
          <a:xfrm>
            <a:off x="7018867" y="6400800"/>
            <a:ext cx="2133600" cy="457200"/>
          </a:xfrm>
        </p:spPr>
        <p:txBody>
          <a:bodyPr>
            <a:scene3d>
              <a:camera prst="orthographicFront"/>
              <a:lightRig rig="threePt" dir="t"/>
            </a:scene3d>
            <a:sp3d extrusionH="57150">
              <a:bevelT w="38100" h="38100"/>
            </a:sp3d>
          </a:bodyPr>
          <a:lstStyle/>
          <a:p>
            <a:pPr>
              <a:defRPr/>
            </a:pPr>
            <a:fld id="{365A3CD0-870F-4015-A67D-98130C91934D}" type="slidenum">
              <a:rPr lang="en-US" smtClean="0"/>
              <a:pPr>
                <a:defRPr/>
              </a:pPr>
              <a:t>51</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2000" fill="hold"/>
                                        <p:tgtEl>
                                          <p:spTgt spid="7"/>
                                        </p:tgtEl>
                                        <p:attrNameLst>
                                          <p:attrName>ppt_x</p:attrName>
                                        </p:attrNameLst>
                                      </p:cBhvr>
                                      <p:tavLst>
                                        <p:tav tm="0">
                                          <p:val>
                                            <p:strVal val="#ppt_x-.2"/>
                                          </p:val>
                                        </p:tav>
                                        <p:tav tm="100000">
                                          <p:val>
                                            <p:strVal val="#ppt_x"/>
                                          </p:val>
                                        </p:tav>
                                      </p:tavLst>
                                    </p:anim>
                                    <p:anim calcmode="lin" valueType="num">
                                      <p:cBhvr>
                                        <p:cTn id="12" dur="2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alphaModFix amt="65000"/>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3" descr="trans Image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152400" y="0"/>
            <a:ext cx="2125663" cy="7010400"/>
          </a:xfrm>
          <a:prstGeom prst="rect">
            <a:avLst/>
          </a:prstGeom>
          <a:ln>
            <a:noFill/>
          </a:ln>
          <a:effectLst>
            <a:outerShdw blurRad="292100" dist="139700" dir="2700000" algn="tl" rotWithShape="0">
              <a:srgbClr val="333333">
                <a:alpha val="65000"/>
              </a:srgbClr>
            </a:outerShdw>
          </a:effectLst>
        </p:spPr>
      </p:pic>
      <p:sp>
        <p:nvSpPr>
          <p:cNvPr id="3" name="WordArt 4"/>
          <p:cNvSpPr>
            <a:spLocks noChangeArrowheads="1" noChangeShapeType="1" noTextEdit="1"/>
          </p:cNvSpPr>
          <p:nvPr/>
        </p:nvSpPr>
        <p:spPr bwMode="auto">
          <a:xfrm>
            <a:off x="387350" y="192088"/>
            <a:ext cx="1563688" cy="538162"/>
          </a:xfrm>
          <a:prstGeom prst="rect">
            <a:avLst/>
          </a:prstGeom>
        </p:spPr>
        <p:txBody>
          <a:bodyPr wrap="none" fromWordArt="1">
            <a:prstTxWarp prst="textCanUp">
              <a:avLst>
                <a:gd name="adj" fmla="val 85713"/>
              </a:avLst>
            </a:prstTxWarp>
            <a:scene3d>
              <a:camera prst="orthographicFront"/>
              <a:lightRig rig="threePt" dir="t"/>
            </a:scene3d>
            <a:sp3d extrusionH="57150">
              <a:bevelT w="38100" h="38100"/>
            </a:sp3d>
          </a:bodyPr>
          <a:lstStyle/>
          <a:p>
            <a:pPr algn="ctr"/>
            <a:r>
              <a:rPr lang="en-US" sz="3600" kern="10">
                <a:ln w="3175">
                  <a:solidFill>
                    <a:schemeClr val="folHlink"/>
                  </a:solidFill>
                  <a:round/>
                  <a:headEnd/>
                  <a:tailEnd/>
                </a:ln>
                <a:gradFill rotWithShape="1">
                  <a:gsLst>
                    <a:gs pos="0">
                      <a:srgbClr val="FFDE81"/>
                    </a:gs>
                    <a:gs pos="50000">
                      <a:srgbClr val="FFFFCC"/>
                    </a:gs>
                    <a:gs pos="100000">
                      <a:srgbClr val="FFDE81"/>
                    </a:gs>
                  </a:gsLst>
                  <a:lin ang="5400000" scaled="1"/>
                </a:gradFill>
                <a:effectLst>
                  <a:outerShdw dist="35921" dir="2700000" algn="ctr" rotWithShape="0">
                    <a:schemeClr val="accent2"/>
                  </a:outerShdw>
                </a:effectLst>
                <a:latin typeface="Arial Rounded MT Bold"/>
              </a:rPr>
              <a:t>Babylon</a:t>
            </a:r>
          </a:p>
        </p:txBody>
      </p:sp>
      <p:sp>
        <p:nvSpPr>
          <p:cNvPr id="4" name="WordArt 6"/>
          <p:cNvSpPr>
            <a:spLocks noChangeArrowheads="1" noChangeShapeType="1" noTextEdit="1"/>
          </p:cNvSpPr>
          <p:nvPr/>
        </p:nvSpPr>
        <p:spPr bwMode="auto">
          <a:xfrm>
            <a:off x="1030288" y="3135313"/>
            <a:ext cx="390525" cy="6254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5400" kern="10">
                <a:ln w="9525">
                  <a:solidFill>
                    <a:srgbClr val="000000"/>
                  </a:solidFill>
                  <a:round/>
                  <a:headEnd/>
                  <a:tailEnd/>
                </a:ln>
                <a:gradFill rotWithShape="1">
                  <a:gsLst>
                    <a:gs pos="0">
                      <a:schemeClr val="accent1"/>
                    </a:gs>
                    <a:gs pos="50000">
                      <a:schemeClr val="folHlink"/>
                    </a:gs>
                    <a:gs pos="100000">
                      <a:schemeClr val="accent1"/>
                    </a:gs>
                  </a:gsLst>
                  <a:lin ang="0" scaled="1"/>
                </a:gradFill>
                <a:latin typeface="Arial Rounded MT Bold"/>
              </a:rPr>
              <a:t>?</a:t>
            </a:r>
          </a:p>
        </p:txBody>
      </p:sp>
      <p:sp>
        <p:nvSpPr>
          <p:cNvPr id="5" name="WordArt 7"/>
          <p:cNvSpPr>
            <a:spLocks noChangeArrowheads="1" noChangeShapeType="1" noTextEdit="1"/>
          </p:cNvSpPr>
          <p:nvPr/>
        </p:nvSpPr>
        <p:spPr bwMode="auto">
          <a:xfrm>
            <a:off x="1017588" y="4335463"/>
            <a:ext cx="390525" cy="6254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5400" kern="10">
                <a:ln w="9525">
                  <a:solidFill>
                    <a:srgbClr val="000000"/>
                  </a:solidFill>
                  <a:round/>
                  <a:headEnd/>
                  <a:tailEnd/>
                </a:ln>
                <a:gradFill rotWithShape="1">
                  <a:gsLst>
                    <a:gs pos="0">
                      <a:schemeClr val="folHlink"/>
                    </a:gs>
                    <a:gs pos="50000">
                      <a:schemeClr val="accent1"/>
                    </a:gs>
                    <a:gs pos="100000">
                      <a:schemeClr val="folHlink"/>
                    </a:gs>
                  </a:gsLst>
                  <a:lin ang="2700000" scaled="1"/>
                </a:gradFill>
                <a:latin typeface="Arial Rounded MT Bold"/>
              </a:rPr>
              <a:t>?</a:t>
            </a:r>
          </a:p>
        </p:txBody>
      </p:sp>
      <p:sp>
        <p:nvSpPr>
          <p:cNvPr id="6" name="Rectangle 9"/>
          <p:cNvSpPr txBox="1">
            <a:spLocks noChangeArrowheads="1"/>
          </p:cNvSpPr>
          <p:nvPr/>
        </p:nvSpPr>
        <p:spPr>
          <a:xfrm>
            <a:off x="2057400" y="1981200"/>
            <a:ext cx="4038600" cy="4191000"/>
          </a:xfrm>
          <a:prstGeom prst="rect">
            <a:avLst/>
          </a:prstGeom>
        </p:spPr>
        <p:txBody>
          <a:bodyPr>
            <a:scene3d>
              <a:camera prst="orthographicFront"/>
              <a:lightRig rig="threePt" dir="t"/>
            </a:scene3d>
            <a:sp3d extrusionH="57150">
              <a:bevelT w="38100" h="38100"/>
            </a:sp3d>
          </a:bodyPr>
          <a:lstStyle/>
          <a:p>
            <a:pPr marL="342900" marR="0" lvl="0" indent="-34290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defRPr/>
            </a:pPr>
            <a:r>
              <a:rPr kumimoji="0" lang="en-US" sz="2400" b="0" i="0" u="none" strike="noStrike" kern="0" cap="none" spc="0" normalizeH="0" baseline="0" noProof="0" dirty="0" smtClean="0">
                <a:ln>
                  <a:noFill/>
                </a:ln>
                <a:solidFill>
                  <a:srgbClr val="4A0363"/>
                </a:solidFill>
                <a:effectLst>
                  <a:outerShdw blurRad="38100" dist="38100" dir="2700000" algn="tl">
                    <a:srgbClr val="000000"/>
                  </a:outerShdw>
                </a:effectLst>
                <a:uLnTx/>
                <a:uFillTx/>
                <a:latin typeface="+mn-lt"/>
                <a:ea typeface="+mn-ea"/>
                <a:cs typeface="+mn-cs"/>
              </a:rPr>
              <a:t>    </a:t>
            </a:r>
            <a:r>
              <a:rPr kumimoji="0" lang="en-US" sz="2400" b="1" i="0" u="none" strike="noStrike" kern="0" cap="none" spc="0" normalizeH="0" baseline="0" noProof="0" dirty="0" smtClean="0">
                <a:ln>
                  <a:noFill/>
                </a:ln>
                <a:solidFill>
                  <a:srgbClr val="4A0363"/>
                </a:solidFill>
                <a:uLnTx/>
                <a:uFillTx/>
                <a:latin typeface="+mn-lt"/>
                <a:ea typeface="+mn-ea"/>
                <a:cs typeface="+mn-cs"/>
              </a:rPr>
              <a:t>Dan 2:39b</a:t>
            </a:r>
            <a:r>
              <a:rPr kumimoji="0" lang="en-US" sz="2400" b="0" i="0" u="none" strike="noStrike" kern="0" cap="none" spc="0" normalizeH="0" baseline="0" noProof="0" dirty="0" smtClean="0">
                <a:ln>
                  <a:noFill/>
                </a:ln>
                <a:solidFill>
                  <a:srgbClr val="4A0363"/>
                </a:solidFill>
                <a:uLnTx/>
                <a:uFillTx/>
                <a:latin typeface="+mn-lt"/>
                <a:ea typeface="+mn-ea"/>
                <a:cs typeface="+mn-cs"/>
              </a:rPr>
              <a:t>  </a:t>
            </a:r>
            <a:r>
              <a:rPr kumimoji="0" lang="en-US" sz="2400" b="0" i="0" u="none" strike="noStrike" kern="0" cap="none" spc="0" normalizeH="0" baseline="0" noProof="0" dirty="0" smtClean="0">
                <a:ln>
                  <a:noFill/>
                </a:ln>
                <a:solidFill>
                  <a:schemeClr val="bg2"/>
                </a:solidFill>
                <a:uLnTx/>
                <a:uFillTx/>
                <a:latin typeface="+mn-lt"/>
                <a:ea typeface="+mn-ea"/>
                <a:cs typeface="+mn-cs"/>
              </a:rPr>
              <a:t>... and another third kingdom of brass, which shall bear rule over all the earth.</a:t>
            </a:r>
            <a:r>
              <a:rPr kumimoji="0" lang="en-US" sz="2400" b="0" i="0" u="none" strike="noStrike" kern="0" cap="none" spc="0" normalizeH="0" baseline="0" noProof="0" dirty="0" smtClean="0">
                <a:ln>
                  <a:noFill/>
                </a:ln>
                <a:solidFill>
                  <a:schemeClr val="tx1"/>
                </a:solidFill>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defRPr/>
            </a:pPr>
            <a:endParaRPr kumimoji="0" lang="en-US" sz="1000" b="0" i="0" u="none" strike="noStrike" kern="0" cap="none" spc="0" normalizeH="0" baseline="0" noProof="0" dirty="0" smtClean="0">
              <a:ln>
                <a:noFill/>
              </a:ln>
              <a:solidFill>
                <a:schemeClr val="tx1"/>
              </a:solidFill>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defRPr/>
            </a:pPr>
            <a:r>
              <a:rPr kumimoji="0" lang="en-US" sz="2400" b="0" i="0" u="none" strike="noStrike" kern="0" cap="none" spc="0" normalizeH="0" baseline="0" noProof="0" dirty="0" smtClean="0">
                <a:ln>
                  <a:noFill/>
                </a:ln>
                <a:solidFill>
                  <a:srgbClr val="4A0363"/>
                </a:solidFill>
                <a:uLnTx/>
                <a:uFillTx/>
                <a:latin typeface="+mn-lt"/>
                <a:ea typeface="+mn-ea"/>
                <a:cs typeface="+mn-cs"/>
              </a:rPr>
              <a:t>    </a:t>
            </a:r>
            <a:r>
              <a:rPr kumimoji="0" lang="en-US" sz="2400" b="1" i="0" u="none" strike="noStrike" kern="0" cap="none" spc="0" normalizeH="0" baseline="0" noProof="0" dirty="0" smtClean="0">
                <a:ln>
                  <a:noFill/>
                </a:ln>
                <a:solidFill>
                  <a:schemeClr val="hlink"/>
                </a:solidFill>
                <a:uLnTx/>
                <a:uFillTx/>
                <a:latin typeface="+mn-lt"/>
                <a:ea typeface="+mn-ea"/>
                <a:cs typeface="+mn-cs"/>
              </a:rPr>
              <a:t>Dan 8:21</a:t>
            </a:r>
            <a:r>
              <a:rPr kumimoji="0" lang="en-US" sz="2400" b="0" i="0" u="none" strike="noStrike" kern="0" cap="none" spc="0" normalizeH="0" baseline="0" noProof="0" dirty="0" smtClean="0">
                <a:ln>
                  <a:noFill/>
                </a:ln>
                <a:solidFill>
                  <a:schemeClr val="hlink"/>
                </a:solidFill>
                <a:uLnTx/>
                <a:uFillTx/>
                <a:latin typeface="+mn-lt"/>
                <a:ea typeface="+mn-ea"/>
                <a:cs typeface="+mn-cs"/>
              </a:rPr>
              <a:t>   And </a:t>
            </a:r>
            <a:r>
              <a:rPr kumimoji="0" lang="en-US" sz="2400" b="1" i="0" u="sng" strike="noStrike" kern="0" cap="none" spc="0" normalizeH="0" baseline="0" noProof="0" dirty="0" smtClean="0">
                <a:ln>
                  <a:noFill/>
                </a:ln>
                <a:solidFill>
                  <a:schemeClr val="hlink"/>
                </a:solidFill>
                <a:uLnTx/>
                <a:uFillTx/>
                <a:latin typeface="+mn-lt"/>
                <a:ea typeface="+mn-ea"/>
                <a:cs typeface="+mn-cs"/>
              </a:rPr>
              <a:t>the rough </a:t>
            </a:r>
            <a:r>
              <a:rPr kumimoji="0" lang="en-US" sz="2400" b="1" i="0" strike="noStrike" kern="0" cap="none" spc="0" normalizeH="0" baseline="0" noProof="0" dirty="0" smtClean="0">
                <a:ln>
                  <a:noFill/>
                </a:ln>
                <a:solidFill>
                  <a:schemeClr val="hlink"/>
                </a:solidFill>
                <a:uLnTx/>
                <a:uFillTx/>
                <a:latin typeface="+mn-lt"/>
                <a:ea typeface="+mn-ea"/>
                <a:cs typeface="+mn-cs"/>
              </a:rPr>
              <a:t>g</a:t>
            </a:r>
            <a:r>
              <a:rPr kumimoji="0" lang="en-US" sz="2400" b="1" i="0" u="sng" strike="noStrike" kern="0" cap="none" spc="0" normalizeH="0" baseline="0" noProof="0" dirty="0" smtClean="0">
                <a:ln>
                  <a:noFill/>
                </a:ln>
                <a:solidFill>
                  <a:schemeClr val="hlink"/>
                </a:solidFill>
                <a:uLnTx/>
                <a:uFillTx/>
                <a:latin typeface="+mn-lt"/>
                <a:ea typeface="+mn-ea"/>
                <a:cs typeface="+mn-cs"/>
              </a:rPr>
              <a:t>oat</a:t>
            </a:r>
            <a:r>
              <a:rPr kumimoji="0" lang="en-US" sz="2400" b="1" i="0" u="none" strike="noStrike" kern="0" cap="none" spc="0" normalizeH="0" baseline="0" noProof="0" dirty="0" smtClean="0">
                <a:ln>
                  <a:noFill/>
                </a:ln>
                <a:solidFill>
                  <a:schemeClr val="hlink"/>
                </a:solidFill>
                <a:uLnTx/>
                <a:uFillTx/>
                <a:latin typeface="+mn-lt"/>
                <a:ea typeface="+mn-ea"/>
                <a:cs typeface="+mn-cs"/>
              </a:rPr>
              <a:t> </a:t>
            </a:r>
            <a:r>
              <a:rPr kumimoji="0" lang="en-US" sz="2400" i="0" u="none" strike="noStrike" kern="0" cap="none" spc="0" normalizeH="0" baseline="0" noProof="0" dirty="0" smtClean="0">
                <a:ln>
                  <a:noFill/>
                </a:ln>
                <a:solidFill>
                  <a:schemeClr val="hlink"/>
                </a:solidFill>
                <a:uLnTx/>
                <a:uFillTx/>
                <a:latin typeface="+mn-lt"/>
                <a:ea typeface="+mn-ea"/>
                <a:cs typeface="+mn-cs"/>
              </a:rPr>
              <a:t>is the king of </a:t>
            </a:r>
            <a:r>
              <a:rPr kumimoji="0" lang="en-US" sz="2400" b="1" i="0" u="sng" strike="noStrike" kern="0" cap="none" spc="0" normalizeH="0" baseline="0" noProof="0" dirty="0" err="1" smtClean="0">
                <a:ln>
                  <a:noFill/>
                </a:ln>
                <a:solidFill>
                  <a:schemeClr val="hlink"/>
                </a:solidFill>
                <a:uLnTx/>
                <a:uFillTx/>
                <a:latin typeface="+mn-lt"/>
                <a:ea typeface="+mn-ea"/>
                <a:cs typeface="+mn-cs"/>
              </a:rPr>
              <a:t>Grecia</a:t>
            </a:r>
            <a:r>
              <a:rPr kumimoji="0" lang="en-US" sz="2400" b="1" i="0" u="none" strike="noStrike" kern="0" cap="none" spc="0" normalizeH="0" baseline="0" noProof="0" dirty="0" smtClean="0">
                <a:ln>
                  <a:noFill/>
                </a:ln>
                <a:solidFill>
                  <a:schemeClr val="hlink"/>
                </a:solidFill>
                <a:uLnTx/>
                <a:uFillTx/>
                <a:latin typeface="+mn-lt"/>
                <a:ea typeface="+mn-ea"/>
                <a:cs typeface="+mn-cs"/>
              </a:rPr>
              <a:t>: </a:t>
            </a:r>
            <a:r>
              <a:rPr kumimoji="0" lang="en-US" sz="2400" b="0" i="0" u="none" strike="noStrike" kern="0" cap="none" spc="0" normalizeH="0" baseline="0" noProof="0" dirty="0" smtClean="0">
                <a:ln>
                  <a:noFill/>
                </a:ln>
                <a:solidFill>
                  <a:schemeClr val="hlink"/>
                </a:solidFill>
                <a:uLnTx/>
                <a:uFillTx/>
                <a:latin typeface="+mn-lt"/>
                <a:ea typeface="+mn-ea"/>
                <a:cs typeface="+mn-cs"/>
              </a:rPr>
              <a:t>and the great horn that is between his eyes is the first king.</a:t>
            </a:r>
            <a:endParaRPr kumimoji="0" lang="en-US" sz="2400" b="0" i="0" u="none" strike="noStrike" kern="0" cap="none" spc="0" normalizeH="0" baseline="0" noProof="0" dirty="0">
              <a:ln>
                <a:noFill/>
              </a:ln>
              <a:solidFill>
                <a:schemeClr val="hlink"/>
              </a:solidFill>
              <a:uLnTx/>
              <a:uFillTx/>
              <a:latin typeface="+mn-lt"/>
              <a:ea typeface="+mn-ea"/>
              <a:cs typeface="+mn-cs"/>
            </a:endParaRPr>
          </a:p>
        </p:txBody>
      </p:sp>
      <p:sp>
        <p:nvSpPr>
          <p:cNvPr id="7" name="WordArt 13"/>
          <p:cNvSpPr>
            <a:spLocks noChangeArrowheads="1" noChangeShapeType="1" noTextEdit="1"/>
          </p:cNvSpPr>
          <p:nvPr/>
        </p:nvSpPr>
        <p:spPr bwMode="auto">
          <a:xfrm>
            <a:off x="762000" y="3352800"/>
            <a:ext cx="996950" cy="457200"/>
          </a:xfrm>
          <a:prstGeom prst="rect">
            <a:avLst/>
          </a:prstGeom>
        </p:spPr>
        <p:txBody>
          <a:bodyPr wrap="none" fromWordArt="1">
            <a:prstTxWarp prst="textCanUp">
              <a:avLst>
                <a:gd name="adj" fmla="val 85713"/>
              </a:avLst>
            </a:prstTxWarp>
            <a:scene3d>
              <a:camera prst="orthographicFront"/>
              <a:lightRig rig="threePt" dir="t"/>
            </a:scene3d>
            <a:sp3d extrusionH="57150">
              <a:bevelT w="38100" h="38100"/>
            </a:sp3d>
          </a:bodyPr>
          <a:lstStyle/>
          <a:p>
            <a:pPr algn="ctr"/>
            <a:r>
              <a:rPr lang="en-US" sz="3600" kern="10">
                <a:ln w="3175">
                  <a:solidFill>
                    <a:srgbClr val="A08F5E"/>
                  </a:solidFill>
                  <a:round/>
                  <a:headEnd/>
                  <a:tailEnd/>
                </a:ln>
                <a:gradFill rotWithShape="1">
                  <a:gsLst>
                    <a:gs pos="0">
                      <a:srgbClr val="FFDE81"/>
                    </a:gs>
                    <a:gs pos="50000">
                      <a:srgbClr val="FFFFCC"/>
                    </a:gs>
                    <a:gs pos="100000">
                      <a:srgbClr val="FFDE81"/>
                    </a:gs>
                  </a:gsLst>
                  <a:lin ang="5400000" scaled="1"/>
                </a:gradFill>
                <a:effectLst>
                  <a:outerShdw dist="35921" dir="2700000" algn="ctr" rotWithShape="0">
                    <a:schemeClr val="accent2"/>
                  </a:outerShdw>
                </a:effectLst>
                <a:latin typeface="Arial Rounded MT Bold"/>
              </a:rPr>
              <a:t>Greece</a:t>
            </a:r>
          </a:p>
        </p:txBody>
      </p:sp>
      <p:sp>
        <p:nvSpPr>
          <p:cNvPr id="8" name="WordArt 15"/>
          <p:cNvSpPr>
            <a:spLocks noChangeArrowheads="1" noChangeShapeType="1" noTextEdit="1"/>
          </p:cNvSpPr>
          <p:nvPr/>
        </p:nvSpPr>
        <p:spPr bwMode="auto">
          <a:xfrm>
            <a:off x="477838" y="1811338"/>
            <a:ext cx="1563687" cy="400050"/>
          </a:xfrm>
          <a:prstGeom prst="rect">
            <a:avLst/>
          </a:prstGeom>
        </p:spPr>
        <p:txBody>
          <a:bodyPr wrap="none" fromWordArt="1">
            <a:prstTxWarp prst="textCanUp">
              <a:avLst>
                <a:gd name="adj" fmla="val 85713"/>
              </a:avLst>
            </a:prstTxWarp>
            <a:scene3d>
              <a:camera prst="orthographicFront"/>
              <a:lightRig rig="threePt" dir="t"/>
            </a:scene3d>
            <a:sp3d extrusionH="57150">
              <a:bevelT w="38100" h="38100"/>
            </a:sp3d>
          </a:bodyPr>
          <a:lstStyle/>
          <a:p>
            <a:pPr algn="ctr"/>
            <a:r>
              <a:rPr lang="en-US" sz="3600" kern="10">
                <a:ln w="3175">
                  <a:solidFill>
                    <a:srgbClr val="A08F5E"/>
                  </a:solidFill>
                  <a:round/>
                  <a:headEnd/>
                  <a:tailEnd/>
                </a:ln>
                <a:gradFill rotWithShape="1">
                  <a:gsLst>
                    <a:gs pos="0">
                      <a:srgbClr val="FFDE81"/>
                    </a:gs>
                    <a:gs pos="50000">
                      <a:srgbClr val="FFFFCC"/>
                    </a:gs>
                    <a:gs pos="100000">
                      <a:srgbClr val="FFDE81"/>
                    </a:gs>
                  </a:gsLst>
                  <a:lin ang="5400000" scaled="1"/>
                </a:gradFill>
                <a:effectLst>
                  <a:outerShdw dist="35921" dir="2700000" algn="ctr" rotWithShape="0">
                    <a:schemeClr val="accent2"/>
                  </a:outerShdw>
                </a:effectLst>
                <a:latin typeface="Arial Rounded MT Bold"/>
              </a:rPr>
              <a:t>Medo-Persia</a:t>
            </a:r>
          </a:p>
        </p:txBody>
      </p:sp>
      <p:sp>
        <p:nvSpPr>
          <p:cNvPr id="9" name="Rectangle 16"/>
          <p:cNvSpPr>
            <a:spLocks noChangeArrowheads="1"/>
          </p:cNvSpPr>
          <p:nvPr/>
        </p:nvSpPr>
        <p:spPr bwMode="auto">
          <a:xfrm>
            <a:off x="1981200" y="152400"/>
            <a:ext cx="7010400" cy="13716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algn="ctr" eaLnBrk="1" hangingPunct="1"/>
            <a:r>
              <a:rPr lang="en-US" sz="4000" b="1" dirty="0">
                <a:solidFill>
                  <a:schemeClr val="bg2"/>
                </a:solidFill>
                <a:latin typeface="Arial Rounded MT Bold" pitchFamily="34" charset="0"/>
              </a:rPr>
              <a:t>Scriptural</a:t>
            </a:r>
            <a:r>
              <a:rPr lang="en-US" sz="4000" b="0" dirty="0">
                <a:solidFill>
                  <a:schemeClr val="bg2"/>
                </a:solidFill>
                <a:latin typeface="Arial Rounded MT Bold" pitchFamily="34" charset="0"/>
              </a:rPr>
              <a:t> </a:t>
            </a:r>
            <a:r>
              <a:rPr lang="en-US" sz="4000" b="0" dirty="0">
                <a:solidFill>
                  <a:schemeClr val="accent2"/>
                </a:solidFill>
                <a:latin typeface="Arial Rounded MT Bold" pitchFamily="34" charset="0"/>
              </a:rPr>
              <a:t> </a:t>
            </a:r>
            <a:r>
              <a:rPr lang="en-US" sz="4000" b="1" dirty="0">
                <a:solidFill>
                  <a:schemeClr val="bg2"/>
                </a:solidFill>
                <a:latin typeface="Arial Rounded MT Bold" pitchFamily="34" charset="0"/>
              </a:rPr>
              <a:t>Documentation:</a:t>
            </a:r>
            <a:br>
              <a:rPr lang="en-US" sz="4000" b="1" dirty="0">
                <a:solidFill>
                  <a:schemeClr val="bg2"/>
                </a:solidFill>
                <a:latin typeface="Arial Rounded MT Bold" pitchFamily="34" charset="0"/>
              </a:rPr>
            </a:br>
            <a:r>
              <a:rPr lang="en-US" sz="4000" b="1" dirty="0">
                <a:solidFill>
                  <a:schemeClr val="bg2"/>
                </a:solidFill>
                <a:latin typeface="Arial Rounded MT Bold" pitchFamily="34" charset="0"/>
              </a:rPr>
              <a:t>3</a:t>
            </a:r>
            <a:r>
              <a:rPr lang="en-US" sz="4000" b="1" baseline="30000" dirty="0">
                <a:solidFill>
                  <a:schemeClr val="bg2"/>
                </a:solidFill>
                <a:latin typeface="Arial Rounded MT Bold" pitchFamily="34" charset="0"/>
              </a:rPr>
              <a:t>rd</a:t>
            </a:r>
            <a:r>
              <a:rPr lang="en-US" sz="4000" b="1" dirty="0">
                <a:solidFill>
                  <a:schemeClr val="bg2"/>
                </a:solidFill>
                <a:latin typeface="Arial Rounded MT Bold" pitchFamily="34" charset="0"/>
              </a:rPr>
              <a:t> Kingdom</a:t>
            </a:r>
          </a:p>
        </p:txBody>
      </p:sp>
      <p:pic>
        <p:nvPicPr>
          <p:cNvPr id="10" name="Picture 17" descr="Dan 8 8 Great Horn smudged flipped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1585912"/>
            <a:ext cx="2787650" cy="4281488"/>
          </a:xfrm>
          <a:prstGeom prst="rect">
            <a:avLst/>
          </a:prstGeom>
          <a:ln>
            <a:noFill/>
          </a:ln>
          <a:effectLst>
            <a:outerShdw blurRad="292100" dist="139700" dir="2700000" algn="tl" rotWithShape="0">
              <a:srgbClr val="333333">
                <a:alpha val="65000"/>
              </a:srgbClr>
            </a:outerShdw>
          </a:effectLst>
        </p:spPr>
      </p:pic>
      <p:sp>
        <p:nvSpPr>
          <p:cNvPr id="11" name="WordArt 14"/>
          <p:cNvSpPr>
            <a:spLocks noChangeArrowheads="1" noChangeShapeType="1" noTextEdit="1"/>
          </p:cNvSpPr>
          <p:nvPr/>
        </p:nvSpPr>
        <p:spPr bwMode="auto">
          <a:xfrm>
            <a:off x="2209800" y="6324600"/>
            <a:ext cx="6629400" cy="40005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200" kern="10" dirty="0" smtClean="0">
                <a:ln w="9525">
                  <a:solidFill>
                    <a:srgbClr val="000000"/>
                  </a:solidFill>
                  <a:round/>
                  <a:headEnd/>
                  <a:tailEnd/>
                </a:ln>
                <a:solidFill>
                  <a:schemeClr val="hlink"/>
                </a:solidFill>
                <a:latin typeface="Arial Rounded MT Bold"/>
              </a:rPr>
              <a:t>The Bible Interprets the Prophetic Kingdoms</a:t>
            </a:r>
            <a:endParaRPr lang="en-US" sz="3200" kern="10" dirty="0">
              <a:ln w="9525">
                <a:solidFill>
                  <a:srgbClr val="000000"/>
                </a:solidFill>
                <a:round/>
                <a:headEnd/>
                <a:tailEnd/>
              </a:ln>
              <a:solidFill>
                <a:schemeClr val="hlink"/>
              </a:solidFill>
              <a:latin typeface="Arial Rounded MT Bold"/>
            </a:endParaRPr>
          </a:p>
        </p:txBody>
      </p:sp>
      <p:sp>
        <p:nvSpPr>
          <p:cNvPr id="13" name="Slide Number Placeholder 3"/>
          <p:cNvSpPr>
            <a:spLocks noGrp="1"/>
          </p:cNvSpPr>
          <p:nvPr>
            <p:ph type="sldNum" sz="quarter" idx="11"/>
          </p:nvPr>
        </p:nvSpPr>
        <p:spPr>
          <a:xfrm>
            <a:off x="7018867" y="6400800"/>
            <a:ext cx="2133600" cy="457200"/>
          </a:xfrm>
        </p:spPr>
        <p:txBody>
          <a:bodyPr>
            <a:scene3d>
              <a:camera prst="orthographicFront"/>
              <a:lightRig rig="threePt" dir="t"/>
            </a:scene3d>
            <a:sp3d extrusionH="57150">
              <a:bevelT w="38100" h="38100"/>
            </a:sp3d>
          </a:bodyPr>
          <a:lstStyle/>
          <a:p>
            <a:pPr>
              <a:defRPr/>
            </a:pPr>
            <a:fld id="{365A3CD0-870F-4015-A67D-98130C91934D}" type="slidenum">
              <a:rPr lang="en-US" smtClean="0"/>
              <a:pPr>
                <a:defRPr/>
              </a:pPr>
              <a:t>52</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2000" fill="hold"/>
                                        <p:tgtEl>
                                          <p:spTgt spid="7"/>
                                        </p:tgtEl>
                                        <p:attrNameLst>
                                          <p:attrName>ppt_w</p:attrName>
                                        </p:attrNameLst>
                                      </p:cBhvr>
                                      <p:tavLst>
                                        <p:tav tm="0">
                                          <p:val>
                                            <p:strVal val="#ppt_w*0.70"/>
                                          </p:val>
                                        </p:tav>
                                        <p:tav tm="100000">
                                          <p:val>
                                            <p:strVal val="#ppt_w"/>
                                          </p:val>
                                        </p:tav>
                                      </p:tavLst>
                                    </p:anim>
                                    <p:anim calcmode="lin" valueType="num">
                                      <p:cBhvr>
                                        <p:cTn id="12" dur="2000" fill="hold"/>
                                        <p:tgtEl>
                                          <p:spTgt spid="7"/>
                                        </p:tgtEl>
                                        <p:attrNameLst>
                                          <p:attrName>ppt_h</p:attrName>
                                        </p:attrNameLst>
                                      </p:cBhvr>
                                      <p:tavLst>
                                        <p:tav tm="0">
                                          <p:val>
                                            <p:strVal val="#ppt_h"/>
                                          </p:val>
                                        </p:tav>
                                        <p:tav tm="100000">
                                          <p:val>
                                            <p:strVal val="#ppt_h"/>
                                          </p:val>
                                        </p:tav>
                                      </p:tavLst>
                                    </p:anim>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alphaModFix amt="66000"/>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3" descr="trans Image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152400" y="0"/>
            <a:ext cx="2125663" cy="7010400"/>
          </a:xfrm>
          <a:prstGeom prst="rect">
            <a:avLst/>
          </a:prstGeom>
          <a:ln>
            <a:noFill/>
          </a:ln>
          <a:effectLst>
            <a:outerShdw blurRad="292100" dist="139700" dir="2700000" algn="tl" rotWithShape="0">
              <a:srgbClr val="333333">
                <a:alpha val="65000"/>
              </a:srgbClr>
            </a:outerShdw>
          </a:effectLst>
        </p:spPr>
      </p:pic>
      <p:sp>
        <p:nvSpPr>
          <p:cNvPr id="3" name="WordArt 4"/>
          <p:cNvSpPr>
            <a:spLocks noChangeArrowheads="1" noChangeShapeType="1" noTextEdit="1"/>
          </p:cNvSpPr>
          <p:nvPr/>
        </p:nvSpPr>
        <p:spPr bwMode="auto">
          <a:xfrm>
            <a:off x="387350" y="192088"/>
            <a:ext cx="1563688" cy="538162"/>
          </a:xfrm>
          <a:prstGeom prst="rect">
            <a:avLst/>
          </a:prstGeom>
        </p:spPr>
        <p:txBody>
          <a:bodyPr wrap="none" fromWordArt="1">
            <a:prstTxWarp prst="textCanUp">
              <a:avLst>
                <a:gd name="adj" fmla="val 85713"/>
              </a:avLst>
            </a:prstTxWarp>
            <a:scene3d>
              <a:camera prst="orthographicFront"/>
              <a:lightRig rig="threePt" dir="t"/>
            </a:scene3d>
            <a:sp3d extrusionH="57150">
              <a:bevelT w="38100" h="38100"/>
            </a:sp3d>
          </a:bodyPr>
          <a:lstStyle/>
          <a:p>
            <a:pPr algn="ctr"/>
            <a:r>
              <a:rPr lang="en-US" sz="3600" kern="10">
                <a:ln w="3175">
                  <a:solidFill>
                    <a:schemeClr val="folHlink"/>
                  </a:solidFill>
                  <a:round/>
                  <a:headEnd/>
                  <a:tailEnd/>
                </a:ln>
                <a:gradFill rotWithShape="1">
                  <a:gsLst>
                    <a:gs pos="0">
                      <a:srgbClr val="FFDE81"/>
                    </a:gs>
                    <a:gs pos="50000">
                      <a:srgbClr val="FFFFCC"/>
                    </a:gs>
                    <a:gs pos="100000">
                      <a:srgbClr val="FFDE81"/>
                    </a:gs>
                  </a:gsLst>
                  <a:lin ang="5400000" scaled="1"/>
                </a:gradFill>
                <a:effectLst>
                  <a:outerShdw dist="35921" dir="2700000" algn="ctr" rotWithShape="0">
                    <a:schemeClr val="accent2"/>
                  </a:outerShdw>
                </a:effectLst>
                <a:latin typeface="Arial Rounded MT Bold"/>
              </a:rPr>
              <a:t>Babylon</a:t>
            </a:r>
          </a:p>
        </p:txBody>
      </p:sp>
      <p:sp>
        <p:nvSpPr>
          <p:cNvPr id="4" name="WordArt 7"/>
          <p:cNvSpPr>
            <a:spLocks noChangeArrowheads="1" noChangeShapeType="1" noTextEdit="1"/>
          </p:cNvSpPr>
          <p:nvPr/>
        </p:nvSpPr>
        <p:spPr bwMode="auto">
          <a:xfrm>
            <a:off x="1017588" y="4335463"/>
            <a:ext cx="390525" cy="6254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5400" kern="10">
                <a:ln w="9525">
                  <a:solidFill>
                    <a:srgbClr val="000000"/>
                  </a:solidFill>
                  <a:round/>
                  <a:headEnd/>
                  <a:tailEnd/>
                </a:ln>
                <a:gradFill rotWithShape="1">
                  <a:gsLst>
                    <a:gs pos="0">
                      <a:schemeClr val="folHlink"/>
                    </a:gs>
                    <a:gs pos="50000">
                      <a:schemeClr val="accent1"/>
                    </a:gs>
                    <a:gs pos="100000">
                      <a:schemeClr val="folHlink"/>
                    </a:gs>
                  </a:gsLst>
                  <a:lin ang="2700000" scaled="1"/>
                </a:gradFill>
                <a:latin typeface="Arial Rounded MT Bold"/>
              </a:rPr>
              <a:t>?</a:t>
            </a:r>
          </a:p>
        </p:txBody>
      </p:sp>
      <p:sp>
        <p:nvSpPr>
          <p:cNvPr id="5" name="Rectangle 9"/>
          <p:cNvSpPr txBox="1">
            <a:spLocks noChangeArrowheads="1"/>
          </p:cNvSpPr>
          <p:nvPr/>
        </p:nvSpPr>
        <p:spPr>
          <a:xfrm>
            <a:off x="2209800" y="1600200"/>
            <a:ext cx="4953000" cy="4191000"/>
          </a:xfrm>
          <a:prstGeom prst="rect">
            <a:avLst/>
          </a:prstGeom>
        </p:spPr>
        <p:txBody>
          <a:bodyPr>
            <a:scene3d>
              <a:camera prst="orthographicFront"/>
              <a:lightRig rig="threePt" dir="t"/>
            </a:scene3d>
            <a:sp3d extrusionH="57150">
              <a:bevelT w="38100" h="38100"/>
            </a:sp3d>
          </a:bodyPr>
          <a:lstStyle/>
          <a:p>
            <a:pPr marL="342900" marR="0" lvl="0" indent="-342900" algn="l" defTabSz="914400" rtl="0" eaLnBrk="0" fontAlgn="base" latinLnBrk="0" hangingPunct="0">
              <a:lnSpc>
                <a:spcPct val="90000"/>
              </a:lnSpc>
              <a:spcBef>
                <a:spcPct val="20000"/>
              </a:spcBef>
              <a:spcAft>
                <a:spcPct val="0"/>
              </a:spcAft>
              <a:buClr>
                <a:schemeClr val="bg2"/>
              </a:buClr>
              <a:buSzPct val="75000"/>
              <a:buFont typeface="Wingdings" pitchFamily="2" charset="2"/>
              <a:buNone/>
              <a:tabLst/>
              <a:defRPr/>
            </a:pPr>
            <a:r>
              <a:rPr kumimoji="0" lang="en-US" sz="2400" b="0" i="0" u="none" strike="noStrike" kern="0" cap="none" spc="0" normalizeH="0" baseline="0" noProof="0" dirty="0" smtClean="0">
                <a:ln>
                  <a:noFill/>
                </a:ln>
                <a:solidFill>
                  <a:srgbClr val="4A0363"/>
                </a:solidFill>
                <a:uLnTx/>
                <a:uFillTx/>
                <a:latin typeface="+mn-lt"/>
                <a:ea typeface="+mn-ea"/>
                <a:cs typeface="+mn-cs"/>
              </a:rPr>
              <a:t>    </a:t>
            </a:r>
            <a:r>
              <a:rPr kumimoji="0" lang="en-US" sz="2400" b="1" i="0" u="none" strike="noStrike" kern="0" cap="none" spc="0" normalizeH="0" baseline="0" noProof="0" dirty="0" smtClean="0">
                <a:ln>
                  <a:noFill/>
                </a:ln>
                <a:solidFill>
                  <a:srgbClr val="4A0363"/>
                </a:solidFill>
                <a:uLnTx/>
                <a:uFillTx/>
                <a:latin typeface="+mn-lt"/>
                <a:ea typeface="+mn-ea"/>
                <a:cs typeface="+mn-cs"/>
              </a:rPr>
              <a:t>Dan 2:40</a:t>
            </a:r>
            <a:r>
              <a:rPr kumimoji="0" lang="en-US" sz="2400" b="0" i="0" u="none" strike="noStrike" kern="0" cap="none" spc="0" normalizeH="0" baseline="0" noProof="0" dirty="0" smtClean="0">
                <a:ln>
                  <a:noFill/>
                </a:ln>
                <a:solidFill>
                  <a:schemeClr val="tx1"/>
                </a:solidFill>
                <a:uLnTx/>
                <a:uFillTx/>
                <a:latin typeface="+mn-lt"/>
                <a:ea typeface="+mn-ea"/>
                <a:cs typeface="+mn-cs"/>
              </a:rPr>
              <a:t>   </a:t>
            </a:r>
            <a:r>
              <a:rPr kumimoji="0" lang="en-US" sz="2400" b="0" i="0" u="none" strike="noStrike" kern="0" cap="none" spc="0" normalizeH="0" baseline="0" noProof="0" dirty="0" smtClean="0">
                <a:ln>
                  <a:noFill/>
                </a:ln>
                <a:solidFill>
                  <a:schemeClr val="bg2"/>
                </a:solidFill>
                <a:uLnTx/>
                <a:uFillTx/>
                <a:latin typeface="+mn-lt"/>
                <a:ea typeface="+mn-ea"/>
                <a:cs typeface="+mn-cs"/>
              </a:rPr>
              <a:t>And the fourth kingdom shall be strong as iron:  </a:t>
            </a:r>
          </a:p>
          <a:p>
            <a:pPr marL="342900" marR="0" lvl="0" indent="-342900" algn="l" defTabSz="914400" rtl="0" eaLnBrk="0" fontAlgn="base" latinLnBrk="0" hangingPunct="0">
              <a:lnSpc>
                <a:spcPct val="90000"/>
              </a:lnSpc>
              <a:spcBef>
                <a:spcPct val="20000"/>
              </a:spcBef>
              <a:spcAft>
                <a:spcPct val="0"/>
              </a:spcAft>
              <a:buClr>
                <a:schemeClr val="bg2"/>
              </a:buClr>
              <a:buSzPct val="75000"/>
              <a:buFont typeface="Wingdings" pitchFamily="2" charset="2"/>
              <a:buChar char="n"/>
              <a:tabLst/>
              <a:defRPr/>
            </a:pPr>
            <a:endParaRPr kumimoji="0" lang="en-US" sz="1000" b="0" i="0" u="none" strike="noStrike" kern="0" cap="none" spc="0" normalizeH="0" baseline="0" noProof="0" dirty="0" smtClean="0">
              <a:ln>
                <a:noFill/>
              </a:ln>
              <a:solidFill>
                <a:schemeClr val="bg2"/>
              </a:solidFill>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
                <a:schemeClr val="bg2"/>
              </a:buClr>
              <a:buSzPct val="75000"/>
              <a:buFont typeface="Wingdings" pitchFamily="2" charset="2"/>
              <a:buNone/>
              <a:tabLst/>
              <a:defRPr/>
            </a:pPr>
            <a:r>
              <a:rPr kumimoji="0" lang="en-US" sz="2400" b="0" i="0" u="none" strike="noStrike" kern="0" cap="none" spc="0" normalizeH="0" baseline="0" noProof="0" dirty="0" smtClean="0">
                <a:ln>
                  <a:noFill/>
                </a:ln>
                <a:solidFill>
                  <a:srgbClr val="4A0363"/>
                </a:solidFill>
                <a:uLnTx/>
                <a:uFillTx/>
                <a:latin typeface="+mn-lt"/>
                <a:ea typeface="+mn-ea"/>
                <a:cs typeface="+mn-cs"/>
              </a:rPr>
              <a:t>    </a:t>
            </a:r>
            <a:r>
              <a:rPr kumimoji="0" lang="en-US" sz="2400" b="1" i="0" u="none" strike="noStrike" kern="0" cap="none" spc="0" normalizeH="0" baseline="0" noProof="0" dirty="0" smtClean="0">
                <a:ln>
                  <a:noFill/>
                </a:ln>
                <a:solidFill>
                  <a:schemeClr val="hlink"/>
                </a:solidFill>
                <a:uLnTx/>
                <a:uFillTx/>
                <a:latin typeface="+mn-lt"/>
                <a:ea typeface="+mn-ea"/>
                <a:cs typeface="+mn-cs"/>
              </a:rPr>
              <a:t>Dan 11:20</a:t>
            </a:r>
            <a:r>
              <a:rPr kumimoji="0" lang="en-US" sz="2400" b="0" i="0" u="none" strike="noStrike" kern="0" cap="none" spc="0" normalizeH="0" baseline="0" noProof="0" dirty="0" smtClean="0">
                <a:ln>
                  <a:noFill/>
                </a:ln>
                <a:solidFill>
                  <a:schemeClr val="hlink"/>
                </a:solidFill>
                <a:uLnTx/>
                <a:uFillTx/>
                <a:latin typeface="+mn-lt"/>
                <a:ea typeface="+mn-ea"/>
                <a:cs typeface="+mn-cs"/>
              </a:rPr>
              <a:t>  Then shall stand up in his estate </a:t>
            </a:r>
            <a:r>
              <a:rPr kumimoji="0" lang="en-US" sz="2400" b="1" i="0" u="sng" strike="noStrike" kern="0" cap="none" spc="0" normalizeH="0" baseline="0" noProof="0" dirty="0" smtClean="0">
                <a:ln>
                  <a:noFill/>
                </a:ln>
                <a:solidFill>
                  <a:schemeClr val="hlink"/>
                </a:solidFill>
                <a:uLnTx/>
                <a:uFillTx/>
                <a:latin typeface="+mn-lt"/>
                <a:ea typeface="+mn-ea"/>
                <a:cs typeface="+mn-cs"/>
              </a:rPr>
              <a:t>a raiser of taxes</a:t>
            </a:r>
            <a:r>
              <a:rPr kumimoji="0" lang="en-US" sz="2400" b="1" i="0" u="none" strike="noStrike" kern="0" cap="none" spc="0" normalizeH="0" baseline="0" noProof="0" dirty="0" smtClean="0">
                <a:ln>
                  <a:noFill/>
                </a:ln>
                <a:solidFill>
                  <a:schemeClr val="hlink"/>
                </a:solidFill>
                <a:uLnTx/>
                <a:uFillTx/>
                <a:latin typeface="+mn-lt"/>
                <a:ea typeface="+mn-ea"/>
                <a:cs typeface="+mn-cs"/>
              </a:rPr>
              <a:t> </a:t>
            </a:r>
            <a:r>
              <a:rPr kumimoji="0" lang="en-US" sz="2400" b="0" i="0" u="none" strike="noStrike" kern="0" cap="none" spc="0" normalizeH="0" baseline="0" noProof="0" dirty="0" smtClean="0">
                <a:ln>
                  <a:noFill/>
                </a:ln>
                <a:solidFill>
                  <a:schemeClr val="hlink"/>
                </a:solidFill>
                <a:uLnTx/>
                <a:uFillTx/>
                <a:latin typeface="+mn-lt"/>
                <a:ea typeface="+mn-ea"/>
                <a:cs typeface="+mn-cs"/>
              </a:rPr>
              <a:t>in the glory of the kingdom:</a:t>
            </a:r>
          </a:p>
          <a:p>
            <a:pPr marL="342900" marR="0" lvl="0" indent="-342900" algn="l" defTabSz="914400" rtl="0" eaLnBrk="0" fontAlgn="base" latinLnBrk="0" hangingPunct="0">
              <a:lnSpc>
                <a:spcPct val="90000"/>
              </a:lnSpc>
              <a:spcBef>
                <a:spcPct val="20000"/>
              </a:spcBef>
              <a:spcAft>
                <a:spcPct val="0"/>
              </a:spcAft>
              <a:buClr>
                <a:schemeClr val="bg2"/>
              </a:buClr>
              <a:buSzPct val="75000"/>
              <a:buFont typeface="Wingdings" pitchFamily="2" charset="2"/>
              <a:buNone/>
              <a:tabLst/>
              <a:defRPr/>
            </a:pPr>
            <a:endParaRPr kumimoji="0" lang="en-US" sz="1200" b="1" i="0" u="none" strike="noStrike" kern="0" cap="none" spc="0" normalizeH="0" baseline="0" noProof="0" dirty="0" smtClean="0">
              <a:ln>
                <a:noFill/>
              </a:ln>
              <a:solidFill>
                <a:schemeClr val="bg2"/>
              </a:solidFill>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
                <a:schemeClr val="bg2"/>
              </a:buClr>
              <a:buSzPct val="75000"/>
              <a:buFont typeface="Wingdings" pitchFamily="2" charset="2"/>
              <a:buChar char="n"/>
              <a:tabLst/>
              <a:defRPr/>
            </a:pPr>
            <a:r>
              <a:rPr kumimoji="0" lang="en-US" sz="2400" b="1" i="0" u="none" strike="noStrike" kern="0" cap="none" spc="0" normalizeH="0" baseline="0" noProof="0" dirty="0" smtClean="0">
                <a:ln>
                  <a:noFill/>
                </a:ln>
                <a:solidFill>
                  <a:schemeClr val="bg2"/>
                </a:solidFill>
                <a:uLnTx/>
                <a:uFillTx/>
                <a:latin typeface="+mn-lt"/>
                <a:ea typeface="+mn-ea"/>
                <a:cs typeface="+mn-cs"/>
              </a:rPr>
              <a:t>Luke 2:1</a:t>
            </a:r>
            <a:r>
              <a:rPr kumimoji="0" lang="en-US" sz="2400" b="0" i="0" u="none" strike="noStrike" kern="0" cap="none" spc="0" normalizeH="0" baseline="0" noProof="0" dirty="0" smtClean="0">
                <a:ln>
                  <a:noFill/>
                </a:ln>
                <a:solidFill>
                  <a:schemeClr val="bg2"/>
                </a:solidFill>
                <a:uLnTx/>
                <a:uFillTx/>
                <a:latin typeface="+mn-lt"/>
                <a:ea typeface="+mn-ea"/>
                <a:cs typeface="+mn-cs"/>
              </a:rPr>
              <a:t>  ... there went out a decree from </a:t>
            </a:r>
            <a:r>
              <a:rPr kumimoji="0" lang="en-US" sz="2400" b="1" i="0" u="none" strike="noStrike" kern="0" cap="none" spc="0" normalizeH="0" baseline="0" noProof="0" dirty="0" smtClean="0">
                <a:ln>
                  <a:noFill/>
                </a:ln>
                <a:solidFill>
                  <a:schemeClr val="bg2"/>
                </a:solidFill>
                <a:uLnTx/>
                <a:uFillTx/>
                <a:latin typeface="+mn-lt"/>
                <a:ea typeface="+mn-ea"/>
                <a:cs typeface="+mn-cs"/>
              </a:rPr>
              <a:t>[the Roman] </a:t>
            </a:r>
            <a:r>
              <a:rPr kumimoji="0" lang="en-US" sz="2400" b="1" i="0" u="sng" strike="noStrike" kern="0" cap="none" spc="0" normalizeH="0" baseline="0" noProof="0" dirty="0" smtClean="0">
                <a:ln>
                  <a:noFill/>
                </a:ln>
                <a:solidFill>
                  <a:schemeClr val="bg2"/>
                </a:solidFill>
                <a:uLnTx/>
                <a:uFillTx/>
                <a:latin typeface="+mn-lt"/>
                <a:ea typeface="+mn-ea"/>
                <a:cs typeface="+mn-cs"/>
              </a:rPr>
              <a:t>Caesar Au</a:t>
            </a:r>
            <a:r>
              <a:rPr kumimoji="0" lang="en-US" sz="2400" b="1" i="0" strike="noStrike" kern="0" cap="none" spc="0" normalizeH="0" baseline="0" noProof="0" dirty="0" smtClean="0">
                <a:ln>
                  <a:noFill/>
                </a:ln>
                <a:solidFill>
                  <a:schemeClr val="bg2"/>
                </a:solidFill>
                <a:uLnTx/>
                <a:uFillTx/>
                <a:latin typeface="+mn-lt"/>
                <a:ea typeface="+mn-ea"/>
                <a:cs typeface="+mn-cs"/>
              </a:rPr>
              <a:t>g</a:t>
            </a:r>
            <a:r>
              <a:rPr kumimoji="0" lang="en-US" sz="2400" b="1" i="0" u="sng" strike="noStrike" kern="0" cap="none" spc="0" normalizeH="0" baseline="0" noProof="0" dirty="0" smtClean="0">
                <a:ln>
                  <a:noFill/>
                </a:ln>
                <a:solidFill>
                  <a:schemeClr val="bg2"/>
                </a:solidFill>
                <a:uLnTx/>
                <a:uFillTx/>
                <a:latin typeface="+mn-lt"/>
                <a:ea typeface="+mn-ea"/>
                <a:cs typeface="+mn-cs"/>
              </a:rPr>
              <a:t>ustus</a:t>
            </a:r>
            <a:r>
              <a:rPr kumimoji="0" lang="en-US" sz="2400" b="0" i="0" u="none" strike="noStrike" kern="0" cap="none" spc="0" normalizeH="0" baseline="0" noProof="0" dirty="0" smtClean="0">
                <a:ln>
                  <a:noFill/>
                </a:ln>
                <a:solidFill>
                  <a:schemeClr val="bg2"/>
                </a:solidFill>
                <a:uLnTx/>
                <a:uFillTx/>
                <a:latin typeface="+mn-lt"/>
                <a:ea typeface="+mn-ea"/>
                <a:cs typeface="+mn-cs"/>
              </a:rPr>
              <a:t>, that all the world should be </a:t>
            </a:r>
            <a:r>
              <a:rPr kumimoji="0" lang="en-US" sz="2400" b="1" i="0" u="sng" strike="noStrike" kern="0" cap="none" spc="0" normalizeH="0" baseline="0" noProof="0" dirty="0" smtClean="0">
                <a:ln>
                  <a:noFill/>
                </a:ln>
                <a:solidFill>
                  <a:schemeClr val="bg2"/>
                </a:solidFill>
                <a:uLnTx/>
                <a:uFillTx/>
                <a:latin typeface="+mn-lt"/>
                <a:ea typeface="+mn-ea"/>
                <a:cs typeface="+mn-cs"/>
              </a:rPr>
              <a:t>taxed</a:t>
            </a:r>
            <a:r>
              <a:rPr kumimoji="0" lang="en-US" sz="2400" b="0" i="0" u="none" strike="noStrike" kern="0" cap="none" spc="0" normalizeH="0" baseline="0" noProof="0" dirty="0" smtClean="0">
                <a:ln>
                  <a:noFill/>
                </a:ln>
                <a:solidFill>
                  <a:schemeClr val="bg2"/>
                </a:solidFill>
                <a:uLnTx/>
                <a:uFillTx/>
                <a:latin typeface="+mn-lt"/>
                <a:ea typeface="+mn-ea"/>
                <a:cs typeface="+mn-cs"/>
              </a:rPr>
              <a:t>.</a:t>
            </a:r>
          </a:p>
          <a:p>
            <a:pPr marL="342900" marR="0" lvl="0" indent="-342900" algn="l" defTabSz="914400" rtl="0" eaLnBrk="0" fontAlgn="base" latinLnBrk="0" hangingPunct="0">
              <a:lnSpc>
                <a:spcPct val="90000"/>
              </a:lnSpc>
              <a:spcBef>
                <a:spcPct val="20000"/>
              </a:spcBef>
              <a:spcAft>
                <a:spcPct val="0"/>
              </a:spcAft>
              <a:buClr>
                <a:schemeClr val="bg2"/>
              </a:buClr>
              <a:buSzPct val="75000"/>
              <a:buFont typeface="Wingdings" pitchFamily="2" charset="2"/>
              <a:buNone/>
              <a:tabLst/>
              <a:defRPr/>
            </a:pPr>
            <a:endParaRPr kumimoji="0" lang="en-US" sz="1800" b="0" i="0" u="none" strike="noStrike" kern="0" cap="none" spc="0" normalizeH="0" baseline="0" noProof="0" dirty="0">
              <a:ln>
                <a:noFill/>
              </a:ln>
              <a:solidFill>
                <a:schemeClr val="bg2"/>
              </a:solidFill>
              <a:effectLst/>
              <a:uLnTx/>
              <a:uFillTx/>
              <a:latin typeface="+mn-lt"/>
              <a:ea typeface="+mn-ea"/>
              <a:cs typeface="+mn-cs"/>
            </a:endParaRPr>
          </a:p>
        </p:txBody>
      </p:sp>
      <p:sp>
        <p:nvSpPr>
          <p:cNvPr id="6" name="WordArt 14"/>
          <p:cNvSpPr>
            <a:spLocks noChangeArrowheads="1" noChangeShapeType="1" noTextEdit="1"/>
          </p:cNvSpPr>
          <p:nvPr/>
        </p:nvSpPr>
        <p:spPr bwMode="auto">
          <a:xfrm>
            <a:off x="685800" y="5029200"/>
            <a:ext cx="898525" cy="485775"/>
          </a:xfrm>
          <a:prstGeom prst="rect">
            <a:avLst/>
          </a:prstGeom>
        </p:spPr>
        <p:txBody>
          <a:bodyPr wrap="none" fromWordArt="1">
            <a:prstTxWarp prst="textCanUp">
              <a:avLst>
                <a:gd name="adj" fmla="val 85713"/>
              </a:avLst>
            </a:prstTxWarp>
            <a:scene3d>
              <a:camera prst="orthographicFront"/>
              <a:lightRig rig="threePt" dir="t"/>
            </a:scene3d>
            <a:sp3d extrusionH="57150">
              <a:bevelT w="38100" h="38100"/>
            </a:sp3d>
          </a:bodyPr>
          <a:lstStyle/>
          <a:p>
            <a:pPr algn="ctr"/>
            <a:r>
              <a:rPr lang="en-US" sz="3600" kern="10">
                <a:ln w="3175">
                  <a:solidFill>
                    <a:srgbClr val="A08F5E"/>
                  </a:solidFill>
                  <a:round/>
                  <a:headEnd/>
                  <a:tailEnd/>
                </a:ln>
                <a:gradFill rotWithShape="1">
                  <a:gsLst>
                    <a:gs pos="0">
                      <a:srgbClr val="FFDE81"/>
                    </a:gs>
                    <a:gs pos="50000">
                      <a:srgbClr val="FFFFCC"/>
                    </a:gs>
                    <a:gs pos="100000">
                      <a:srgbClr val="FFDE81"/>
                    </a:gs>
                  </a:gsLst>
                  <a:lin ang="5400000" scaled="1"/>
                </a:gradFill>
                <a:effectLst>
                  <a:outerShdw dist="35921" dir="2700000" algn="ctr" rotWithShape="0">
                    <a:schemeClr val="accent2"/>
                  </a:outerShdw>
                </a:effectLst>
                <a:latin typeface="Arial Rounded MT Bold"/>
              </a:rPr>
              <a:t>Rome</a:t>
            </a:r>
          </a:p>
        </p:txBody>
      </p:sp>
      <p:sp>
        <p:nvSpPr>
          <p:cNvPr id="7" name="WordArt 15"/>
          <p:cNvSpPr>
            <a:spLocks noChangeArrowheads="1" noChangeShapeType="1" noTextEdit="1"/>
          </p:cNvSpPr>
          <p:nvPr/>
        </p:nvSpPr>
        <p:spPr bwMode="auto">
          <a:xfrm>
            <a:off x="457200" y="1800225"/>
            <a:ext cx="1563688" cy="400050"/>
          </a:xfrm>
          <a:prstGeom prst="rect">
            <a:avLst/>
          </a:prstGeom>
        </p:spPr>
        <p:txBody>
          <a:bodyPr wrap="none" fromWordArt="1">
            <a:prstTxWarp prst="textCanUp">
              <a:avLst>
                <a:gd name="adj" fmla="val 85713"/>
              </a:avLst>
            </a:prstTxWarp>
            <a:scene3d>
              <a:camera prst="orthographicFront"/>
              <a:lightRig rig="threePt" dir="t"/>
            </a:scene3d>
            <a:sp3d extrusionH="57150">
              <a:bevelT w="38100" h="38100"/>
            </a:sp3d>
          </a:bodyPr>
          <a:lstStyle/>
          <a:p>
            <a:pPr algn="ctr"/>
            <a:r>
              <a:rPr lang="en-US" sz="3600" kern="10">
                <a:ln w="3175">
                  <a:solidFill>
                    <a:srgbClr val="A08F5E"/>
                  </a:solidFill>
                  <a:round/>
                  <a:headEnd/>
                  <a:tailEnd/>
                </a:ln>
                <a:gradFill rotWithShape="1">
                  <a:gsLst>
                    <a:gs pos="0">
                      <a:srgbClr val="FFDE81"/>
                    </a:gs>
                    <a:gs pos="50000">
                      <a:srgbClr val="FFFFCC"/>
                    </a:gs>
                    <a:gs pos="100000">
                      <a:srgbClr val="FFDE81"/>
                    </a:gs>
                  </a:gsLst>
                  <a:lin ang="5400000" scaled="1"/>
                </a:gradFill>
                <a:effectLst>
                  <a:outerShdw dist="35921" dir="2700000" algn="ctr" rotWithShape="0">
                    <a:schemeClr val="accent2"/>
                  </a:outerShdw>
                </a:effectLst>
                <a:latin typeface="Arial Rounded MT Bold"/>
              </a:rPr>
              <a:t>Medo-Persia</a:t>
            </a:r>
          </a:p>
        </p:txBody>
      </p:sp>
      <p:sp>
        <p:nvSpPr>
          <p:cNvPr id="8" name="WordArt 16"/>
          <p:cNvSpPr>
            <a:spLocks noChangeArrowheads="1" noChangeShapeType="1" noTextEdit="1"/>
          </p:cNvSpPr>
          <p:nvPr/>
        </p:nvSpPr>
        <p:spPr bwMode="auto">
          <a:xfrm>
            <a:off x="762000" y="3352800"/>
            <a:ext cx="996950" cy="457200"/>
          </a:xfrm>
          <a:prstGeom prst="rect">
            <a:avLst/>
          </a:prstGeom>
        </p:spPr>
        <p:txBody>
          <a:bodyPr wrap="none" fromWordArt="1">
            <a:prstTxWarp prst="textCanUp">
              <a:avLst>
                <a:gd name="adj" fmla="val 85713"/>
              </a:avLst>
            </a:prstTxWarp>
            <a:scene3d>
              <a:camera prst="orthographicFront"/>
              <a:lightRig rig="threePt" dir="t"/>
            </a:scene3d>
            <a:sp3d extrusionH="57150">
              <a:bevelT w="38100" h="38100"/>
            </a:sp3d>
          </a:bodyPr>
          <a:lstStyle/>
          <a:p>
            <a:pPr algn="ctr"/>
            <a:r>
              <a:rPr lang="en-US" sz="3600" kern="10">
                <a:ln w="3175">
                  <a:solidFill>
                    <a:srgbClr val="A08F5E"/>
                  </a:solidFill>
                  <a:round/>
                  <a:headEnd/>
                  <a:tailEnd/>
                </a:ln>
                <a:gradFill rotWithShape="1">
                  <a:gsLst>
                    <a:gs pos="0">
                      <a:srgbClr val="FFDE81"/>
                    </a:gs>
                    <a:gs pos="50000">
                      <a:srgbClr val="FFFFCC"/>
                    </a:gs>
                    <a:gs pos="100000">
                      <a:srgbClr val="FFDE81"/>
                    </a:gs>
                  </a:gsLst>
                  <a:lin ang="5400000" scaled="1"/>
                </a:gradFill>
                <a:effectLst>
                  <a:outerShdw dist="35921" dir="2700000" algn="ctr" rotWithShape="0">
                    <a:schemeClr val="accent2"/>
                  </a:outerShdw>
                </a:effectLst>
                <a:latin typeface="Arial Rounded MT Bold"/>
              </a:rPr>
              <a:t>Greece</a:t>
            </a:r>
          </a:p>
        </p:txBody>
      </p:sp>
      <p:sp>
        <p:nvSpPr>
          <p:cNvPr id="9" name="Rectangle 17"/>
          <p:cNvSpPr>
            <a:spLocks noChangeArrowheads="1"/>
          </p:cNvSpPr>
          <p:nvPr/>
        </p:nvSpPr>
        <p:spPr bwMode="auto">
          <a:xfrm>
            <a:off x="2057400" y="152400"/>
            <a:ext cx="6934200" cy="13716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algn="ctr" eaLnBrk="1" hangingPunct="1"/>
            <a:r>
              <a:rPr lang="en-US" sz="4000" b="1" dirty="0">
                <a:solidFill>
                  <a:schemeClr val="bg2"/>
                </a:solidFill>
                <a:latin typeface="Arial Rounded MT Bold" pitchFamily="34" charset="0"/>
              </a:rPr>
              <a:t>Scriptural </a:t>
            </a:r>
            <a:r>
              <a:rPr lang="en-US" sz="4000" b="1" dirty="0">
                <a:solidFill>
                  <a:schemeClr val="accent2"/>
                </a:solidFill>
                <a:latin typeface="Arial Rounded MT Bold" pitchFamily="34" charset="0"/>
              </a:rPr>
              <a:t> </a:t>
            </a:r>
            <a:r>
              <a:rPr lang="en-US" sz="4000" b="1" dirty="0">
                <a:solidFill>
                  <a:schemeClr val="bg2"/>
                </a:solidFill>
                <a:latin typeface="Arial Rounded MT Bold" pitchFamily="34" charset="0"/>
              </a:rPr>
              <a:t>Documentation:</a:t>
            </a:r>
            <a:br>
              <a:rPr lang="en-US" sz="4000" b="1" dirty="0">
                <a:solidFill>
                  <a:schemeClr val="bg2"/>
                </a:solidFill>
                <a:latin typeface="Arial Rounded MT Bold" pitchFamily="34" charset="0"/>
              </a:rPr>
            </a:br>
            <a:r>
              <a:rPr lang="en-US" sz="4000" b="1" dirty="0">
                <a:solidFill>
                  <a:schemeClr val="bg2"/>
                </a:solidFill>
                <a:latin typeface="Arial Rounded MT Bold" pitchFamily="34" charset="0"/>
              </a:rPr>
              <a:t>4</a:t>
            </a:r>
            <a:r>
              <a:rPr lang="en-US" sz="4000" b="1" baseline="30000" dirty="0">
                <a:solidFill>
                  <a:schemeClr val="bg2"/>
                </a:solidFill>
                <a:latin typeface="Arial Rounded MT Bold" pitchFamily="34" charset="0"/>
              </a:rPr>
              <a:t>th</a:t>
            </a:r>
            <a:r>
              <a:rPr lang="en-US" sz="4000" b="1" dirty="0">
                <a:solidFill>
                  <a:schemeClr val="bg2"/>
                </a:solidFill>
                <a:latin typeface="Arial Rounded MT Bold" pitchFamily="34" charset="0"/>
              </a:rPr>
              <a:t> Kingdom</a:t>
            </a:r>
          </a:p>
        </p:txBody>
      </p:sp>
      <p:pic>
        <p:nvPicPr>
          <p:cNvPr id="10" name="Picture 21" descr="Dan 11 20 Head Caes Augustus H&amp;S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05600" y="1524000"/>
            <a:ext cx="2222500" cy="2833688"/>
          </a:xfrm>
          <a:prstGeom prst="rect">
            <a:avLst/>
          </a:prstGeom>
          <a:ln>
            <a:noFill/>
          </a:ln>
          <a:effectLst>
            <a:outerShdw blurRad="292100" dist="139700" dir="2700000" algn="tl" rotWithShape="0">
              <a:srgbClr val="333333">
                <a:alpha val="65000"/>
              </a:srgbClr>
            </a:outerShdw>
          </a:effectLst>
        </p:spPr>
      </p:pic>
      <p:sp>
        <p:nvSpPr>
          <p:cNvPr id="12" name="WordArt 14"/>
          <p:cNvSpPr>
            <a:spLocks noChangeArrowheads="1" noChangeShapeType="1" noTextEdit="1"/>
          </p:cNvSpPr>
          <p:nvPr/>
        </p:nvSpPr>
        <p:spPr bwMode="auto">
          <a:xfrm>
            <a:off x="2514600" y="5853830"/>
            <a:ext cx="6019800" cy="9144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200" kern="10" dirty="0" smtClean="0">
                <a:ln w="9525">
                  <a:solidFill>
                    <a:srgbClr val="000000"/>
                  </a:solidFill>
                  <a:round/>
                  <a:headEnd/>
                  <a:tailEnd/>
                </a:ln>
                <a:solidFill>
                  <a:schemeClr val="hlink"/>
                </a:solidFill>
                <a:latin typeface="Arial Rounded MT Bold"/>
              </a:rPr>
              <a:t>All Prophetic Kingdoms Interpreted</a:t>
            </a:r>
          </a:p>
          <a:p>
            <a:pPr algn="ctr"/>
            <a:r>
              <a:rPr lang="en-US" sz="3200" kern="10" dirty="0" smtClean="0">
                <a:ln w="9525">
                  <a:solidFill>
                    <a:srgbClr val="000000"/>
                  </a:solidFill>
                  <a:round/>
                  <a:headEnd/>
                  <a:tailEnd/>
                </a:ln>
                <a:solidFill>
                  <a:schemeClr val="hlink"/>
                </a:solidFill>
                <a:latin typeface="Arial Rounded MT Bold"/>
              </a:rPr>
              <a:t>Through the Bible</a:t>
            </a:r>
            <a:endParaRPr lang="en-US" sz="3200" kern="10" dirty="0">
              <a:ln w="9525">
                <a:solidFill>
                  <a:srgbClr val="000000"/>
                </a:solidFill>
                <a:round/>
                <a:headEnd/>
                <a:tailEnd/>
              </a:ln>
              <a:solidFill>
                <a:schemeClr val="hlink"/>
              </a:solidFill>
              <a:latin typeface="Arial Rounded MT Bold"/>
            </a:endParaRPr>
          </a:p>
        </p:txBody>
      </p:sp>
      <p:sp>
        <p:nvSpPr>
          <p:cNvPr id="13" name="WordArt 14"/>
          <p:cNvSpPr>
            <a:spLocks noChangeArrowheads="1" noChangeShapeType="1" noTextEdit="1"/>
          </p:cNvSpPr>
          <p:nvPr/>
        </p:nvSpPr>
        <p:spPr bwMode="auto">
          <a:xfrm>
            <a:off x="2971800" y="5334000"/>
            <a:ext cx="5181600" cy="40005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200" kern="10" dirty="0" smtClean="0">
                <a:ln w="9525">
                  <a:solidFill>
                    <a:srgbClr val="000000"/>
                  </a:solidFill>
                  <a:round/>
                  <a:headEnd/>
                  <a:tailEnd/>
                </a:ln>
                <a:solidFill>
                  <a:schemeClr val="hlink"/>
                </a:solidFill>
                <a:latin typeface="Arial Rounded MT Bold"/>
              </a:rPr>
              <a:t>Secular History is a 2</a:t>
            </a:r>
            <a:r>
              <a:rPr lang="en-US" sz="3200" kern="10" baseline="30000" dirty="0" smtClean="0">
                <a:ln w="9525">
                  <a:solidFill>
                    <a:srgbClr val="000000"/>
                  </a:solidFill>
                  <a:round/>
                  <a:headEnd/>
                  <a:tailEnd/>
                </a:ln>
                <a:solidFill>
                  <a:schemeClr val="hlink"/>
                </a:solidFill>
                <a:latin typeface="Arial Rounded MT Bold"/>
              </a:rPr>
              <a:t>nd</a:t>
            </a:r>
            <a:r>
              <a:rPr lang="en-US" sz="3200" kern="10" dirty="0" smtClean="0">
                <a:ln w="9525">
                  <a:solidFill>
                    <a:srgbClr val="000000"/>
                  </a:solidFill>
                  <a:round/>
                  <a:headEnd/>
                  <a:tailEnd/>
                </a:ln>
                <a:solidFill>
                  <a:schemeClr val="hlink"/>
                </a:solidFill>
                <a:latin typeface="Arial Rounded MT Bold"/>
              </a:rPr>
              <a:t> Witness</a:t>
            </a:r>
            <a:endParaRPr lang="en-US" sz="3200" kern="10" dirty="0">
              <a:ln w="9525">
                <a:solidFill>
                  <a:srgbClr val="000000"/>
                </a:solidFill>
                <a:round/>
                <a:headEnd/>
                <a:tailEnd/>
              </a:ln>
              <a:solidFill>
                <a:schemeClr val="hlink"/>
              </a:solidFill>
              <a:latin typeface="Arial Rounded MT Bold"/>
            </a:endParaRPr>
          </a:p>
        </p:txBody>
      </p:sp>
      <p:sp>
        <p:nvSpPr>
          <p:cNvPr id="14" name="Slide Number Placeholder 3"/>
          <p:cNvSpPr>
            <a:spLocks noGrp="1"/>
          </p:cNvSpPr>
          <p:nvPr>
            <p:ph type="sldNum" sz="quarter" idx="11"/>
          </p:nvPr>
        </p:nvSpPr>
        <p:spPr>
          <a:xfrm>
            <a:off x="7018867" y="6400800"/>
            <a:ext cx="2133600" cy="457200"/>
          </a:xfrm>
        </p:spPr>
        <p:txBody>
          <a:bodyPr>
            <a:scene3d>
              <a:camera prst="orthographicFront"/>
              <a:lightRig rig="threePt" dir="t"/>
            </a:scene3d>
            <a:sp3d extrusionH="57150">
              <a:bevelT w="38100" h="38100"/>
            </a:sp3d>
          </a:bodyPr>
          <a:lstStyle/>
          <a:p>
            <a:pPr>
              <a:defRPr/>
            </a:pPr>
            <a:fld id="{365A3CD0-870F-4015-A67D-98130C91934D}" type="slidenum">
              <a:rPr lang="en-US" smtClean="0"/>
              <a:pPr>
                <a:defRPr/>
              </a:pPr>
              <a:t>53</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000"/>
                            </p:stCondLst>
                            <p:childTnLst>
                              <p:par>
                                <p:cTn id="9" presetID="23" presetClass="entr" presetSubtype="27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2000" fill="hold"/>
                                        <p:tgtEl>
                                          <p:spTgt spid="6"/>
                                        </p:tgtEl>
                                        <p:attrNameLst>
                                          <p:attrName>ppt_w</p:attrName>
                                        </p:attrNameLst>
                                      </p:cBhvr>
                                      <p:tavLst>
                                        <p:tav tm="0">
                                          <p:val>
                                            <p:strVal val="2/3*#ppt_w"/>
                                          </p:val>
                                        </p:tav>
                                        <p:tav tm="100000">
                                          <p:val>
                                            <p:strVal val="#ppt_w"/>
                                          </p:val>
                                        </p:tav>
                                      </p:tavLst>
                                    </p:anim>
                                    <p:anim calcmode="lin" valueType="num">
                                      <p:cBhvr>
                                        <p:cTn id="12" dur="2000" fill="hold"/>
                                        <p:tgtEl>
                                          <p:spTgt spid="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alphaModFix amt="25000"/>
            <a:lum/>
          </a:blip>
          <a:srcRect/>
          <a:tile tx="0" ty="0" sx="100000" sy="100000" flip="none" algn="tl"/>
        </a:blipFill>
        <a:effectLst/>
      </p:bgPr>
    </p:bg>
    <p:spTree>
      <p:nvGrpSpPr>
        <p:cNvPr id="1" name=""/>
        <p:cNvGrpSpPr/>
        <p:nvPr/>
      </p:nvGrpSpPr>
      <p:grpSpPr>
        <a:xfrm>
          <a:off x="0" y="0"/>
          <a:ext cx="0" cy="0"/>
          <a:chOff x="0" y="0"/>
          <a:chExt cx="0" cy="0"/>
        </a:xfrm>
      </p:grpSpPr>
      <p:sp>
        <p:nvSpPr>
          <p:cNvPr id="402435" name="Rectangle 3"/>
          <p:cNvSpPr>
            <a:spLocks noGrp="1" noChangeArrowheads="1"/>
          </p:cNvSpPr>
          <p:nvPr>
            <p:ph type="title"/>
          </p:nvPr>
        </p:nvSpPr>
        <p:spPr>
          <a:xfrm>
            <a:off x="1438275" y="0"/>
            <a:ext cx="6334125" cy="1143000"/>
          </a:xfrm>
          <a:effectLst>
            <a:outerShdw dist="35921" dir="2700000" algn="ctr" rotWithShape="0">
              <a:schemeClr val="bg1"/>
            </a:outerShdw>
          </a:effectLst>
        </p:spPr>
        <p:txBody>
          <a:bodyPr>
            <a:scene3d>
              <a:camera prst="orthographicFront"/>
              <a:lightRig rig="threePt" dir="t"/>
            </a:scene3d>
            <a:sp3d extrusionH="57150">
              <a:bevelT w="38100" h="38100"/>
            </a:sp3d>
          </a:bodyPr>
          <a:lstStyle/>
          <a:p>
            <a:pPr eaLnBrk="1" hangingPunct="1">
              <a:defRPr/>
            </a:pPr>
            <a:r>
              <a:rPr lang="en-US" sz="3600" b="1" dirty="0" smtClean="0">
                <a:solidFill>
                  <a:srgbClr val="990099"/>
                </a:solidFill>
              </a:rPr>
              <a:t>Understanding “</a:t>
            </a:r>
            <a:r>
              <a:rPr lang="en-US" sz="3600" b="1" u="sng" dirty="0" smtClean="0">
                <a:solidFill>
                  <a:srgbClr val="990099"/>
                </a:solidFill>
              </a:rPr>
              <a:t>Application</a:t>
            </a:r>
            <a:r>
              <a:rPr lang="en-US" sz="3600" b="1" dirty="0" smtClean="0">
                <a:solidFill>
                  <a:srgbClr val="990099"/>
                </a:solidFill>
              </a:rPr>
              <a:t>” </a:t>
            </a:r>
          </a:p>
        </p:txBody>
      </p:sp>
      <p:sp>
        <p:nvSpPr>
          <p:cNvPr id="402436" name="Rectangle 4"/>
          <p:cNvSpPr>
            <a:spLocks noGrp="1" noChangeArrowheads="1"/>
          </p:cNvSpPr>
          <p:nvPr>
            <p:ph type="body" idx="1"/>
          </p:nvPr>
        </p:nvSpPr>
        <p:spPr>
          <a:xfrm>
            <a:off x="403225" y="990600"/>
            <a:ext cx="3787775" cy="4419600"/>
          </a:xfrm>
        </p:spPr>
        <p:txBody>
          <a:bodyPr>
            <a:scene3d>
              <a:camera prst="orthographicFront"/>
              <a:lightRig rig="threePt" dir="t"/>
            </a:scene3d>
            <a:sp3d extrusionH="57150">
              <a:bevelT w="38100" h="38100"/>
            </a:sp3d>
          </a:bodyPr>
          <a:lstStyle/>
          <a:p>
            <a:pPr marL="457200" indent="-457200" eaLnBrk="1" hangingPunct="1">
              <a:buFont typeface="Wingdings" pitchFamily="2" charset="2"/>
              <a:buNone/>
            </a:pPr>
            <a:r>
              <a:rPr lang="en-US" b="1" dirty="0" smtClean="0">
                <a:solidFill>
                  <a:srgbClr val="990099"/>
                </a:solidFill>
              </a:rPr>
              <a:t>Prophetic Key #18</a:t>
            </a:r>
            <a:r>
              <a:rPr lang="en-US" dirty="0" smtClean="0"/>
              <a:t>  </a:t>
            </a:r>
          </a:p>
          <a:p>
            <a:pPr marL="457200" indent="-457200" eaLnBrk="1" hangingPunct="1">
              <a:buFont typeface="Wingdings" pitchFamily="2" charset="2"/>
              <a:buNone/>
            </a:pPr>
            <a:r>
              <a:rPr lang="en-US" sz="2800" b="1" dirty="0" smtClean="0"/>
              <a:t>The Bible is to be understood in its most obvious (or literal) sense, </a:t>
            </a:r>
            <a:r>
              <a:rPr lang="en-US" sz="2800" b="1" u="sng" dirty="0" smtClean="0">
                <a:solidFill>
                  <a:srgbClr val="990099"/>
                </a:solidFill>
              </a:rPr>
              <a:t>UNLESS</a:t>
            </a:r>
            <a:r>
              <a:rPr lang="en-US" sz="2800" b="1" dirty="0" smtClean="0"/>
              <a:t> a figure or symbol is employed.</a:t>
            </a:r>
            <a:endParaRPr lang="en-US" sz="2000" dirty="0" smtClean="0"/>
          </a:p>
        </p:txBody>
      </p:sp>
      <p:sp>
        <p:nvSpPr>
          <p:cNvPr id="50180" name="Rectangle 5"/>
          <p:cNvSpPr>
            <a:spLocks noChangeArrowheads="1"/>
          </p:cNvSpPr>
          <p:nvPr/>
        </p:nvSpPr>
        <p:spPr bwMode="auto">
          <a:xfrm>
            <a:off x="457200" y="2514600"/>
            <a:ext cx="3546475" cy="4954588"/>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457200" indent="-457200" eaLnBrk="1" hangingPunct="1">
              <a:spcBef>
                <a:spcPct val="20000"/>
              </a:spcBef>
              <a:buClr>
                <a:schemeClr val="bg2"/>
              </a:buClr>
              <a:buSzPct val="75000"/>
              <a:buFont typeface="Wingdings" pitchFamily="2" charset="2"/>
              <a:buNone/>
            </a:pPr>
            <a:endParaRPr lang="en-US" sz="1200" dirty="0"/>
          </a:p>
        </p:txBody>
      </p:sp>
      <p:sp>
        <p:nvSpPr>
          <p:cNvPr id="402438" name="Rectangle 6"/>
          <p:cNvSpPr>
            <a:spLocks noChangeArrowheads="1"/>
          </p:cNvSpPr>
          <p:nvPr/>
        </p:nvSpPr>
        <p:spPr bwMode="auto">
          <a:xfrm>
            <a:off x="4724400" y="992188"/>
            <a:ext cx="4038600" cy="5561012"/>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marL="457200" indent="-457200" eaLnBrk="1" hangingPunct="1">
              <a:spcBef>
                <a:spcPct val="20000"/>
              </a:spcBef>
              <a:buClr>
                <a:schemeClr val="bg2"/>
              </a:buClr>
              <a:buSzPct val="75000"/>
              <a:buFont typeface="Wingdings" pitchFamily="2" charset="2"/>
              <a:buNone/>
            </a:pPr>
            <a:r>
              <a:rPr lang="en-US" sz="3200" b="1" dirty="0">
                <a:solidFill>
                  <a:srgbClr val="990099"/>
                </a:solidFill>
              </a:rPr>
              <a:t>Prophetic Key #20</a:t>
            </a:r>
          </a:p>
          <a:p>
            <a:pPr marL="457200" indent="-457200" eaLnBrk="1" hangingPunct="1">
              <a:spcBef>
                <a:spcPct val="20000"/>
              </a:spcBef>
              <a:buClr>
                <a:schemeClr val="bg2"/>
              </a:buClr>
              <a:buSzPct val="75000"/>
              <a:buFont typeface="Wingdings" pitchFamily="2" charset="2"/>
              <a:buNone/>
            </a:pPr>
            <a:r>
              <a:rPr lang="en-US" sz="2800" b="1" u="sng" dirty="0">
                <a:solidFill>
                  <a:srgbClr val="990099"/>
                </a:solidFill>
              </a:rPr>
              <a:t>Literal Interpretation</a:t>
            </a:r>
            <a:r>
              <a:rPr lang="en-US" sz="2800" b="1" dirty="0"/>
              <a:t> is used when the prophetic word picture is </a:t>
            </a:r>
            <a:r>
              <a:rPr lang="en-US" sz="2800" b="1" u="sng" dirty="0">
                <a:solidFill>
                  <a:srgbClr val="990099"/>
                </a:solidFill>
              </a:rPr>
              <a:t>of</a:t>
            </a:r>
            <a:r>
              <a:rPr lang="en-US" sz="2800" b="1" dirty="0"/>
              <a:t> </a:t>
            </a:r>
            <a:r>
              <a:rPr lang="en-US" sz="2800" b="1" u="sng" dirty="0">
                <a:solidFill>
                  <a:srgbClr val="990099"/>
                </a:solidFill>
              </a:rPr>
              <a:t>something real</a:t>
            </a:r>
            <a:r>
              <a:rPr lang="en-US" sz="2800" b="1" dirty="0">
                <a:solidFill>
                  <a:srgbClr val="990099"/>
                </a:solidFill>
              </a:rPr>
              <a:t>.</a:t>
            </a:r>
            <a:r>
              <a:rPr lang="en-US" sz="2800" b="1" dirty="0"/>
              <a:t>  Literal events are </a:t>
            </a:r>
            <a:r>
              <a:rPr lang="en-US" sz="2800" b="1" u="sng" dirty="0">
                <a:solidFill>
                  <a:srgbClr val="990099"/>
                </a:solidFill>
              </a:rPr>
              <a:t>given</a:t>
            </a:r>
            <a:r>
              <a:rPr lang="en-US" sz="2800" b="1" dirty="0"/>
              <a:t> </a:t>
            </a:r>
            <a:r>
              <a:rPr lang="en-US" sz="2800" b="1" u="sng" dirty="0">
                <a:solidFill>
                  <a:srgbClr val="990099"/>
                </a:solidFill>
              </a:rPr>
              <a:t>application</a:t>
            </a:r>
            <a:r>
              <a:rPr lang="en-US" sz="2800" b="1" dirty="0"/>
              <a:t> to the “word picture.”</a:t>
            </a:r>
          </a:p>
          <a:p>
            <a:pPr marL="457200" indent="-457200" eaLnBrk="1" hangingPunct="1">
              <a:spcBef>
                <a:spcPct val="20000"/>
              </a:spcBef>
              <a:buClr>
                <a:schemeClr val="bg2"/>
              </a:buClr>
              <a:buSzPct val="75000"/>
              <a:buFont typeface="Wingdings" pitchFamily="2" charset="2"/>
              <a:buNone/>
            </a:pPr>
            <a:endParaRPr lang="en-US" sz="600" b="1" dirty="0"/>
          </a:p>
          <a:p>
            <a:pPr marL="457200" indent="-457200" eaLnBrk="1" hangingPunct="1">
              <a:spcBef>
                <a:spcPct val="20000"/>
              </a:spcBef>
              <a:buClr>
                <a:schemeClr val="bg2"/>
              </a:buClr>
              <a:buSzPct val="75000"/>
              <a:buFont typeface="Wingdings" pitchFamily="2" charset="2"/>
              <a:buNone/>
            </a:pPr>
            <a:endParaRPr lang="en-US" sz="900" b="1" dirty="0"/>
          </a:p>
          <a:p>
            <a:pPr marL="457200" indent="-457200" eaLnBrk="1" hangingPunct="1">
              <a:spcBef>
                <a:spcPct val="20000"/>
              </a:spcBef>
              <a:buClr>
                <a:schemeClr val="bg2"/>
              </a:buClr>
              <a:buSzPct val="75000"/>
              <a:buFont typeface="Wingdings" pitchFamily="2" charset="2"/>
              <a:buNone/>
            </a:pPr>
            <a:endParaRPr lang="en-US" sz="2800" dirty="0"/>
          </a:p>
          <a:p>
            <a:pPr marL="457200" indent="-457200" eaLnBrk="1" hangingPunct="1">
              <a:spcBef>
                <a:spcPct val="20000"/>
              </a:spcBef>
              <a:buClr>
                <a:schemeClr val="bg2"/>
              </a:buClr>
              <a:buSzPct val="75000"/>
              <a:buFont typeface="Wingdings" pitchFamily="2" charset="2"/>
              <a:buNone/>
            </a:pPr>
            <a:r>
              <a:rPr lang="en-US" sz="2800" dirty="0"/>
              <a:t>      </a:t>
            </a:r>
            <a:r>
              <a:rPr lang="en-US" dirty="0"/>
              <a:t>(Webster’s 1828) </a:t>
            </a:r>
            <a:endParaRPr lang="en-US" sz="3200" dirty="0"/>
          </a:p>
        </p:txBody>
      </p:sp>
      <p:sp>
        <p:nvSpPr>
          <p:cNvPr id="402439" name="WordArt 7"/>
          <p:cNvSpPr>
            <a:spLocks noChangeArrowheads="1" noChangeShapeType="1" noTextEdit="1"/>
          </p:cNvSpPr>
          <p:nvPr/>
        </p:nvSpPr>
        <p:spPr bwMode="auto">
          <a:xfrm>
            <a:off x="685800" y="4848225"/>
            <a:ext cx="5410200" cy="1552575"/>
          </a:xfrm>
          <a:prstGeom prst="rect">
            <a:avLst/>
          </a:prstGeom>
        </p:spPr>
        <p:txBody>
          <a:bodyPr wrap="none" fromWordArt="1">
            <a:prstTxWarp prst="textPlain">
              <a:avLst>
                <a:gd name="adj" fmla="val 50265"/>
              </a:avLst>
            </a:prstTxWarp>
            <a:scene3d>
              <a:camera prst="orthographicFront"/>
              <a:lightRig rig="threePt" dir="t"/>
            </a:scene3d>
            <a:sp3d extrusionH="57150">
              <a:bevelT w="38100" h="38100"/>
            </a:sp3d>
          </a:bodyPr>
          <a:lstStyle/>
          <a:p>
            <a:r>
              <a:rPr lang="en-US" sz="3600" i="1" kern="10" dirty="0">
                <a:ln w="12700">
                  <a:solidFill>
                    <a:schemeClr val="tx1"/>
                  </a:solidFill>
                  <a:round/>
                  <a:headEnd/>
                  <a:tailEnd/>
                </a:ln>
                <a:gradFill rotWithShape="1">
                  <a:gsLst>
                    <a:gs pos="0">
                      <a:srgbClr val="990099"/>
                    </a:gs>
                    <a:gs pos="50000">
                      <a:srgbClr val="9900FF"/>
                    </a:gs>
                    <a:gs pos="100000">
                      <a:srgbClr val="990099"/>
                    </a:gs>
                  </a:gsLst>
                  <a:lin ang="5400000" scaled="1"/>
                </a:gradFill>
                <a:latin typeface="+mj-lt"/>
              </a:rPr>
              <a:t>“</a:t>
            </a:r>
            <a:r>
              <a:rPr lang="en-US" sz="3600" b="1" i="1" kern="10" dirty="0">
                <a:ln w="12700">
                  <a:solidFill>
                    <a:schemeClr val="tx1"/>
                  </a:solidFill>
                  <a:round/>
                  <a:headEnd/>
                  <a:tailEnd/>
                </a:ln>
                <a:gradFill rotWithShape="1">
                  <a:gsLst>
                    <a:gs pos="0">
                      <a:srgbClr val="990099"/>
                    </a:gs>
                    <a:gs pos="50000">
                      <a:srgbClr val="9900FF"/>
                    </a:gs>
                    <a:gs pos="100000">
                      <a:srgbClr val="990099"/>
                    </a:gs>
                  </a:gsLst>
                  <a:lin ang="5400000" scaled="1"/>
                </a:gradFill>
                <a:latin typeface="+mj-lt"/>
              </a:rPr>
              <a:t>application</a:t>
            </a:r>
            <a:r>
              <a:rPr lang="en-US" sz="3600" i="1" kern="10" dirty="0">
                <a:ln w="12700">
                  <a:solidFill>
                    <a:schemeClr val="tx1"/>
                  </a:solidFill>
                  <a:round/>
                  <a:headEnd/>
                  <a:tailEnd/>
                </a:ln>
                <a:gradFill rotWithShape="1">
                  <a:gsLst>
                    <a:gs pos="0">
                      <a:srgbClr val="990099"/>
                    </a:gs>
                    <a:gs pos="50000">
                      <a:srgbClr val="9900FF"/>
                    </a:gs>
                    <a:gs pos="100000">
                      <a:srgbClr val="990099"/>
                    </a:gs>
                  </a:gsLst>
                  <a:lin ang="5400000" scaled="1"/>
                </a:gradFill>
                <a:latin typeface="+mj-lt"/>
              </a:rPr>
              <a:t>” – </a:t>
            </a:r>
          </a:p>
          <a:p>
            <a:r>
              <a:rPr lang="en-US" sz="3600" i="1" kern="10" dirty="0">
                <a:ln w="12700">
                  <a:solidFill>
                    <a:schemeClr val="tx1"/>
                  </a:solidFill>
                  <a:round/>
                  <a:headEnd/>
                  <a:tailEnd/>
                </a:ln>
                <a:gradFill rotWithShape="1">
                  <a:gsLst>
                    <a:gs pos="0">
                      <a:srgbClr val="990099"/>
                    </a:gs>
                    <a:gs pos="50000">
                      <a:srgbClr val="9900FF"/>
                    </a:gs>
                    <a:gs pos="100000">
                      <a:srgbClr val="990099"/>
                    </a:gs>
                  </a:gsLst>
                  <a:lin ang="5400000" scaled="1"/>
                </a:gradFill>
                <a:latin typeface="+mj-lt"/>
              </a:rPr>
              <a:t>principles are applied</a:t>
            </a:r>
          </a:p>
          <a:p>
            <a:r>
              <a:rPr lang="en-US" sz="3600" i="1" kern="10" dirty="0">
                <a:ln w="12700">
                  <a:solidFill>
                    <a:schemeClr val="tx1"/>
                  </a:solidFill>
                  <a:round/>
                  <a:headEnd/>
                  <a:tailEnd/>
                </a:ln>
                <a:gradFill rotWithShape="1">
                  <a:gsLst>
                    <a:gs pos="0">
                      <a:srgbClr val="990099"/>
                    </a:gs>
                    <a:gs pos="50000">
                      <a:srgbClr val="9900FF"/>
                    </a:gs>
                    <a:gs pos="100000">
                      <a:srgbClr val="990099"/>
                    </a:gs>
                  </a:gsLst>
                  <a:lin ang="5400000" scaled="1"/>
                </a:gradFill>
                <a:latin typeface="+mj-lt"/>
              </a:rPr>
              <a:t>in a practical way.  </a:t>
            </a: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0E6DA28E-5D7E-4613-9A02-42E696BB463E}" type="slidenum">
              <a:rPr lang="en-US" smtClean="0"/>
              <a:pPr>
                <a:defRPr/>
              </a:pPr>
              <a:t>54</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2438">
                                            <p:txEl>
                                              <p:pRg st="1" end="1"/>
                                            </p:txEl>
                                          </p:spTgt>
                                        </p:tgtEl>
                                        <p:attrNameLst>
                                          <p:attrName>style.visibility</p:attrName>
                                        </p:attrNameLst>
                                      </p:cBhvr>
                                      <p:to>
                                        <p:strVal val="visible"/>
                                      </p:to>
                                    </p:set>
                                    <p:animEffect transition="in" filter="fade">
                                      <p:cBhvr>
                                        <p:cTn id="7" dur="2000"/>
                                        <p:tgtEl>
                                          <p:spTgt spid="402438">
                                            <p:txEl>
                                              <p:pRg st="1" end="1"/>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02438">
                                            <p:txEl>
                                              <p:pRg st="5" end="5"/>
                                            </p:txEl>
                                          </p:spTgt>
                                        </p:tgtEl>
                                        <p:attrNameLst>
                                          <p:attrName>style.visibility</p:attrName>
                                        </p:attrNameLst>
                                      </p:cBhvr>
                                      <p:to>
                                        <p:strVal val="visible"/>
                                      </p:to>
                                    </p:set>
                                    <p:animEffect transition="in" filter="fade">
                                      <p:cBhvr>
                                        <p:cTn id="11" dur="2000"/>
                                        <p:tgtEl>
                                          <p:spTgt spid="402438">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402439"/>
                                        </p:tgtEl>
                                        <p:attrNameLst>
                                          <p:attrName>style.visibility</p:attrName>
                                        </p:attrNameLst>
                                      </p:cBhvr>
                                      <p:to>
                                        <p:strVal val="visible"/>
                                      </p:to>
                                    </p:set>
                                    <p:anim calcmode="lin" valueType="num">
                                      <p:cBhvr>
                                        <p:cTn id="16" dur="2000" fill="hold"/>
                                        <p:tgtEl>
                                          <p:spTgt spid="402439"/>
                                        </p:tgtEl>
                                        <p:attrNameLst>
                                          <p:attrName>ppt_w</p:attrName>
                                        </p:attrNameLst>
                                      </p:cBhvr>
                                      <p:tavLst>
                                        <p:tav tm="0">
                                          <p:val>
                                            <p:fltVal val="0"/>
                                          </p:val>
                                        </p:tav>
                                        <p:tav tm="100000">
                                          <p:val>
                                            <p:strVal val="#ppt_w"/>
                                          </p:val>
                                        </p:tav>
                                      </p:tavLst>
                                    </p:anim>
                                    <p:anim calcmode="lin" valueType="num">
                                      <p:cBhvr>
                                        <p:cTn id="17" dur="2000" fill="hold"/>
                                        <p:tgtEl>
                                          <p:spTgt spid="4024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9"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406531" name="Rectangle 3"/>
          <p:cNvSpPr>
            <a:spLocks noGrp="1" noChangeArrowheads="1"/>
          </p:cNvSpPr>
          <p:nvPr>
            <p:ph type="title"/>
          </p:nvPr>
        </p:nvSpPr>
        <p:spPr>
          <a:xfrm>
            <a:off x="228600" y="76200"/>
            <a:ext cx="8991600" cy="914400"/>
          </a:xfrm>
          <a:effectLst>
            <a:outerShdw dist="35921" dir="2700000" algn="ctr" rotWithShape="0">
              <a:schemeClr val="bg1"/>
            </a:outerShdw>
          </a:effectLst>
          <a:scene3d>
            <a:camera prst="orthographicFront"/>
            <a:lightRig rig="threePt" dir="t"/>
          </a:scene3d>
          <a:sp3d>
            <a:bevelT/>
          </a:sp3d>
        </p:spPr>
        <p:txBody>
          <a:bodyPr>
            <a:sp3d extrusionH="57150">
              <a:bevelT w="38100" h="38100"/>
            </a:sp3d>
          </a:bodyPr>
          <a:lstStyle/>
          <a:p>
            <a:pPr eaLnBrk="1" hangingPunct="1">
              <a:defRPr/>
            </a:pPr>
            <a:r>
              <a:rPr lang="en-US" sz="3600" b="1" dirty="0" smtClean="0">
                <a:solidFill>
                  <a:srgbClr val="990099"/>
                </a:solidFill>
              </a:rPr>
              <a:t>Literal Language: Easy To Work With</a:t>
            </a:r>
            <a:r>
              <a:rPr lang="en-US" sz="4000" b="1" dirty="0" smtClean="0">
                <a:solidFill>
                  <a:srgbClr val="990099"/>
                </a:solidFill>
              </a:rPr>
              <a:t> </a:t>
            </a:r>
          </a:p>
        </p:txBody>
      </p:sp>
      <p:sp>
        <p:nvSpPr>
          <p:cNvPr id="406532" name="Rectangle 4"/>
          <p:cNvSpPr>
            <a:spLocks noGrp="1" noChangeArrowheads="1"/>
          </p:cNvSpPr>
          <p:nvPr>
            <p:ph type="body" sz="half" idx="3"/>
          </p:nvPr>
        </p:nvSpPr>
        <p:spPr>
          <a:xfrm>
            <a:off x="3657600" y="990600"/>
            <a:ext cx="5029200" cy="914400"/>
          </a:xfrm>
          <a:scene3d>
            <a:camera prst="orthographicFront"/>
            <a:lightRig rig="threePt" dir="t"/>
          </a:scene3d>
          <a:sp3d>
            <a:bevelT/>
          </a:sp3d>
        </p:spPr>
        <p:txBody>
          <a:bodyPr>
            <a:sp3d extrusionH="57150">
              <a:bevelT w="38100" h="38100"/>
            </a:sp3d>
          </a:bodyPr>
          <a:lstStyle/>
          <a:p>
            <a:pPr eaLnBrk="1" hangingPunct="1">
              <a:lnSpc>
                <a:spcPct val="80000"/>
              </a:lnSpc>
              <a:buFont typeface="Wingdings" pitchFamily="2" charset="2"/>
              <a:buNone/>
            </a:pPr>
            <a:r>
              <a:rPr lang="en-US" sz="2800" b="1" u="sng" dirty="0" smtClean="0">
                <a:solidFill>
                  <a:srgbClr val="7030A0"/>
                </a:solidFill>
              </a:rPr>
              <a:t>Metaphor</a:t>
            </a:r>
            <a:r>
              <a:rPr lang="en-US" sz="2800" b="1" dirty="0" smtClean="0">
                <a:solidFill>
                  <a:srgbClr val="AE5CB2"/>
                </a:solidFill>
              </a:rPr>
              <a:t>: </a:t>
            </a:r>
            <a:r>
              <a:rPr lang="en-US" sz="2400" b="1" dirty="0" smtClean="0"/>
              <a:t>“The </a:t>
            </a:r>
            <a:r>
              <a:rPr lang="en-US" sz="2400" b="1" i="1" u="sng" dirty="0" smtClean="0">
                <a:solidFill>
                  <a:srgbClr val="7030A0"/>
                </a:solidFill>
              </a:rPr>
              <a:t>tree</a:t>
            </a:r>
            <a:r>
              <a:rPr lang="en-US" sz="2400" b="1" dirty="0" smtClean="0"/>
              <a:t> that thou </a:t>
            </a:r>
            <a:r>
              <a:rPr lang="en-US" sz="2400" b="1" dirty="0" err="1" smtClean="0"/>
              <a:t>sawest</a:t>
            </a:r>
            <a:r>
              <a:rPr lang="en-US" sz="2400" b="1" dirty="0" smtClean="0"/>
              <a:t> … It is thou, O </a:t>
            </a:r>
            <a:r>
              <a:rPr lang="en-US" sz="2400" b="1" i="1" u="sng" dirty="0" smtClean="0">
                <a:solidFill>
                  <a:srgbClr val="7030A0"/>
                </a:solidFill>
              </a:rPr>
              <a:t>kin</a:t>
            </a:r>
            <a:r>
              <a:rPr lang="en-US" sz="2400" b="1" i="1" dirty="0" smtClean="0">
                <a:solidFill>
                  <a:srgbClr val="7030A0"/>
                </a:solidFill>
              </a:rPr>
              <a:t>g</a:t>
            </a:r>
            <a:r>
              <a:rPr lang="en-US" sz="2400" b="1" dirty="0" smtClean="0">
                <a:solidFill>
                  <a:srgbClr val="7030A0"/>
                </a:solidFill>
              </a:rPr>
              <a:t>.”</a:t>
            </a:r>
          </a:p>
        </p:txBody>
      </p:sp>
      <p:pic>
        <p:nvPicPr>
          <p:cNvPr id="406533" name="Picture 5" descr="Dan 4 37 flipped Also used in Dan 3"/>
          <p:cNvPicPr>
            <a:picLocks noGrp="1" noChangeAspect="1" noChangeArrowheads="1"/>
          </p:cNvPicPr>
          <p:nvPr>
            <p:ph sz="quarter" idx="2"/>
          </p:nvPr>
        </p:nvPicPr>
        <p:blipFill>
          <a:blip r:embed="rId5" cstate="email">
            <a:extLst>
              <a:ext uri="{28A0092B-C50C-407E-A947-70E740481C1C}">
                <a14:useLocalDpi xmlns:a14="http://schemas.microsoft.com/office/drawing/2010/main"/>
              </a:ext>
            </a:extLst>
          </a:blip>
          <a:srcRect/>
          <a:stretch>
            <a:fillRect/>
          </a:stretch>
        </p:blipFill>
        <p:spPr>
          <a:xfrm>
            <a:off x="5927725" y="1979613"/>
            <a:ext cx="2816225" cy="4421187"/>
          </a:xfrm>
          <a:prstGeom prst="roundRect">
            <a:avLst>
              <a:gd name="adj" fmla="val 8594"/>
            </a:avLst>
          </a:prstGeom>
          <a:solidFill>
            <a:srgbClr val="FFFFFF">
              <a:shade val="85000"/>
            </a:srgbClr>
          </a:solidFill>
          <a:ln w="28575">
            <a:solidFill>
              <a:srgbClr val="454567"/>
            </a:solidFill>
          </a:ln>
          <a:effectLst>
            <a:reflection blurRad="12700" stA="38000" endPos="28000" dist="5000" dir="5400000" sy="-100000" algn="bl" rotWithShape="0"/>
          </a:effectLst>
          <a:scene3d>
            <a:camera prst="orthographicFront"/>
            <a:lightRig rig="threePt" dir="t"/>
          </a:scene3d>
          <a:sp3d>
            <a:bevelT/>
          </a:sp3d>
        </p:spPr>
      </p:pic>
      <p:pic>
        <p:nvPicPr>
          <p:cNvPr id="406534" name="Picture 6" descr="Dan 4 22"/>
          <p:cNvPicPr>
            <a:picLocks noGrp="1" noChangeAspect="1" noChangeArrowheads="1"/>
          </p:cNvPicPr>
          <p:nvPr>
            <p:ph sz="quarter" idx="1"/>
          </p:nvPr>
        </p:nvPicPr>
        <p:blipFill>
          <a:blip r:embed="rId6" cstate="email">
            <a:extLst>
              <a:ext uri="{28A0092B-C50C-407E-A947-70E740481C1C}">
                <a14:useLocalDpi xmlns:a14="http://schemas.microsoft.com/office/drawing/2010/main"/>
              </a:ext>
            </a:extLst>
          </a:blip>
          <a:srcRect/>
          <a:stretch>
            <a:fillRect/>
          </a:stretch>
        </p:blipFill>
        <p:spPr>
          <a:xfrm>
            <a:off x="533400" y="1370013"/>
            <a:ext cx="2743200" cy="5030787"/>
          </a:xfrm>
          <a:prstGeom prst="roundRect">
            <a:avLst>
              <a:gd name="adj" fmla="val 8594"/>
            </a:avLst>
          </a:prstGeom>
          <a:solidFill>
            <a:srgbClr val="FFFFFF">
              <a:shade val="85000"/>
            </a:srgbClr>
          </a:solidFill>
          <a:ln w="28575">
            <a:solidFill>
              <a:srgbClr val="454567"/>
            </a:solidFill>
          </a:ln>
          <a:effectLst>
            <a:reflection blurRad="12700" stA="38000" endPos="28000" dist="5000" dir="5400000" sy="-100000" algn="bl" rotWithShape="0"/>
          </a:effectLst>
          <a:scene3d>
            <a:camera prst="orthographicFront"/>
            <a:lightRig rig="threePt" dir="t"/>
          </a:scene3d>
          <a:sp3d>
            <a:bevelT/>
          </a:sp3d>
        </p:spPr>
      </p:pic>
      <p:sp>
        <p:nvSpPr>
          <p:cNvPr id="406535" name="WordArt 7"/>
          <p:cNvSpPr>
            <a:spLocks noChangeArrowheads="1" noChangeShapeType="1" noTextEdit="1"/>
          </p:cNvSpPr>
          <p:nvPr/>
        </p:nvSpPr>
        <p:spPr bwMode="auto">
          <a:xfrm>
            <a:off x="609600" y="6096000"/>
            <a:ext cx="2514600" cy="457200"/>
          </a:xfrm>
          <a:prstGeom prst="rect">
            <a:avLst/>
          </a:prstGeom>
          <a:scene3d>
            <a:camera prst="orthographicFront"/>
            <a:lightRig rig="threePt" dir="t"/>
          </a:scene3d>
          <a:sp3d>
            <a:bevelT/>
          </a:sp3d>
        </p:spPr>
        <p:txBody>
          <a:bodyPr wrap="none" fromWordArt="1">
            <a:prstTxWarp prst="textPlain">
              <a:avLst>
                <a:gd name="adj" fmla="val 50000"/>
              </a:avLst>
            </a:prstTxWarp>
            <a:sp3d extrusionH="57150">
              <a:bevelT w="38100" h="38100"/>
            </a:sp3d>
          </a:bodyPr>
          <a:lstStyle/>
          <a:p>
            <a:pPr algn="ctr"/>
            <a:r>
              <a:rPr lang="en-US" sz="3600" kern="10">
                <a:ln w="12700">
                  <a:solidFill>
                    <a:srgbClr val="003B76"/>
                  </a:solidFill>
                  <a:round/>
                  <a:headEnd/>
                  <a:tailEnd/>
                </a:ln>
                <a:gradFill rotWithShape="1">
                  <a:gsLst>
                    <a:gs pos="0">
                      <a:srgbClr val="005CBF"/>
                    </a:gs>
                    <a:gs pos="25000">
                      <a:srgbClr val="0087E6"/>
                    </a:gs>
                    <a:gs pos="75000">
                      <a:srgbClr val="21D6E0"/>
                    </a:gs>
                    <a:gs pos="100000">
                      <a:srgbClr val="03D4A8"/>
                    </a:gs>
                  </a:gsLst>
                  <a:lin ang="5400000" scaled="1"/>
                </a:gradFill>
                <a:effectLst>
                  <a:prstShdw prst="shdw11">
                    <a:srgbClr val="FFFF66">
                      <a:alpha val="50000"/>
                    </a:srgbClr>
                  </a:prstShdw>
                </a:effectLst>
                <a:latin typeface="Cooper Black"/>
              </a:rPr>
              <a:t>Literal Tree</a:t>
            </a:r>
          </a:p>
        </p:txBody>
      </p:sp>
      <p:sp>
        <p:nvSpPr>
          <p:cNvPr id="406536" name="AutoShape 8"/>
          <p:cNvSpPr>
            <a:spLocks noChangeArrowheads="1"/>
          </p:cNvSpPr>
          <p:nvPr/>
        </p:nvSpPr>
        <p:spPr bwMode="auto">
          <a:xfrm>
            <a:off x="3406775" y="3300413"/>
            <a:ext cx="2362200" cy="1143000"/>
          </a:xfrm>
          <a:custGeom>
            <a:avLst/>
            <a:gdLst>
              <a:gd name="T0" fmla="*/ 1771650 w 21600"/>
              <a:gd name="T1" fmla="*/ 0 h 21600"/>
              <a:gd name="T2" fmla="*/ 0 w 21600"/>
              <a:gd name="T3" fmla="*/ 571500 h 21600"/>
              <a:gd name="T4" fmla="*/ 1771650 w 21600"/>
              <a:gd name="T5" fmla="*/ 1143000 h 21600"/>
              <a:gd name="T6" fmla="*/ 2362200 w 21600"/>
              <a:gd name="T7" fmla="*/ 571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09900">
                  <a:alpha val="60001"/>
                </a:srgbClr>
              </a:gs>
              <a:gs pos="100000">
                <a:srgbClr val="990099">
                  <a:alpha val="59000"/>
                </a:srgbClr>
              </a:gs>
            </a:gsLst>
            <a:lin ang="0" scaled="1"/>
          </a:gradFill>
          <a:ln w="38100" algn="ctr">
            <a:solidFill>
              <a:srgbClr val="990099"/>
            </a:solidFill>
            <a:miter lim="800000"/>
            <a:headEnd/>
            <a:tailEnd/>
          </a:ln>
          <a:scene3d>
            <a:camera prst="orthographicFront"/>
            <a:lightRig rig="threePt" dir="t"/>
          </a:scene3d>
          <a:sp3d>
            <a:bevelT/>
          </a:sp3d>
        </p:spPr>
        <p:txBody>
          <a:bodyPr wrap="none" anchor="ctr">
            <a:sp3d extrusionH="57150">
              <a:bevelT w="38100" h="38100"/>
            </a:sp3d>
          </a:bodyPr>
          <a:lstStyle/>
          <a:p>
            <a:endParaRPr lang="en-US"/>
          </a:p>
        </p:txBody>
      </p:sp>
      <p:sp>
        <p:nvSpPr>
          <p:cNvPr id="406537" name="WordArt 9"/>
          <p:cNvSpPr>
            <a:spLocks noChangeArrowheads="1" noChangeShapeType="1" noTextEdit="1"/>
          </p:cNvSpPr>
          <p:nvPr/>
        </p:nvSpPr>
        <p:spPr bwMode="auto">
          <a:xfrm>
            <a:off x="2819400" y="1971675"/>
            <a:ext cx="3497263" cy="1457325"/>
          </a:xfrm>
          <a:prstGeom prst="rect">
            <a:avLst/>
          </a:prstGeom>
          <a:scene3d>
            <a:camera prst="orthographicFront"/>
            <a:lightRig rig="threePt" dir="t"/>
          </a:scene3d>
          <a:sp3d>
            <a:bevelT/>
          </a:sp3d>
        </p:spPr>
        <p:txBody>
          <a:bodyPr wrap="none" fromWordArt="1">
            <a:prstTxWarp prst="textSlantUp">
              <a:avLst>
                <a:gd name="adj" fmla="val 55556"/>
              </a:avLst>
            </a:prstTxWarp>
            <a:sp3d extrusionH="57150">
              <a:bevelT w="38100" h="38100"/>
            </a:sp3d>
          </a:bodyPr>
          <a:lstStyle/>
          <a:p>
            <a:pPr algn="ctr"/>
            <a:r>
              <a:rPr lang="en-US" sz="4400" kern="10" dirty="0">
                <a:ln w="19050">
                  <a:solidFill>
                    <a:srgbClr val="000000"/>
                  </a:solidFill>
                  <a:round/>
                  <a:headEnd/>
                  <a:tailEnd/>
                </a:ln>
                <a:gradFill rotWithShape="1">
                  <a:gsLst>
                    <a:gs pos="0">
                      <a:srgbClr val="009900"/>
                    </a:gs>
                    <a:gs pos="100000">
                      <a:srgbClr val="990099"/>
                    </a:gs>
                  </a:gsLst>
                  <a:lin ang="0" scaled="1"/>
                </a:gradFill>
                <a:latin typeface="Cooper Black"/>
              </a:rPr>
              <a:t>Application</a:t>
            </a:r>
          </a:p>
        </p:txBody>
      </p:sp>
      <p:sp>
        <p:nvSpPr>
          <p:cNvPr id="406538" name="WordArt 10" descr="Stationery"/>
          <p:cNvSpPr>
            <a:spLocks noChangeArrowheads="1" noChangeShapeType="1" noTextEdit="1"/>
          </p:cNvSpPr>
          <p:nvPr/>
        </p:nvSpPr>
        <p:spPr bwMode="auto">
          <a:xfrm rot="20999377">
            <a:off x="3200401" y="4793769"/>
            <a:ext cx="2828924" cy="1371600"/>
          </a:xfrm>
          <a:prstGeom prst="rect">
            <a:avLst/>
          </a:prstGeom>
          <a:scene3d>
            <a:camera prst="orthographicFront"/>
            <a:lightRig rig="threePt" dir="t"/>
          </a:scene3d>
          <a:sp3d>
            <a:bevelT/>
          </a:sp3d>
        </p:spPr>
        <p:txBody>
          <a:bodyPr wrap="none" fromWordArt="1">
            <a:prstTxWarp prst="textPlain">
              <a:avLst>
                <a:gd name="adj" fmla="val 50000"/>
              </a:avLst>
            </a:prstTxWarp>
            <a:sp3d extrusionH="57150">
              <a:bevelT w="38100" h="38100"/>
            </a:sp3d>
          </a:bodyPr>
          <a:lstStyle/>
          <a:p>
            <a:pPr algn="ctr"/>
            <a:r>
              <a:rPr lang="en-US" sz="3600" b="1" kern="10"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ooper Black" pitchFamily="18" charset="0"/>
              </a:rPr>
              <a:t>Symbolic</a:t>
            </a:r>
            <a:endParaRPr lang="en-US" sz="3600" kern="10" dirty="0" smtClean="0">
              <a:ln w="12700">
                <a:solidFill>
                  <a:srgbClr val="000000"/>
                </a:solidFill>
                <a:round/>
                <a:headEnd/>
                <a:tailEnd/>
              </a:ln>
              <a:solidFill>
                <a:srgbClr val="C00000"/>
              </a:solidFill>
              <a:latin typeface="Cooper Black" pitchFamily="18" charset="0"/>
            </a:endParaRPr>
          </a:p>
          <a:p>
            <a:pPr algn="ctr"/>
            <a:r>
              <a:rPr lang="en-US" sz="3600" b="1" kern="10"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Cooper Black" pitchFamily="18" charset="0"/>
              </a:rPr>
              <a:t>Interpretation</a:t>
            </a:r>
            <a:endParaRPr lang="en-US" sz="3600" kern="10" dirty="0">
              <a:ln w="12700">
                <a:solidFill>
                  <a:srgbClr val="000000"/>
                </a:solidFill>
                <a:round/>
                <a:headEnd/>
                <a:tailEnd/>
              </a:ln>
              <a:solidFill>
                <a:srgbClr val="C00000"/>
              </a:solidFill>
              <a:latin typeface="Cooper Black" pitchFamily="18" charset="0"/>
            </a:endParaRPr>
          </a:p>
        </p:txBody>
      </p:sp>
      <p:sp>
        <p:nvSpPr>
          <p:cNvPr id="406539" name="AutoShape 11"/>
          <p:cNvSpPr>
            <a:spLocks noChangeArrowheads="1"/>
          </p:cNvSpPr>
          <p:nvPr/>
        </p:nvSpPr>
        <p:spPr bwMode="auto">
          <a:xfrm>
            <a:off x="3657600" y="4572000"/>
            <a:ext cx="1905000" cy="1828800"/>
          </a:xfrm>
          <a:custGeom>
            <a:avLst/>
            <a:gdLst>
              <a:gd name="T0" fmla="*/ 1257300 w 21600"/>
              <a:gd name="T1" fmla="*/ 0 h 21600"/>
              <a:gd name="T2" fmla="*/ 368226 w 21600"/>
              <a:gd name="T3" fmla="*/ 334751 h 21600"/>
              <a:gd name="T4" fmla="*/ 0 w 21600"/>
              <a:gd name="T5" fmla="*/ 1143000 h 21600"/>
              <a:gd name="T6" fmla="*/ 368226 w 21600"/>
              <a:gd name="T7" fmla="*/ 1951249 h 21600"/>
              <a:gd name="T8" fmla="*/ 1257300 w 21600"/>
              <a:gd name="T9" fmla="*/ 2286000 h 21600"/>
              <a:gd name="T10" fmla="*/ 2146374 w 21600"/>
              <a:gd name="T11" fmla="*/ 1951249 h 21600"/>
              <a:gd name="T12" fmla="*/ 2514600 w 21600"/>
              <a:gd name="T13" fmla="*/ 1143000 h 21600"/>
              <a:gd name="T14" fmla="*/ 2146374 w 21600"/>
              <a:gd name="T15" fmla="*/ 33475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5050">
              <a:alpha val="59999"/>
            </a:srgbClr>
          </a:solidFill>
          <a:ln w="28575" algn="ctr">
            <a:solidFill>
              <a:schemeClr val="bg2"/>
            </a:solidFill>
            <a:miter lim="800000"/>
            <a:headEnd/>
            <a:tailEnd/>
          </a:ln>
          <a:scene3d>
            <a:camera prst="orthographicFront"/>
            <a:lightRig rig="threePt" dir="t"/>
          </a:scene3d>
          <a:sp3d>
            <a:bevelT/>
          </a:sp3d>
        </p:spPr>
        <p:txBody>
          <a:bodyPr wrap="none" anchor="ctr">
            <a:sp3d extrusionH="57150">
              <a:bevelT w="38100" h="38100"/>
            </a:sp3d>
          </a:bodyPr>
          <a:lstStyle/>
          <a:p>
            <a:endParaRPr lang="en-US"/>
          </a:p>
        </p:txBody>
      </p:sp>
      <p:sp>
        <p:nvSpPr>
          <p:cNvPr id="406540" name="WordArt 12"/>
          <p:cNvSpPr>
            <a:spLocks noChangeArrowheads="1" noChangeShapeType="1" noTextEdit="1"/>
          </p:cNvSpPr>
          <p:nvPr/>
        </p:nvSpPr>
        <p:spPr bwMode="auto">
          <a:xfrm>
            <a:off x="6096000" y="6096000"/>
            <a:ext cx="2514600" cy="574675"/>
          </a:xfrm>
          <a:prstGeom prst="rect">
            <a:avLst/>
          </a:prstGeom>
          <a:scene3d>
            <a:camera prst="orthographicFront"/>
            <a:lightRig rig="threePt" dir="t"/>
          </a:scene3d>
          <a:sp3d>
            <a:bevelT/>
          </a:sp3d>
        </p:spPr>
        <p:txBody>
          <a:bodyPr wrap="none" fromWordArt="1">
            <a:prstTxWarp prst="textPlain">
              <a:avLst>
                <a:gd name="adj" fmla="val 50000"/>
              </a:avLst>
            </a:prstTxWarp>
            <a:sp3d extrusionH="57150">
              <a:bevelT w="38100" h="38100"/>
            </a:sp3d>
          </a:bodyPr>
          <a:lstStyle/>
          <a:p>
            <a:pPr algn="ctr"/>
            <a:r>
              <a:rPr lang="en-US" sz="3600" kern="10">
                <a:ln w="12700">
                  <a:solidFill>
                    <a:srgbClr val="003B76"/>
                  </a:solidFill>
                  <a:round/>
                  <a:headEnd/>
                  <a:tailEnd/>
                </a:ln>
                <a:gradFill rotWithShape="1">
                  <a:gsLst>
                    <a:gs pos="0">
                      <a:srgbClr val="005CBF"/>
                    </a:gs>
                    <a:gs pos="25000">
                      <a:srgbClr val="0087E6"/>
                    </a:gs>
                    <a:gs pos="75000">
                      <a:srgbClr val="21D6E0"/>
                    </a:gs>
                    <a:gs pos="100000">
                      <a:srgbClr val="03D4A8"/>
                    </a:gs>
                  </a:gsLst>
                  <a:lin ang="5400000" scaled="1"/>
                </a:gradFill>
                <a:effectLst>
                  <a:prstShdw prst="shdw11">
                    <a:srgbClr val="FFFF66">
                      <a:alpha val="50000"/>
                    </a:srgbClr>
                  </a:prstShdw>
                </a:effectLst>
                <a:latin typeface="Cooper Black"/>
              </a:rPr>
              <a:t>Literal King</a:t>
            </a:r>
          </a:p>
        </p:txBody>
      </p:sp>
      <p:sp>
        <p:nvSpPr>
          <p:cNvPr id="2" name="Slide Number Placeholder 1"/>
          <p:cNvSpPr>
            <a:spLocks noGrp="1"/>
          </p:cNvSpPr>
          <p:nvPr>
            <p:ph type="sldNum" sz="quarter" idx="11"/>
          </p:nvPr>
        </p:nvSpPr>
        <p:spPr>
          <a:xfrm>
            <a:off x="6934200" y="6248400"/>
            <a:ext cx="2133600" cy="457200"/>
          </a:xfrm>
          <a:scene3d>
            <a:camera prst="orthographicFront"/>
            <a:lightRig rig="threePt" dir="t"/>
          </a:scene3d>
          <a:sp3d>
            <a:bevelT/>
          </a:sp3d>
        </p:spPr>
        <p:txBody>
          <a:bodyPr>
            <a:sp3d extrusionH="57150">
              <a:bevelT w="38100" h="38100"/>
            </a:sp3d>
          </a:bodyPr>
          <a:lstStyle/>
          <a:p>
            <a:pPr>
              <a:defRPr/>
            </a:pPr>
            <a:fld id="{F03D34E4-C7D2-4C9F-981D-6635480835D9}" type="slidenum">
              <a:rPr lang="en-US" smtClean="0"/>
              <a:pPr>
                <a:defRPr/>
              </a:pPr>
              <a:t>55</a:t>
            </a:fld>
            <a:endParaRPr 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06535"/>
                                        </p:tgtEl>
                                        <p:attrNameLst>
                                          <p:attrName>style.visibility</p:attrName>
                                        </p:attrNameLst>
                                      </p:cBhvr>
                                      <p:to>
                                        <p:strVal val="visible"/>
                                      </p:to>
                                    </p:set>
                                    <p:animEffect transition="in" filter="wipe(down)">
                                      <p:cBhvr>
                                        <p:cTn id="7" dur="580">
                                          <p:stCondLst>
                                            <p:cond delay="0"/>
                                          </p:stCondLst>
                                        </p:cTn>
                                        <p:tgtEl>
                                          <p:spTgt spid="406535"/>
                                        </p:tgtEl>
                                      </p:cBhvr>
                                    </p:animEffect>
                                    <p:anim calcmode="lin" valueType="num">
                                      <p:cBhvr>
                                        <p:cTn id="8" dur="1822" tmFilter="0,0; 0.14,0.36; 0.43,0.73; 0.71,0.91; 1.0,1.0">
                                          <p:stCondLst>
                                            <p:cond delay="0"/>
                                          </p:stCondLst>
                                        </p:cTn>
                                        <p:tgtEl>
                                          <p:spTgt spid="4065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65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65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65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6535"/>
                                        </p:tgtEl>
                                        <p:attrNameLst>
                                          <p:attrName>ppt_y</p:attrName>
                                        </p:attrNameLst>
                                      </p:cBhvr>
                                      <p:tavLst>
                                        <p:tav tm="0" fmla="#ppt_y-sin(pi*$)/81">
                                          <p:val>
                                            <p:fltVal val="0"/>
                                          </p:val>
                                        </p:tav>
                                        <p:tav tm="100000">
                                          <p:val>
                                            <p:fltVal val="1"/>
                                          </p:val>
                                        </p:tav>
                                      </p:tavLst>
                                    </p:anim>
                                    <p:animScale>
                                      <p:cBhvr>
                                        <p:cTn id="13" dur="26">
                                          <p:stCondLst>
                                            <p:cond delay="650"/>
                                          </p:stCondLst>
                                        </p:cTn>
                                        <p:tgtEl>
                                          <p:spTgt spid="406535"/>
                                        </p:tgtEl>
                                      </p:cBhvr>
                                      <p:to x="100000" y="60000"/>
                                    </p:animScale>
                                    <p:animScale>
                                      <p:cBhvr>
                                        <p:cTn id="14" dur="166" decel="50000">
                                          <p:stCondLst>
                                            <p:cond delay="676"/>
                                          </p:stCondLst>
                                        </p:cTn>
                                        <p:tgtEl>
                                          <p:spTgt spid="406535"/>
                                        </p:tgtEl>
                                      </p:cBhvr>
                                      <p:to x="100000" y="100000"/>
                                    </p:animScale>
                                    <p:animScale>
                                      <p:cBhvr>
                                        <p:cTn id="15" dur="26">
                                          <p:stCondLst>
                                            <p:cond delay="1312"/>
                                          </p:stCondLst>
                                        </p:cTn>
                                        <p:tgtEl>
                                          <p:spTgt spid="406535"/>
                                        </p:tgtEl>
                                      </p:cBhvr>
                                      <p:to x="100000" y="80000"/>
                                    </p:animScale>
                                    <p:animScale>
                                      <p:cBhvr>
                                        <p:cTn id="16" dur="166" decel="50000">
                                          <p:stCondLst>
                                            <p:cond delay="1338"/>
                                          </p:stCondLst>
                                        </p:cTn>
                                        <p:tgtEl>
                                          <p:spTgt spid="406535"/>
                                        </p:tgtEl>
                                      </p:cBhvr>
                                      <p:to x="100000" y="100000"/>
                                    </p:animScale>
                                    <p:animScale>
                                      <p:cBhvr>
                                        <p:cTn id="17" dur="26">
                                          <p:stCondLst>
                                            <p:cond delay="1642"/>
                                          </p:stCondLst>
                                        </p:cTn>
                                        <p:tgtEl>
                                          <p:spTgt spid="406535"/>
                                        </p:tgtEl>
                                      </p:cBhvr>
                                      <p:to x="100000" y="90000"/>
                                    </p:animScale>
                                    <p:animScale>
                                      <p:cBhvr>
                                        <p:cTn id="18" dur="166" decel="50000">
                                          <p:stCondLst>
                                            <p:cond delay="1668"/>
                                          </p:stCondLst>
                                        </p:cTn>
                                        <p:tgtEl>
                                          <p:spTgt spid="406535"/>
                                        </p:tgtEl>
                                      </p:cBhvr>
                                      <p:to x="100000" y="100000"/>
                                    </p:animScale>
                                    <p:animScale>
                                      <p:cBhvr>
                                        <p:cTn id="19" dur="26">
                                          <p:stCondLst>
                                            <p:cond delay="1808"/>
                                          </p:stCondLst>
                                        </p:cTn>
                                        <p:tgtEl>
                                          <p:spTgt spid="406535"/>
                                        </p:tgtEl>
                                      </p:cBhvr>
                                      <p:to x="100000" y="95000"/>
                                    </p:animScale>
                                    <p:animScale>
                                      <p:cBhvr>
                                        <p:cTn id="20" dur="166" decel="50000">
                                          <p:stCondLst>
                                            <p:cond delay="1834"/>
                                          </p:stCondLst>
                                        </p:cTn>
                                        <p:tgtEl>
                                          <p:spTgt spid="406535"/>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406540"/>
                                        </p:tgtEl>
                                        <p:attrNameLst>
                                          <p:attrName>style.visibility</p:attrName>
                                        </p:attrNameLst>
                                      </p:cBhvr>
                                      <p:to>
                                        <p:strVal val="visible"/>
                                      </p:to>
                                    </p:set>
                                    <p:animEffect transition="in" filter="wipe(down)">
                                      <p:cBhvr>
                                        <p:cTn id="24" dur="580">
                                          <p:stCondLst>
                                            <p:cond delay="0"/>
                                          </p:stCondLst>
                                        </p:cTn>
                                        <p:tgtEl>
                                          <p:spTgt spid="406540"/>
                                        </p:tgtEl>
                                      </p:cBhvr>
                                    </p:animEffect>
                                    <p:anim calcmode="lin" valueType="num">
                                      <p:cBhvr>
                                        <p:cTn id="25" dur="1822" tmFilter="0,0; 0.14,0.36; 0.43,0.73; 0.71,0.91; 1.0,1.0">
                                          <p:stCondLst>
                                            <p:cond delay="0"/>
                                          </p:stCondLst>
                                        </p:cTn>
                                        <p:tgtEl>
                                          <p:spTgt spid="40654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0654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0654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0654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06540"/>
                                        </p:tgtEl>
                                        <p:attrNameLst>
                                          <p:attrName>ppt_y</p:attrName>
                                        </p:attrNameLst>
                                      </p:cBhvr>
                                      <p:tavLst>
                                        <p:tav tm="0" fmla="#ppt_y-sin(pi*$)/81">
                                          <p:val>
                                            <p:fltVal val="0"/>
                                          </p:val>
                                        </p:tav>
                                        <p:tav tm="100000">
                                          <p:val>
                                            <p:fltVal val="1"/>
                                          </p:val>
                                        </p:tav>
                                      </p:tavLst>
                                    </p:anim>
                                    <p:animScale>
                                      <p:cBhvr>
                                        <p:cTn id="30" dur="26">
                                          <p:stCondLst>
                                            <p:cond delay="650"/>
                                          </p:stCondLst>
                                        </p:cTn>
                                        <p:tgtEl>
                                          <p:spTgt spid="406540"/>
                                        </p:tgtEl>
                                      </p:cBhvr>
                                      <p:to x="100000" y="60000"/>
                                    </p:animScale>
                                    <p:animScale>
                                      <p:cBhvr>
                                        <p:cTn id="31" dur="166" decel="50000">
                                          <p:stCondLst>
                                            <p:cond delay="676"/>
                                          </p:stCondLst>
                                        </p:cTn>
                                        <p:tgtEl>
                                          <p:spTgt spid="406540"/>
                                        </p:tgtEl>
                                      </p:cBhvr>
                                      <p:to x="100000" y="100000"/>
                                    </p:animScale>
                                    <p:animScale>
                                      <p:cBhvr>
                                        <p:cTn id="32" dur="26">
                                          <p:stCondLst>
                                            <p:cond delay="1312"/>
                                          </p:stCondLst>
                                        </p:cTn>
                                        <p:tgtEl>
                                          <p:spTgt spid="406540"/>
                                        </p:tgtEl>
                                      </p:cBhvr>
                                      <p:to x="100000" y="80000"/>
                                    </p:animScale>
                                    <p:animScale>
                                      <p:cBhvr>
                                        <p:cTn id="33" dur="166" decel="50000">
                                          <p:stCondLst>
                                            <p:cond delay="1338"/>
                                          </p:stCondLst>
                                        </p:cTn>
                                        <p:tgtEl>
                                          <p:spTgt spid="406540"/>
                                        </p:tgtEl>
                                      </p:cBhvr>
                                      <p:to x="100000" y="100000"/>
                                    </p:animScale>
                                    <p:animScale>
                                      <p:cBhvr>
                                        <p:cTn id="34" dur="26">
                                          <p:stCondLst>
                                            <p:cond delay="1642"/>
                                          </p:stCondLst>
                                        </p:cTn>
                                        <p:tgtEl>
                                          <p:spTgt spid="406540"/>
                                        </p:tgtEl>
                                      </p:cBhvr>
                                      <p:to x="100000" y="90000"/>
                                    </p:animScale>
                                    <p:animScale>
                                      <p:cBhvr>
                                        <p:cTn id="35" dur="166" decel="50000">
                                          <p:stCondLst>
                                            <p:cond delay="1668"/>
                                          </p:stCondLst>
                                        </p:cTn>
                                        <p:tgtEl>
                                          <p:spTgt spid="406540"/>
                                        </p:tgtEl>
                                      </p:cBhvr>
                                      <p:to x="100000" y="100000"/>
                                    </p:animScale>
                                    <p:animScale>
                                      <p:cBhvr>
                                        <p:cTn id="36" dur="26">
                                          <p:stCondLst>
                                            <p:cond delay="1808"/>
                                          </p:stCondLst>
                                        </p:cTn>
                                        <p:tgtEl>
                                          <p:spTgt spid="406540"/>
                                        </p:tgtEl>
                                      </p:cBhvr>
                                      <p:to x="100000" y="95000"/>
                                    </p:animScale>
                                    <p:animScale>
                                      <p:cBhvr>
                                        <p:cTn id="37" dur="166" decel="50000">
                                          <p:stCondLst>
                                            <p:cond delay="1834"/>
                                          </p:stCondLst>
                                        </p:cTn>
                                        <p:tgtEl>
                                          <p:spTgt spid="406540"/>
                                        </p:tgtEl>
                                      </p:cBhvr>
                                      <p:to x="100000" y="100000"/>
                                    </p:animScale>
                                  </p:childTnLst>
                                </p:cTn>
                              </p:par>
                            </p:childTnLst>
                          </p:cTn>
                        </p:par>
                        <p:par>
                          <p:cTn id="38" fill="hold">
                            <p:stCondLst>
                              <p:cond delay="4000"/>
                            </p:stCondLst>
                            <p:childTnLst>
                              <p:par>
                                <p:cTn id="39" presetID="29" presetClass="entr" presetSubtype="0" fill="hold" nodeType="afterEffect">
                                  <p:stCondLst>
                                    <p:cond delay="0"/>
                                  </p:stCondLst>
                                  <p:iterate type="lt">
                                    <p:tmPct val="0"/>
                                  </p:iterate>
                                  <p:childTnLst>
                                    <p:set>
                                      <p:cBhvr>
                                        <p:cTn id="40" dur="1" fill="hold">
                                          <p:stCondLst>
                                            <p:cond delay="0"/>
                                          </p:stCondLst>
                                        </p:cTn>
                                        <p:tgtEl>
                                          <p:spTgt spid="406532">
                                            <p:txEl>
                                              <p:pRg st="0" end="0"/>
                                            </p:txEl>
                                          </p:spTgt>
                                        </p:tgtEl>
                                        <p:attrNameLst>
                                          <p:attrName>style.visibility</p:attrName>
                                        </p:attrNameLst>
                                      </p:cBhvr>
                                      <p:to>
                                        <p:strVal val="visible"/>
                                      </p:to>
                                    </p:set>
                                    <p:anim calcmode="lin" valueType="num">
                                      <p:cBhvr>
                                        <p:cTn id="41" dur="2000" fill="hold"/>
                                        <p:tgtEl>
                                          <p:spTgt spid="406532">
                                            <p:txEl>
                                              <p:pRg st="0" end="0"/>
                                            </p:txEl>
                                          </p:spTgt>
                                        </p:tgtEl>
                                        <p:attrNameLst>
                                          <p:attrName>ppt_x</p:attrName>
                                        </p:attrNameLst>
                                      </p:cBhvr>
                                      <p:tavLst>
                                        <p:tav tm="0">
                                          <p:val>
                                            <p:strVal val="#ppt_x-.2"/>
                                          </p:val>
                                        </p:tav>
                                        <p:tav tm="100000">
                                          <p:val>
                                            <p:strVal val="#ppt_x"/>
                                          </p:val>
                                        </p:tav>
                                      </p:tavLst>
                                    </p:anim>
                                    <p:anim calcmode="lin" valueType="num">
                                      <p:cBhvr>
                                        <p:cTn id="42" dur="2000" fill="hold"/>
                                        <p:tgtEl>
                                          <p:spTgt spid="40653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3" dur="2000"/>
                                        <p:tgtEl>
                                          <p:spTgt spid="40653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9" presetClass="entr" presetSubtype="0" fill="hold" grpId="0" nodeType="clickEffect">
                                  <p:stCondLst>
                                    <p:cond delay="0"/>
                                  </p:stCondLst>
                                  <p:childTnLst>
                                    <p:set>
                                      <p:cBhvr>
                                        <p:cTn id="47" dur="1" fill="hold">
                                          <p:stCondLst>
                                            <p:cond delay="0"/>
                                          </p:stCondLst>
                                        </p:cTn>
                                        <p:tgtEl>
                                          <p:spTgt spid="406536"/>
                                        </p:tgtEl>
                                        <p:attrNameLst>
                                          <p:attrName>style.visibility</p:attrName>
                                        </p:attrNameLst>
                                      </p:cBhvr>
                                      <p:to>
                                        <p:strVal val="visible"/>
                                      </p:to>
                                    </p:set>
                                    <p:anim calcmode="lin" valueType="num">
                                      <p:cBhvr>
                                        <p:cTn id="48" dur="2000" fill="hold"/>
                                        <p:tgtEl>
                                          <p:spTgt spid="406536"/>
                                        </p:tgtEl>
                                        <p:attrNameLst>
                                          <p:attrName>ppt_x</p:attrName>
                                        </p:attrNameLst>
                                      </p:cBhvr>
                                      <p:tavLst>
                                        <p:tav tm="0">
                                          <p:val>
                                            <p:strVal val="#ppt_x-.2"/>
                                          </p:val>
                                        </p:tav>
                                        <p:tav tm="100000">
                                          <p:val>
                                            <p:strVal val="#ppt_x"/>
                                          </p:val>
                                        </p:tav>
                                      </p:tavLst>
                                    </p:anim>
                                    <p:anim calcmode="lin" valueType="num">
                                      <p:cBhvr>
                                        <p:cTn id="49" dur="2000" fill="hold"/>
                                        <p:tgtEl>
                                          <p:spTgt spid="406536"/>
                                        </p:tgtEl>
                                        <p:attrNameLst>
                                          <p:attrName>ppt_y</p:attrName>
                                        </p:attrNameLst>
                                      </p:cBhvr>
                                      <p:tavLst>
                                        <p:tav tm="0">
                                          <p:val>
                                            <p:strVal val="#ppt_y"/>
                                          </p:val>
                                        </p:tav>
                                        <p:tav tm="100000">
                                          <p:val>
                                            <p:strVal val="#ppt_y"/>
                                          </p:val>
                                        </p:tav>
                                      </p:tavLst>
                                    </p:anim>
                                    <p:animEffect transition="in" filter="wipe(right)" prLst="gradientSize: 0.1">
                                      <p:cBhvr>
                                        <p:cTn id="50" dur="2000"/>
                                        <p:tgtEl>
                                          <p:spTgt spid="406536"/>
                                        </p:tgtEl>
                                      </p:cBhvr>
                                    </p:animEffect>
                                  </p:childTnLst>
                                </p:cTn>
                              </p:par>
                            </p:childTnLst>
                          </p:cTn>
                        </p:par>
                        <p:par>
                          <p:cTn id="51" fill="hold">
                            <p:stCondLst>
                              <p:cond delay="2000"/>
                            </p:stCondLst>
                            <p:childTnLst>
                              <p:par>
                                <p:cTn id="52" presetID="6" presetClass="entr" presetSubtype="32" fill="hold" grpId="0" nodeType="afterEffect">
                                  <p:stCondLst>
                                    <p:cond delay="0"/>
                                  </p:stCondLst>
                                  <p:childTnLst>
                                    <p:set>
                                      <p:cBhvr>
                                        <p:cTn id="53" dur="1" fill="hold">
                                          <p:stCondLst>
                                            <p:cond delay="0"/>
                                          </p:stCondLst>
                                        </p:cTn>
                                        <p:tgtEl>
                                          <p:spTgt spid="406537"/>
                                        </p:tgtEl>
                                        <p:attrNameLst>
                                          <p:attrName>style.visibility</p:attrName>
                                        </p:attrNameLst>
                                      </p:cBhvr>
                                      <p:to>
                                        <p:strVal val="visible"/>
                                      </p:to>
                                    </p:set>
                                    <p:animEffect transition="in" filter="circle(out)">
                                      <p:cBhvr>
                                        <p:cTn id="54" dur="2000"/>
                                        <p:tgtEl>
                                          <p:spTgt spid="4065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06538"/>
                                        </p:tgtEl>
                                        <p:attrNameLst>
                                          <p:attrName>style.visibility</p:attrName>
                                        </p:attrNameLst>
                                      </p:cBhvr>
                                      <p:to>
                                        <p:strVal val="visible"/>
                                      </p:to>
                                    </p:set>
                                    <p:animEffect transition="in" filter="fade">
                                      <p:cBhvr>
                                        <p:cTn id="59" dur="2000"/>
                                        <p:tgtEl>
                                          <p:spTgt spid="406538"/>
                                        </p:tgtEl>
                                      </p:cBhvr>
                                    </p:animEffect>
                                  </p:childTnLst>
                                </p:cTn>
                              </p:par>
                            </p:childTnLst>
                          </p:cTn>
                        </p:par>
                        <p:par>
                          <p:cTn id="60" fill="hold">
                            <p:stCondLst>
                              <p:cond delay="2000"/>
                            </p:stCondLst>
                            <p:childTnLst>
                              <p:par>
                                <p:cTn id="61" presetID="51" presetClass="entr" presetSubtype="0" fill="hold" grpId="0" nodeType="afterEffect">
                                  <p:stCondLst>
                                    <p:cond delay="1000"/>
                                  </p:stCondLst>
                                  <p:childTnLst>
                                    <p:set>
                                      <p:cBhvr>
                                        <p:cTn id="62" dur="1" fill="hold">
                                          <p:stCondLst>
                                            <p:cond delay="0"/>
                                          </p:stCondLst>
                                        </p:cTn>
                                        <p:tgtEl>
                                          <p:spTgt spid="406539"/>
                                        </p:tgtEl>
                                        <p:attrNameLst>
                                          <p:attrName>style.visibility</p:attrName>
                                        </p:attrNameLst>
                                      </p:cBhvr>
                                      <p:to>
                                        <p:strVal val="visible"/>
                                      </p:to>
                                    </p:set>
                                    <p:animEffect transition="in" filter="fade">
                                      <p:cBhvr>
                                        <p:cTn id="63" dur="770" decel="100000"/>
                                        <p:tgtEl>
                                          <p:spTgt spid="406539"/>
                                        </p:tgtEl>
                                      </p:cBhvr>
                                    </p:animEffect>
                                    <p:animScale>
                                      <p:cBhvr>
                                        <p:cTn id="64" dur="770" decel="100000"/>
                                        <p:tgtEl>
                                          <p:spTgt spid="406539"/>
                                        </p:tgtEl>
                                      </p:cBhvr>
                                      <p:from x="10000" y="10000"/>
                                      <p:to x="200000" y="450000"/>
                                    </p:animScale>
                                    <p:animScale>
                                      <p:cBhvr>
                                        <p:cTn id="65" dur="1230" accel="100000" fill="hold">
                                          <p:stCondLst>
                                            <p:cond delay="770"/>
                                          </p:stCondLst>
                                        </p:cTn>
                                        <p:tgtEl>
                                          <p:spTgt spid="406539"/>
                                        </p:tgtEl>
                                      </p:cBhvr>
                                      <p:from x="200000" y="450000"/>
                                      <p:to x="100000" y="100000"/>
                                    </p:animScale>
                                    <p:set>
                                      <p:cBhvr>
                                        <p:cTn id="66" dur="770" fill="hold"/>
                                        <p:tgtEl>
                                          <p:spTgt spid="406539"/>
                                        </p:tgtEl>
                                        <p:attrNameLst>
                                          <p:attrName>ppt_x</p:attrName>
                                        </p:attrNameLst>
                                      </p:cBhvr>
                                      <p:to>
                                        <p:strVal val="(0.5)"/>
                                      </p:to>
                                    </p:set>
                                    <p:anim from="(0.5)" to="(#ppt_x)" calcmode="lin" valueType="num">
                                      <p:cBhvr>
                                        <p:cTn id="67" dur="1230" accel="100000" fill="hold">
                                          <p:stCondLst>
                                            <p:cond delay="770"/>
                                          </p:stCondLst>
                                        </p:cTn>
                                        <p:tgtEl>
                                          <p:spTgt spid="406539"/>
                                        </p:tgtEl>
                                        <p:attrNameLst>
                                          <p:attrName>ppt_x</p:attrName>
                                        </p:attrNameLst>
                                      </p:cBhvr>
                                    </p:anim>
                                    <p:set>
                                      <p:cBhvr>
                                        <p:cTn id="68" dur="770" fill="hold"/>
                                        <p:tgtEl>
                                          <p:spTgt spid="406539"/>
                                        </p:tgtEl>
                                        <p:attrNameLst>
                                          <p:attrName>ppt_y</p:attrName>
                                        </p:attrNameLst>
                                      </p:cBhvr>
                                      <p:to>
                                        <p:strVal val="(#ppt_y+0.4)"/>
                                      </p:to>
                                    </p:set>
                                    <p:anim from="(#ppt_y+0.4)" to="(#ppt_y)" calcmode="lin" valueType="num">
                                      <p:cBhvr>
                                        <p:cTn id="69" dur="1230" accel="100000" fill="hold">
                                          <p:stCondLst>
                                            <p:cond delay="770"/>
                                          </p:stCondLst>
                                        </p:cTn>
                                        <p:tgtEl>
                                          <p:spTgt spid="4065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5" grpId="0" animBg="1"/>
      <p:bldP spid="406536" grpId="0" animBg="1"/>
      <p:bldP spid="406537" grpId="0" animBg="1"/>
      <p:bldP spid="406538" grpId="0" animBg="1"/>
      <p:bldP spid="406539" grpId="0" animBg="1"/>
      <p:bldP spid="406540"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408579" name="Rectangle 3"/>
          <p:cNvSpPr>
            <a:spLocks noGrp="1" noChangeArrowheads="1"/>
          </p:cNvSpPr>
          <p:nvPr>
            <p:ph type="title"/>
          </p:nvPr>
        </p:nvSpPr>
        <p:spPr>
          <a:xfrm>
            <a:off x="381000" y="0"/>
            <a:ext cx="9067800" cy="1143000"/>
          </a:xfrm>
          <a:effectLst>
            <a:outerShdw dist="35921" dir="2700000" algn="ctr" rotWithShape="0">
              <a:schemeClr val="bg1"/>
            </a:outerShdw>
          </a:effectLst>
          <a:scene3d>
            <a:camera prst="orthographicFront"/>
            <a:lightRig rig="threePt" dir="t"/>
          </a:scene3d>
          <a:sp3d>
            <a:bevelT/>
          </a:sp3d>
        </p:spPr>
        <p:txBody>
          <a:bodyPr>
            <a:sp3d extrusionH="57150">
              <a:bevelT w="38100" h="38100"/>
            </a:sp3d>
          </a:bodyPr>
          <a:lstStyle/>
          <a:p>
            <a:pPr eaLnBrk="1" hangingPunct="1">
              <a:defRPr/>
            </a:pPr>
            <a:r>
              <a:rPr lang="en-US" sz="4000" b="1" dirty="0" smtClean="0">
                <a:solidFill>
                  <a:schemeClr val="tx1">
                    <a:lumMod val="90000"/>
                    <a:lumOff val="10000"/>
                  </a:schemeClr>
                </a:solidFill>
              </a:rPr>
              <a:t>Daniel 4:9, 18 ~ “interpretation”</a:t>
            </a:r>
          </a:p>
        </p:txBody>
      </p:sp>
      <p:sp>
        <p:nvSpPr>
          <p:cNvPr id="408580" name="Rectangle 4"/>
          <p:cNvSpPr>
            <a:spLocks noChangeArrowheads="1"/>
          </p:cNvSpPr>
          <p:nvPr/>
        </p:nvSpPr>
        <p:spPr bwMode="auto">
          <a:xfrm>
            <a:off x="1039813" y="1143000"/>
            <a:ext cx="7239000" cy="5257800"/>
          </a:xfrm>
          <a:prstGeom prst="rect">
            <a:avLst/>
          </a:prstGeom>
          <a:gradFill rotWithShape="1">
            <a:gsLst>
              <a:gs pos="0">
                <a:srgbClr val="F6DC92"/>
              </a:gs>
              <a:gs pos="50000">
                <a:srgbClr val="CFAFDD"/>
              </a:gs>
              <a:gs pos="100000">
                <a:srgbClr val="F6DC92"/>
              </a:gs>
            </a:gsLst>
            <a:lin ang="2700000" scaled="1"/>
          </a:gradFill>
          <a:ln w="57150">
            <a:solidFill>
              <a:srgbClr val="990099"/>
            </a:solidFill>
            <a:miter lim="800000"/>
            <a:headEnd/>
            <a:tailEnd/>
          </a:ln>
          <a:effectLst>
            <a:outerShdw dist="107763" dir="13500000" algn="ctr" rotWithShape="0">
              <a:schemeClr val="hlink">
                <a:alpha val="50000"/>
              </a:schemeClr>
            </a:outerShdw>
          </a:effectLst>
          <a:scene3d>
            <a:camera prst="orthographicFront"/>
            <a:lightRig rig="threePt" dir="t"/>
          </a:scene3d>
          <a:sp3d>
            <a:bevelT/>
          </a:sp3d>
        </p:spPr>
        <p:txBody>
          <a:bodyPr>
            <a:sp3d extrusionH="57150">
              <a:bevelT w="38100" h="38100"/>
            </a:sp3d>
          </a:bodyPr>
          <a:lstStyle/>
          <a:p>
            <a:pPr marL="533400" indent="-533400" eaLnBrk="1" hangingPunct="1">
              <a:spcBef>
                <a:spcPct val="20000"/>
              </a:spcBef>
              <a:buClr>
                <a:schemeClr val="bg2"/>
              </a:buClr>
              <a:buSzPct val="75000"/>
              <a:buFont typeface="Wingdings" pitchFamily="2" charset="2"/>
              <a:buNone/>
              <a:defRPr/>
            </a:pPr>
            <a:endParaRPr lang="en-US" sz="100" b="1" dirty="0"/>
          </a:p>
          <a:p>
            <a:pPr marL="533400" indent="-533400" eaLnBrk="1" hangingPunct="1">
              <a:spcBef>
                <a:spcPct val="20000"/>
              </a:spcBef>
              <a:buClr>
                <a:schemeClr val="bg2"/>
              </a:buClr>
              <a:buSzPct val="75000"/>
              <a:buFont typeface="Wingdings" pitchFamily="2" charset="2"/>
              <a:buNone/>
              <a:defRPr/>
            </a:pPr>
            <a:r>
              <a:rPr lang="en-US" sz="3200" b="1" dirty="0">
                <a:solidFill>
                  <a:srgbClr val="990099"/>
                </a:solidFill>
              </a:rPr>
              <a:t>“</a:t>
            </a:r>
            <a:r>
              <a:rPr lang="en-US" sz="3200" b="1" u="sng" dirty="0">
                <a:solidFill>
                  <a:srgbClr val="990099"/>
                </a:solidFill>
              </a:rPr>
              <a:t>interpretation</a:t>
            </a:r>
            <a:r>
              <a:rPr lang="en-US" sz="3200" b="1" dirty="0">
                <a:solidFill>
                  <a:srgbClr val="990099"/>
                </a:solidFill>
              </a:rPr>
              <a:t>”</a:t>
            </a:r>
            <a:r>
              <a:rPr lang="en-US" sz="3200" b="1" dirty="0">
                <a:solidFill>
                  <a:srgbClr val="FF5050"/>
                </a:solidFill>
              </a:rPr>
              <a:t>  </a:t>
            </a:r>
            <a:endParaRPr lang="en-US" sz="2800" b="1" dirty="0"/>
          </a:p>
          <a:p>
            <a:pPr marL="533400" indent="-533400" eaLnBrk="1" hangingPunct="1">
              <a:spcBef>
                <a:spcPct val="20000"/>
              </a:spcBef>
              <a:buClr>
                <a:schemeClr val="bg2"/>
              </a:buClr>
              <a:buSzPct val="75000"/>
              <a:buFont typeface="Wingdings" pitchFamily="2" charset="2"/>
              <a:buChar char="n"/>
              <a:defRPr/>
            </a:pPr>
            <a:r>
              <a:rPr lang="en-US" sz="2800" b="1" dirty="0"/>
              <a:t>Used 30 times in Daniel’s book.</a:t>
            </a:r>
          </a:p>
          <a:p>
            <a:pPr marL="533400" indent="-533400" eaLnBrk="1" hangingPunct="1">
              <a:spcBef>
                <a:spcPct val="20000"/>
              </a:spcBef>
              <a:buClr>
                <a:schemeClr val="bg2"/>
              </a:buClr>
              <a:buSzPct val="75000"/>
              <a:buFont typeface="Wingdings" pitchFamily="2" charset="2"/>
              <a:buChar char="n"/>
              <a:defRPr/>
            </a:pPr>
            <a:r>
              <a:rPr lang="en-US" sz="2800" b="1" i="1" dirty="0"/>
              <a:t>Strong’s </a:t>
            </a:r>
            <a:r>
              <a:rPr lang="en-US" sz="2800" b="1" dirty="0"/>
              <a:t>H</a:t>
            </a:r>
            <a:r>
              <a:rPr lang="en-US" sz="2800" b="1" dirty="0" smtClean="0"/>
              <a:t>6622</a:t>
            </a:r>
            <a:r>
              <a:rPr lang="en-US" sz="2800" b="1" dirty="0"/>
              <a:t>; to open up </a:t>
            </a:r>
            <a:r>
              <a:rPr lang="en-US" sz="2800" b="1" dirty="0" smtClean="0"/>
              <a:t/>
            </a:r>
            <a:br>
              <a:rPr lang="en-US" sz="2800" b="1" dirty="0" smtClean="0"/>
            </a:br>
            <a:r>
              <a:rPr lang="en-US" sz="2800" dirty="0" smtClean="0">
                <a:solidFill>
                  <a:srgbClr val="666699"/>
                </a:solidFill>
              </a:rPr>
              <a:t>[</a:t>
            </a:r>
            <a:r>
              <a:rPr lang="en-US" sz="2800" dirty="0">
                <a:solidFill>
                  <a:srgbClr val="666699"/>
                </a:solidFill>
              </a:rPr>
              <a:t>the meaning]</a:t>
            </a:r>
            <a:r>
              <a:rPr lang="en-US" sz="2800" b="1" dirty="0"/>
              <a:t> – or to understand </a:t>
            </a:r>
            <a:r>
              <a:rPr lang="en-US" sz="2800" b="1" dirty="0" smtClean="0"/>
              <a:t/>
            </a:r>
            <a:br>
              <a:rPr lang="en-US" sz="2800" b="1" dirty="0" smtClean="0"/>
            </a:br>
            <a:r>
              <a:rPr lang="en-US" sz="2800" b="1" u="sng" dirty="0" smtClean="0"/>
              <a:t>the</a:t>
            </a:r>
            <a:r>
              <a:rPr lang="en-US" sz="2800" b="1" dirty="0" smtClean="0"/>
              <a:t> </a:t>
            </a:r>
            <a:r>
              <a:rPr lang="en-US" sz="2800" b="1" dirty="0"/>
              <a:t>proper “</a:t>
            </a:r>
            <a:r>
              <a:rPr lang="en-US" sz="2800" b="1" u="sng" dirty="0"/>
              <a:t>a</a:t>
            </a:r>
            <a:r>
              <a:rPr lang="en-US" sz="2800" b="1" dirty="0"/>
              <a:t>pp</a:t>
            </a:r>
            <a:r>
              <a:rPr lang="en-US" sz="2800" b="1" u="sng" dirty="0"/>
              <a:t>lication</a:t>
            </a:r>
            <a:r>
              <a:rPr lang="en-US" sz="2800" b="1" dirty="0"/>
              <a:t>.”</a:t>
            </a:r>
            <a:r>
              <a:rPr lang="en-US" sz="2400" dirty="0"/>
              <a:t> </a:t>
            </a:r>
          </a:p>
          <a:p>
            <a:pPr marL="533400" indent="-533400" eaLnBrk="1" hangingPunct="1">
              <a:spcBef>
                <a:spcPct val="20000"/>
              </a:spcBef>
              <a:buClr>
                <a:schemeClr val="bg2"/>
              </a:buClr>
              <a:buSzPct val="75000"/>
              <a:buFont typeface="Wingdings" pitchFamily="2" charset="2"/>
              <a:buNone/>
              <a:defRPr/>
            </a:pPr>
            <a:endParaRPr lang="en-US" sz="800" dirty="0"/>
          </a:p>
          <a:p>
            <a:pPr marL="533400" indent="-533400" eaLnBrk="1" hangingPunct="1">
              <a:spcBef>
                <a:spcPct val="20000"/>
              </a:spcBef>
              <a:buClr>
                <a:schemeClr val="bg2"/>
              </a:buClr>
              <a:buSzPct val="75000"/>
              <a:buFont typeface="Wingdings" pitchFamily="2" charset="2"/>
              <a:buNone/>
              <a:defRPr/>
            </a:pPr>
            <a:r>
              <a:rPr lang="en-US" sz="3200" b="1" u="sng" dirty="0">
                <a:solidFill>
                  <a:srgbClr val="FF0000"/>
                </a:solidFill>
              </a:rPr>
              <a:t>Two Examples</a:t>
            </a:r>
            <a:r>
              <a:rPr lang="en-US" sz="3200" b="1" dirty="0">
                <a:solidFill>
                  <a:srgbClr val="FF0000"/>
                </a:solidFill>
              </a:rPr>
              <a:t>:</a:t>
            </a:r>
            <a:r>
              <a:rPr lang="en-US" sz="3200" b="1" dirty="0">
                <a:solidFill>
                  <a:srgbClr val="FF5050"/>
                </a:solidFill>
              </a:rPr>
              <a:t> </a:t>
            </a:r>
            <a:r>
              <a:rPr lang="en-US" sz="2800" dirty="0"/>
              <a:t> </a:t>
            </a:r>
          </a:p>
          <a:p>
            <a:pPr marL="533400" indent="-533400" eaLnBrk="1" hangingPunct="1">
              <a:spcBef>
                <a:spcPct val="20000"/>
              </a:spcBef>
              <a:buClr>
                <a:srgbClr val="990099"/>
              </a:buClr>
              <a:buSzPct val="75000"/>
              <a:buFont typeface="Wingdings" pitchFamily="2" charset="2"/>
              <a:buChar char="n"/>
              <a:defRPr/>
            </a:pPr>
            <a:r>
              <a:rPr lang="en-US" sz="2800" b="1" dirty="0">
                <a:solidFill>
                  <a:srgbClr val="990099"/>
                </a:solidFill>
              </a:rPr>
              <a:t>Vs 9</a:t>
            </a:r>
            <a:r>
              <a:rPr lang="en-US" sz="2800" b="1" dirty="0"/>
              <a:t>  … tell me … the interpretation </a:t>
            </a:r>
            <a:r>
              <a:rPr lang="en-US" sz="2800" dirty="0">
                <a:solidFill>
                  <a:srgbClr val="666699"/>
                </a:solidFill>
              </a:rPr>
              <a:t>[the application for me] …</a:t>
            </a:r>
          </a:p>
          <a:p>
            <a:pPr marL="533400" indent="-533400" eaLnBrk="1" hangingPunct="1">
              <a:spcBef>
                <a:spcPct val="20000"/>
              </a:spcBef>
              <a:buClr>
                <a:srgbClr val="990099"/>
              </a:buClr>
              <a:buSzPct val="75000"/>
              <a:buFont typeface="Wingdings" pitchFamily="2" charset="2"/>
              <a:buChar char="n"/>
              <a:defRPr/>
            </a:pPr>
            <a:r>
              <a:rPr lang="en-US" sz="2800" b="1" dirty="0">
                <a:solidFill>
                  <a:srgbClr val="990099"/>
                </a:solidFill>
              </a:rPr>
              <a:t>Vs 18</a:t>
            </a:r>
            <a:r>
              <a:rPr lang="en-US" sz="2800" b="1" dirty="0"/>
              <a:t>  … make known unto me the interpretation </a:t>
            </a:r>
            <a:r>
              <a:rPr lang="en-US" sz="2800" dirty="0">
                <a:solidFill>
                  <a:srgbClr val="666699"/>
                </a:solidFill>
              </a:rPr>
              <a:t>[the application for me] …</a:t>
            </a:r>
            <a:r>
              <a:rPr lang="en-US" sz="2400" dirty="0">
                <a:solidFill>
                  <a:srgbClr val="666699"/>
                </a:solidFill>
              </a:rPr>
              <a:t> </a:t>
            </a:r>
            <a:endParaRPr lang="en-US" sz="800" dirty="0">
              <a:solidFill>
                <a:srgbClr val="666699"/>
              </a:solidFill>
            </a:endParaRPr>
          </a:p>
        </p:txBody>
      </p:sp>
      <p:sp>
        <p:nvSpPr>
          <p:cNvPr id="2" name="Slide Number Placeholder 1"/>
          <p:cNvSpPr>
            <a:spLocks noGrp="1"/>
          </p:cNvSpPr>
          <p:nvPr>
            <p:ph type="sldNum" sz="quarter" idx="11"/>
          </p:nvPr>
        </p:nvSpPr>
        <p:spPr>
          <a:scene3d>
            <a:camera prst="orthographicFront"/>
            <a:lightRig rig="threePt" dir="t"/>
          </a:scene3d>
          <a:sp3d>
            <a:bevelT/>
          </a:sp3d>
        </p:spPr>
        <p:txBody>
          <a:bodyPr>
            <a:sp3d extrusionH="57150">
              <a:bevelT w="38100" h="38100"/>
            </a:sp3d>
          </a:bodyPr>
          <a:lstStyle/>
          <a:p>
            <a:pPr>
              <a:defRPr/>
            </a:pPr>
            <a:fld id="{C4EC4DE4-38BD-4005-B47E-C86BA2ECB458}" type="slidenum">
              <a:rPr lang="en-US" smtClean="0"/>
              <a:pPr>
                <a:defRPr/>
              </a:pPr>
              <a:t>56</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580">
                                            <p:txEl>
                                              <p:pRg st="6" end="6"/>
                                            </p:txEl>
                                          </p:spTgt>
                                        </p:tgtEl>
                                        <p:attrNameLst>
                                          <p:attrName>style.visibility</p:attrName>
                                        </p:attrNameLst>
                                      </p:cBhvr>
                                      <p:to>
                                        <p:strVal val="visible"/>
                                      </p:to>
                                    </p:set>
                                    <p:animEffect transition="in" filter="fade">
                                      <p:cBhvr>
                                        <p:cTn id="7" dur="2000"/>
                                        <p:tgtEl>
                                          <p:spTgt spid="408580">
                                            <p:txEl>
                                              <p:pRg st="6" end="6"/>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08580">
                                            <p:txEl>
                                              <p:pRg st="7" end="7"/>
                                            </p:txEl>
                                          </p:spTgt>
                                        </p:tgtEl>
                                        <p:attrNameLst>
                                          <p:attrName>style.visibility</p:attrName>
                                        </p:attrNameLst>
                                      </p:cBhvr>
                                      <p:to>
                                        <p:strVal val="visible"/>
                                      </p:to>
                                    </p:set>
                                    <p:animEffect transition="in" filter="fade">
                                      <p:cBhvr>
                                        <p:cTn id="11" dur="2000"/>
                                        <p:tgtEl>
                                          <p:spTgt spid="40858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alphaModFix amt="25000"/>
            <a:lum/>
          </a:blip>
          <a:srcRect/>
          <a:tile tx="0" ty="0" sx="100000" sy="100000" flip="none" algn="tl"/>
        </a:blipFill>
        <a:effectLst/>
      </p:bgPr>
    </p:bg>
    <p:spTree>
      <p:nvGrpSpPr>
        <p:cNvPr id="1" name=""/>
        <p:cNvGrpSpPr/>
        <p:nvPr/>
      </p:nvGrpSpPr>
      <p:grpSpPr>
        <a:xfrm>
          <a:off x="0" y="0"/>
          <a:ext cx="0" cy="0"/>
          <a:chOff x="0" y="0"/>
          <a:chExt cx="0" cy="0"/>
        </a:xfrm>
      </p:grpSpPr>
      <p:sp>
        <p:nvSpPr>
          <p:cNvPr id="410627" name="Rectangle 3"/>
          <p:cNvSpPr>
            <a:spLocks noGrp="1" noChangeArrowheads="1"/>
          </p:cNvSpPr>
          <p:nvPr>
            <p:ph type="title"/>
          </p:nvPr>
        </p:nvSpPr>
        <p:spPr>
          <a:xfrm>
            <a:off x="381000" y="227013"/>
            <a:ext cx="8534400" cy="1143000"/>
          </a:xfrm>
          <a:effectLst>
            <a:outerShdw dist="35921" dir="2700000" algn="ctr" rotWithShape="0">
              <a:schemeClr val="bg1"/>
            </a:outerShdw>
          </a:effectLst>
        </p:spPr>
        <p:txBody>
          <a:bodyPr>
            <a:scene3d>
              <a:camera prst="orthographicFront"/>
              <a:lightRig rig="threePt" dir="t"/>
            </a:scene3d>
            <a:sp3d extrusionH="57150">
              <a:bevelT w="38100" h="38100"/>
            </a:sp3d>
          </a:bodyPr>
          <a:lstStyle/>
          <a:p>
            <a:pPr algn="ctr" eaLnBrk="1" hangingPunct="1">
              <a:defRPr/>
            </a:pPr>
            <a:r>
              <a:rPr lang="en-US" sz="4000" b="1" dirty="0" smtClean="0">
                <a:solidFill>
                  <a:srgbClr val="990099"/>
                </a:solidFill>
              </a:rPr>
              <a:t>The Difference Between </a:t>
            </a:r>
            <a:br>
              <a:rPr lang="en-US" sz="4000" b="1" dirty="0" smtClean="0">
                <a:solidFill>
                  <a:srgbClr val="990099"/>
                </a:solidFill>
              </a:rPr>
            </a:br>
            <a:r>
              <a:rPr lang="en-US" sz="4000" b="1" dirty="0" smtClean="0">
                <a:solidFill>
                  <a:srgbClr val="990099"/>
                </a:solidFill>
              </a:rPr>
              <a:t>King Nebuchadnezzar And Daniel</a:t>
            </a:r>
          </a:p>
        </p:txBody>
      </p:sp>
      <p:pic>
        <p:nvPicPr>
          <p:cNvPr id="54275" name="Picture 4" descr="Dan 4 king interp flip"/>
          <p:cNvPicPr>
            <a:picLocks noGrp="1" noChangeAspect="1" noChangeArrowheads="1"/>
          </p:cNvPicPr>
          <p:nvPr>
            <p:ph sz="quarter" idx="1"/>
          </p:nvPr>
        </p:nvPicPr>
        <p:blipFill>
          <a:blip r:embed="rId5" cstate="print"/>
          <a:srcRect/>
          <a:stretch>
            <a:fillRect/>
          </a:stretch>
        </p:blipFill>
        <p:spPr>
          <a:xfrm>
            <a:off x="842963" y="2057400"/>
            <a:ext cx="3395662" cy="2586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0629" name="Rectangle 5"/>
          <p:cNvSpPr>
            <a:spLocks noChangeArrowheads="1"/>
          </p:cNvSpPr>
          <p:nvPr/>
        </p:nvSpPr>
        <p:spPr bwMode="auto">
          <a:xfrm>
            <a:off x="762000" y="5257800"/>
            <a:ext cx="3562350" cy="1219200"/>
          </a:xfrm>
          <a:prstGeom prst="rect">
            <a:avLst/>
          </a:prstGeom>
          <a:gradFill rotWithShape="1">
            <a:gsLst>
              <a:gs pos="0">
                <a:srgbClr val="F6DC92"/>
              </a:gs>
              <a:gs pos="50000">
                <a:srgbClr val="CFAFDD"/>
              </a:gs>
              <a:gs pos="100000">
                <a:srgbClr val="F6DC92"/>
              </a:gs>
            </a:gsLst>
            <a:lin ang="18900000" scaled="1"/>
          </a:gradFill>
          <a:ln w="57150">
            <a:solidFill>
              <a:srgbClr val="990099"/>
            </a:solidFill>
            <a:miter lim="800000"/>
            <a:headEnd/>
            <a:tailEnd/>
          </a:ln>
          <a:effectLst>
            <a:outerShdw dist="107763" dir="13500000" algn="ctr" rotWithShape="0">
              <a:schemeClr val="hlink">
                <a:alpha val="50000"/>
              </a:schemeClr>
            </a:outerShdw>
          </a:effectLst>
          <a:scene3d>
            <a:camera prst="orthographicFront"/>
            <a:lightRig rig="threePt" dir="t"/>
          </a:scene3d>
          <a:sp3d>
            <a:bevelT/>
          </a:sp3d>
        </p:spPr>
        <p:txBody>
          <a:bodyPr>
            <a:sp3d extrusionH="57150">
              <a:bevelT w="38100" h="38100"/>
            </a:sp3d>
          </a:bodyPr>
          <a:lstStyle/>
          <a:p>
            <a:pPr marL="533400" indent="-533400" eaLnBrk="1" hangingPunct="1">
              <a:spcBef>
                <a:spcPct val="20000"/>
              </a:spcBef>
              <a:buClr>
                <a:schemeClr val="bg2"/>
              </a:buClr>
              <a:buSzPct val="75000"/>
              <a:buFont typeface="Wingdings" pitchFamily="2" charset="2"/>
              <a:buNone/>
              <a:defRPr/>
            </a:pPr>
            <a:endParaRPr lang="en-US" sz="600" b="1" dirty="0"/>
          </a:p>
          <a:p>
            <a:pPr marL="533400" indent="-533400" algn="ctr" eaLnBrk="1" hangingPunct="1">
              <a:spcBef>
                <a:spcPct val="20000"/>
              </a:spcBef>
              <a:buClr>
                <a:schemeClr val="bg2"/>
              </a:buClr>
              <a:buSzPct val="75000"/>
              <a:buFont typeface="Wingdings" pitchFamily="2" charset="2"/>
              <a:buNone/>
              <a:defRPr/>
            </a:pPr>
            <a:r>
              <a:rPr lang="en-US" sz="2400" b="1" dirty="0">
                <a:solidFill>
                  <a:srgbClr val="990099"/>
                </a:solidFill>
                <a:latin typeface="+mj-lt"/>
              </a:rPr>
              <a:t>The King needed an </a:t>
            </a:r>
          </a:p>
          <a:p>
            <a:pPr marL="533400" indent="-533400" algn="ctr" eaLnBrk="1" hangingPunct="1">
              <a:spcBef>
                <a:spcPct val="20000"/>
              </a:spcBef>
              <a:buClr>
                <a:schemeClr val="bg2"/>
              </a:buClr>
              <a:buSzPct val="75000"/>
              <a:buFont typeface="Wingdings" pitchFamily="2" charset="2"/>
              <a:buNone/>
              <a:defRPr/>
            </a:pPr>
            <a:r>
              <a:rPr lang="en-US" sz="2400" b="1" u="sng" dirty="0">
                <a:solidFill>
                  <a:srgbClr val="990099"/>
                </a:solidFill>
                <a:latin typeface="+mj-lt"/>
              </a:rPr>
              <a:t>Interpretation</a:t>
            </a:r>
            <a:r>
              <a:rPr lang="en-US" sz="2400" b="1" dirty="0">
                <a:solidFill>
                  <a:srgbClr val="990099"/>
                </a:solidFill>
                <a:latin typeface="+mj-lt"/>
              </a:rPr>
              <a:t>.</a:t>
            </a:r>
            <a:r>
              <a:rPr lang="en-US" sz="3200" b="1" dirty="0">
                <a:solidFill>
                  <a:srgbClr val="FF5050"/>
                </a:solidFill>
                <a:latin typeface="+mj-lt"/>
              </a:rPr>
              <a:t>  </a:t>
            </a:r>
            <a:endParaRPr lang="en-US" sz="2800" dirty="0">
              <a:solidFill>
                <a:srgbClr val="666699"/>
              </a:solidFill>
              <a:latin typeface="+mj-lt"/>
            </a:endParaRPr>
          </a:p>
        </p:txBody>
      </p:sp>
      <p:pic>
        <p:nvPicPr>
          <p:cNvPr id="54277" name="Picture 6" descr="Dan 4  Dan  appl flip"/>
          <p:cNvPicPr>
            <a:picLocks noGrp="1" noChangeAspect="1" noChangeArrowheads="1"/>
          </p:cNvPicPr>
          <p:nvPr>
            <p:ph sz="quarter" idx="2"/>
          </p:nvPr>
        </p:nvPicPr>
        <p:blipFill>
          <a:blip r:embed="rId6" cstate="print"/>
          <a:srcRect/>
          <a:stretch>
            <a:fillRect/>
          </a:stretch>
        </p:blipFill>
        <p:spPr>
          <a:xfrm>
            <a:off x="4953000" y="3386665"/>
            <a:ext cx="3019425" cy="3000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0631" name="AutoShape 7"/>
          <p:cNvSpPr>
            <a:spLocks noChangeArrowheads="1"/>
          </p:cNvSpPr>
          <p:nvPr/>
        </p:nvSpPr>
        <p:spPr bwMode="auto">
          <a:xfrm>
            <a:off x="3886200" y="1447800"/>
            <a:ext cx="5029200" cy="1752600"/>
          </a:xfrm>
          <a:prstGeom prst="flowChartAlternateProcess">
            <a:avLst/>
          </a:prstGeom>
          <a:gradFill rotWithShape="1">
            <a:gsLst>
              <a:gs pos="0">
                <a:srgbClr val="CFAFDD"/>
              </a:gs>
              <a:gs pos="50000">
                <a:schemeClr val="bg1"/>
              </a:gs>
              <a:gs pos="100000">
                <a:srgbClr val="CFAFDD"/>
              </a:gs>
            </a:gsLst>
            <a:lin ang="18900000" scaled="1"/>
          </a:gradFill>
          <a:ln w="28575" algn="ctr">
            <a:solidFill>
              <a:srgbClr val="8A008A"/>
            </a:solidFill>
            <a:miter lim="800000"/>
            <a:headEnd/>
            <a:tailEnd/>
          </a:ln>
          <a:effectLst/>
        </p:spPr>
        <p:txBody>
          <a:bodyPr wrap="none" anchor="ctr">
            <a:scene3d>
              <a:camera prst="orthographicFront"/>
              <a:lightRig rig="threePt" dir="t"/>
            </a:scene3d>
            <a:sp3d extrusionH="57150">
              <a:bevelT w="38100" h="38100"/>
            </a:sp3d>
          </a:bodyPr>
          <a:lstStyle/>
          <a:p>
            <a:pPr>
              <a:defRPr/>
            </a:pPr>
            <a:endParaRPr lang="en-US"/>
          </a:p>
        </p:txBody>
      </p:sp>
      <p:sp>
        <p:nvSpPr>
          <p:cNvPr id="410632" name="Text Box 8"/>
          <p:cNvSpPr txBox="1">
            <a:spLocks noChangeArrowheads="1"/>
          </p:cNvSpPr>
          <p:nvPr/>
        </p:nvSpPr>
        <p:spPr bwMode="auto">
          <a:xfrm>
            <a:off x="3581400" y="1524000"/>
            <a:ext cx="5410200" cy="1631216"/>
          </a:xfrm>
          <a:prstGeom prst="rect">
            <a:avLst/>
          </a:prstGeom>
          <a:no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p3d extrusionH="57150">
              <a:bevelT w="38100" h="38100"/>
            </a:sp3d>
          </a:bodyPr>
          <a:lstStyle/>
          <a:p>
            <a:pPr marL="342900" indent="-342900" algn="ctr" eaLnBrk="1" hangingPunct="1">
              <a:spcBef>
                <a:spcPct val="50000"/>
              </a:spcBef>
            </a:pPr>
            <a:r>
              <a:rPr lang="en-US" sz="2000" b="1" dirty="0">
                <a:solidFill>
                  <a:srgbClr val="0000FF"/>
                </a:solidFill>
              </a:rPr>
              <a:t>    </a:t>
            </a:r>
            <a:r>
              <a:rPr lang="en-US" sz="2000" b="1" dirty="0">
                <a:solidFill>
                  <a:srgbClr val="0000FF"/>
                </a:solidFill>
                <a:latin typeface="+mj-lt"/>
              </a:rPr>
              <a:t>Daniel did not need to be given an interpretation.  </a:t>
            </a:r>
            <a:r>
              <a:rPr lang="en-US" sz="2000" b="1" dirty="0">
                <a:solidFill>
                  <a:srgbClr val="990099"/>
                </a:solidFill>
                <a:latin typeface="+mj-lt"/>
              </a:rPr>
              <a:t>He merely made practical application to the king using the historical facts of his </a:t>
            </a:r>
            <a:r>
              <a:rPr lang="en-US" sz="2000" b="1" dirty="0" smtClean="0">
                <a:solidFill>
                  <a:srgbClr val="990099"/>
                </a:solidFill>
                <a:latin typeface="+mj-lt"/>
              </a:rPr>
              <a:t>day</a:t>
            </a:r>
            <a:br>
              <a:rPr lang="en-US" sz="2000" b="1" dirty="0" smtClean="0">
                <a:solidFill>
                  <a:srgbClr val="990099"/>
                </a:solidFill>
                <a:latin typeface="+mj-lt"/>
              </a:rPr>
            </a:br>
            <a:r>
              <a:rPr lang="en-US" sz="2000" b="1" dirty="0" smtClean="0">
                <a:solidFill>
                  <a:srgbClr val="990099"/>
                </a:solidFill>
                <a:latin typeface="+mj-lt"/>
              </a:rPr>
              <a:t>along with the prophecies.</a:t>
            </a:r>
            <a:endParaRPr lang="en-US" sz="2000" b="1" dirty="0">
              <a:solidFill>
                <a:srgbClr val="990099"/>
              </a:solidFill>
              <a:latin typeface="+mj-lt"/>
            </a:endParaRPr>
          </a:p>
        </p:txBody>
      </p:sp>
      <p:sp>
        <p:nvSpPr>
          <p:cNvPr id="54280" name="WordArt 10"/>
          <p:cNvSpPr>
            <a:spLocks noChangeArrowheads="1" noChangeShapeType="1" noTextEdit="1"/>
          </p:cNvSpPr>
          <p:nvPr/>
        </p:nvSpPr>
        <p:spPr bwMode="auto">
          <a:xfrm>
            <a:off x="1663700" y="3810000"/>
            <a:ext cx="1828800" cy="754063"/>
          </a:xfrm>
          <a:prstGeom prst="rect">
            <a:avLst/>
          </a:prstGeom>
        </p:spPr>
        <p:txBody>
          <a:bodyPr wrap="none" fromWordArt="1">
            <a:prstTxWarp prst="textCurveUp">
              <a:avLst>
                <a:gd name="adj" fmla="val 606"/>
              </a:avLst>
            </a:prstTxWarp>
            <a:scene3d>
              <a:camera prst="orthographicFront"/>
              <a:lightRig rig="threePt" dir="t"/>
            </a:scene3d>
            <a:sp3d extrusionH="57150">
              <a:bevelT w="38100" h="38100"/>
            </a:sp3d>
          </a:bodyPr>
          <a:lstStyle/>
          <a:p>
            <a:r>
              <a:rPr lang="en-US" sz="3200" b="1" kern="10" dirty="0">
                <a:ln w="12700">
                  <a:solidFill>
                    <a:srgbClr val="000000"/>
                  </a:solidFill>
                  <a:round/>
                  <a:headEnd/>
                  <a:tailEnd/>
                </a:ln>
                <a:solidFill>
                  <a:srgbClr val="FFFFCC"/>
                </a:solidFill>
                <a:effectLst>
                  <a:glow rad="63500">
                    <a:srgbClr val="002060">
                      <a:alpha val="81000"/>
                    </a:srgbClr>
                  </a:glow>
                </a:effectLst>
                <a:latin typeface="Arial Rounded MT Bold"/>
              </a:rPr>
              <a:t>King's</a:t>
            </a:r>
            <a:r>
              <a:rPr lang="en-US" sz="3200" kern="10" dirty="0">
                <a:ln w="12700">
                  <a:solidFill>
                    <a:srgbClr val="000000"/>
                  </a:solidFill>
                  <a:round/>
                  <a:headEnd/>
                  <a:tailEnd/>
                </a:ln>
                <a:solidFill>
                  <a:srgbClr val="FFFFCC"/>
                </a:solidFill>
                <a:effectLst>
                  <a:glow rad="63500">
                    <a:srgbClr val="002060">
                      <a:alpha val="81000"/>
                    </a:srgbClr>
                  </a:glow>
                </a:effectLst>
                <a:latin typeface="Arial Rounded MT Bold"/>
              </a:rPr>
              <a:t> </a:t>
            </a:r>
          </a:p>
          <a:p>
            <a:r>
              <a:rPr lang="en-US" sz="3200" b="1" kern="10" dirty="0">
                <a:ln w="12700">
                  <a:solidFill>
                    <a:srgbClr val="000000"/>
                  </a:solidFill>
                  <a:round/>
                  <a:headEnd/>
                  <a:tailEnd/>
                </a:ln>
                <a:solidFill>
                  <a:srgbClr val="FFFFCC"/>
                </a:solidFill>
                <a:effectLst>
                  <a:glow rad="63500">
                    <a:srgbClr val="002060">
                      <a:alpha val="81000"/>
                    </a:srgbClr>
                  </a:glow>
                </a:effectLst>
                <a:latin typeface="Arial Rounded MT Bold"/>
              </a:rPr>
              <a:t>Viewpoint</a:t>
            </a:r>
          </a:p>
        </p:txBody>
      </p:sp>
      <p:sp>
        <p:nvSpPr>
          <p:cNvPr id="54281" name="WordArt 11"/>
          <p:cNvSpPr>
            <a:spLocks noChangeArrowheads="1" noChangeShapeType="1" noTextEdit="1"/>
          </p:cNvSpPr>
          <p:nvPr/>
        </p:nvSpPr>
        <p:spPr bwMode="auto">
          <a:xfrm>
            <a:off x="5105400" y="5520265"/>
            <a:ext cx="1828800" cy="754063"/>
          </a:xfrm>
          <a:prstGeom prst="rect">
            <a:avLst/>
          </a:prstGeom>
        </p:spPr>
        <p:txBody>
          <a:bodyPr wrap="none" fromWordArt="1">
            <a:prstTxWarp prst="textCurveUp">
              <a:avLst>
                <a:gd name="adj" fmla="val 606"/>
              </a:avLst>
            </a:prstTxWarp>
            <a:scene3d>
              <a:camera prst="orthographicFront"/>
              <a:lightRig rig="threePt" dir="t"/>
            </a:scene3d>
            <a:sp3d extrusionH="57150">
              <a:bevelT w="38100" h="38100"/>
            </a:sp3d>
          </a:bodyPr>
          <a:lstStyle/>
          <a:p>
            <a:r>
              <a:rPr lang="en-US" sz="3200" b="1" kern="10" dirty="0">
                <a:ln w="12700">
                  <a:solidFill>
                    <a:srgbClr val="000000"/>
                  </a:solidFill>
                  <a:round/>
                  <a:headEnd/>
                  <a:tailEnd/>
                </a:ln>
                <a:solidFill>
                  <a:srgbClr val="FFFFCC"/>
                </a:solidFill>
                <a:effectLst>
                  <a:glow rad="63500">
                    <a:srgbClr val="002060">
                      <a:alpha val="73000"/>
                    </a:srgbClr>
                  </a:glow>
                </a:effectLst>
                <a:latin typeface="Arial Rounded MT Bold"/>
              </a:rPr>
              <a:t>Daniel's </a:t>
            </a:r>
          </a:p>
          <a:p>
            <a:r>
              <a:rPr lang="en-US" sz="3200" b="1" kern="10" dirty="0">
                <a:ln w="12700">
                  <a:solidFill>
                    <a:srgbClr val="000000"/>
                  </a:solidFill>
                  <a:round/>
                  <a:headEnd/>
                  <a:tailEnd/>
                </a:ln>
                <a:solidFill>
                  <a:srgbClr val="FFFFCC"/>
                </a:solidFill>
                <a:effectLst>
                  <a:glow rad="63500">
                    <a:srgbClr val="002060">
                      <a:alpha val="73000"/>
                    </a:srgbClr>
                  </a:glow>
                </a:effectLst>
                <a:latin typeface="Arial Rounded MT Bold"/>
              </a:rPr>
              <a:t>Viewpoint</a:t>
            </a:r>
          </a:p>
        </p:txBody>
      </p:sp>
      <p:sp>
        <p:nvSpPr>
          <p:cNvPr id="2" name="Slide Number Placeholder 1"/>
          <p:cNvSpPr>
            <a:spLocks noGrp="1"/>
          </p:cNvSpPr>
          <p:nvPr>
            <p:ph type="sldNum" sz="quarter" idx="11"/>
          </p:nvPr>
        </p:nvSpPr>
        <p:spPr/>
        <p:txBody>
          <a:bodyPr>
            <a:scene3d>
              <a:camera prst="orthographicFront"/>
              <a:lightRig rig="threePt" dir="t"/>
            </a:scene3d>
            <a:sp3d extrusionH="57150">
              <a:bevelT w="38100" h="38100"/>
            </a:sp3d>
          </a:bodyPr>
          <a:lstStyle/>
          <a:p>
            <a:pPr>
              <a:defRPr/>
            </a:pPr>
            <a:fld id="{F03D34E4-C7D2-4C9F-981D-6635480835D9}" type="slidenum">
              <a:rPr lang="en-US" smtClean="0"/>
              <a:pPr>
                <a:defRPr/>
              </a:pPr>
              <a:t>57</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anim calcmode="lin" valueType="num">
                                      <p:cBhvr>
                                        <p:cTn id="7" dur="2000" fill="hold"/>
                                        <p:tgtEl>
                                          <p:spTgt spid="410629"/>
                                        </p:tgtEl>
                                        <p:attrNameLst>
                                          <p:attrName>ppt_w</p:attrName>
                                        </p:attrNameLst>
                                      </p:cBhvr>
                                      <p:tavLst>
                                        <p:tav tm="0">
                                          <p:val>
                                            <p:strVal val="#ppt_w*0.70"/>
                                          </p:val>
                                        </p:tav>
                                        <p:tav tm="100000">
                                          <p:val>
                                            <p:strVal val="#ppt_w"/>
                                          </p:val>
                                        </p:tav>
                                      </p:tavLst>
                                    </p:anim>
                                    <p:anim calcmode="lin" valueType="num">
                                      <p:cBhvr>
                                        <p:cTn id="8" dur="2000" fill="hold"/>
                                        <p:tgtEl>
                                          <p:spTgt spid="410629"/>
                                        </p:tgtEl>
                                        <p:attrNameLst>
                                          <p:attrName>ppt_h</p:attrName>
                                        </p:attrNameLst>
                                      </p:cBhvr>
                                      <p:tavLst>
                                        <p:tav tm="0">
                                          <p:val>
                                            <p:strVal val="#ppt_h"/>
                                          </p:val>
                                        </p:tav>
                                        <p:tav tm="100000">
                                          <p:val>
                                            <p:strVal val="#ppt_h"/>
                                          </p:val>
                                        </p:tav>
                                      </p:tavLst>
                                    </p:anim>
                                    <p:animEffect transition="in" filter="fade">
                                      <p:cBhvr>
                                        <p:cTn id="9" dur="2000"/>
                                        <p:tgtEl>
                                          <p:spTgt spid="410629"/>
                                        </p:tgtEl>
                                      </p:cBhvr>
                                    </p:animEffect>
                                  </p:childTnLst>
                                </p:cTn>
                              </p:par>
                            </p:childTnLst>
                          </p:cTn>
                        </p:par>
                        <p:par>
                          <p:cTn id="10" fill="hold">
                            <p:stCondLst>
                              <p:cond delay="2000"/>
                            </p:stCondLst>
                            <p:childTnLst>
                              <p:par>
                                <p:cTn id="11" presetID="4" presetClass="entr" presetSubtype="32" fill="hold" grpId="0" nodeType="afterEffect">
                                  <p:stCondLst>
                                    <p:cond delay="5000"/>
                                  </p:stCondLst>
                                  <p:childTnLst>
                                    <p:set>
                                      <p:cBhvr>
                                        <p:cTn id="12" dur="1" fill="hold">
                                          <p:stCondLst>
                                            <p:cond delay="0"/>
                                          </p:stCondLst>
                                        </p:cTn>
                                        <p:tgtEl>
                                          <p:spTgt spid="410631"/>
                                        </p:tgtEl>
                                        <p:attrNameLst>
                                          <p:attrName>style.visibility</p:attrName>
                                        </p:attrNameLst>
                                      </p:cBhvr>
                                      <p:to>
                                        <p:strVal val="visible"/>
                                      </p:to>
                                    </p:set>
                                    <p:animEffect transition="in" filter="box(out)">
                                      <p:cBhvr>
                                        <p:cTn id="13" dur="2000"/>
                                        <p:tgtEl>
                                          <p:spTgt spid="410631"/>
                                        </p:tgtEl>
                                      </p:cBhvr>
                                    </p:animEffect>
                                  </p:childTnLst>
                                </p:cTn>
                              </p:par>
                            </p:childTnLst>
                          </p:cTn>
                        </p:par>
                        <p:par>
                          <p:cTn id="14" fill="hold">
                            <p:stCondLst>
                              <p:cond delay="9000"/>
                            </p:stCondLst>
                            <p:childTnLst>
                              <p:par>
                                <p:cTn id="15" presetID="55" presetClass="entr" presetSubtype="0" fill="hold" grpId="0" nodeType="afterEffect">
                                  <p:stCondLst>
                                    <p:cond delay="0"/>
                                  </p:stCondLst>
                                  <p:childTnLst>
                                    <p:set>
                                      <p:cBhvr>
                                        <p:cTn id="16" dur="1" fill="hold">
                                          <p:stCondLst>
                                            <p:cond delay="0"/>
                                          </p:stCondLst>
                                        </p:cTn>
                                        <p:tgtEl>
                                          <p:spTgt spid="410632"/>
                                        </p:tgtEl>
                                        <p:attrNameLst>
                                          <p:attrName>style.visibility</p:attrName>
                                        </p:attrNameLst>
                                      </p:cBhvr>
                                      <p:to>
                                        <p:strVal val="visible"/>
                                      </p:to>
                                    </p:set>
                                    <p:anim calcmode="lin" valueType="num">
                                      <p:cBhvr>
                                        <p:cTn id="17" dur="2000" fill="hold"/>
                                        <p:tgtEl>
                                          <p:spTgt spid="410632"/>
                                        </p:tgtEl>
                                        <p:attrNameLst>
                                          <p:attrName>ppt_w</p:attrName>
                                        </p:attrNameLst>
                                      </p:cBhvr>
                                      <p:tavLst>
                                        <p:tav tm="0">
                                          <p:val>
                                            <p:strVal val="#ppt_w*0.70"/>
                                          </p:val>
                                        </p:tav>
                                        <p:tav tm="100000">
                                          <p:val>
                                            <p:strVal val="#ppt_w"/>
                                          </p:val>
                                        </p:tav>
                                      </p:tavLst>
                                    </p:anim>
                                    <p:anim calcmode="lin" valueType="num">
                                      <p:cBhvr>
                                        <p:cTn id="18" dur="2000" fill="hold"/>
                                        <p:tgtEl>
                                          <p:spTgt spid="410632"/>
                                        </p:tgtEl>
                                        <p:attrNameLst>
                                          <p:attrName>ppt_h</p:attrName>
                                        </p:attrNameLst>
                                      </p:cBhvr>
                                      <p:tavLst>
                                        <p:tav tm="0">
                                          <p:val>
                                            <p:strVal val="#ppt_h"/>
                                          </p:val>
                                        </p:tav>
                                        <p:tav tm="100000">
                                          <p:val>
                                            <p:strVal val="#ppt_h"/>
                                          </p:val>
                                        </p:tav>
                                      </p:tavLst>
                                    </p:anim>
                                    <p:animEffect transition="in" filter="fade">
                                      <p:cBhvr>
                                        <p:cTn id="19" dur="2000"/>
                                        <p:tgtEl>
                                          <p:spTgt spid="4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9" grpId="0" animBg="1"/>
      <p:bldP spid="410631" grpId="0" animBg="1"/>
      <p:bldP spid="410632"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8996"/>
            <a:ext cx="9572625" cy="838200"/>
          </a:xfrm>
          <a:gradFill rotWithShape="1">
            <a:gsLst>
              <a:gs pos="0">
                <a:srgbClr val="CCCCFF">
                  <a:alpha val="60001"/>
                </a:srgbClr>
              </a:gs>
              <a:gs pos="9000">
                <a:srgbClr val="99CCFF">
                  <a:alpha val="60001"/>
                </a:srgbClr>
              </a:gs>
              <a:gs pos="17999">
                <a:srgbClr val="9966FF">
                  <a:alpha val="60001"/>
                </a:srgbClr>
              </a:gs>
              <a:gs pos="30499">
                <a:srgbClr val="CC99FF">
                  <a:alpha val="60001"/>
                </a:srgbClr>
              </a:gs>
              <a:gs pos="41000">
                <a:srgbClr val="99CCFF">
                  <a:alpha val="60001"/>
                </a:srgbClr>
              </a:gs>
              <a:gs pos="50000">
                <a:srgbClr val="CCCCFF">
                  <a:alpha val="60001"/>
                </a:srgbClr>
              </a:gs>
              <a:gs pos="59000">
                <a:srgbClr val="99CCFF">
                  <a:alpha val="60001"/>
                </a:srgbClr>
              </a:gs>
              <a:gs pos="69501">
                <a:srgbClr val="CC99FF">
                  <a:alpha val="60001"/>
                </a:srgbClr>
              </a:gs>
              <a:gs pos="82001">
                <a:srgbClr val="9966FF">
                  <a:alpha val="60001"/>
                </a:srgbClr>
              </a:gs>
              <a:gs pos="91000">
                <a:srgbClr val="99CCFF">
                  <a:alpha val="60001"/>
                </a:srgbClr>
              </a:gs>
              <a:gs pos="100000">
                <a:srgbClr val="CCCCFF">
                  <a:alpha val="60001"/>
                </a:srgbClr>
              </a:gs>
            </a:gsLst>
            <a:lin ang="5400000" scaled="1"/>
          </a:gradFill>
          <a:ln w="38100">
            <a:solidFill>
              <a:srgbClr val="0000FF"/>
            </a:solidFill>
          </a:ln>
        </p:spPr>
        <p:txBody>
          <a:bodyPr>
            <a:scene3d>
              <a:camera prst="orthographicFront"/>
              <a:lightRig rig="threePt" dir="t"/>
            </a:scene3d>
            <a:sp3d extrusionH="57150">
              <a:bevelT w="38100" h="38100"/>
            </a:sp3d>
          </a:bodyPr>
          <a:lstStyle/>
          <a:p>
            <a:pPr eaLnBrk="1" hangingPunct="1"/>
            <a:r>
              <a:rPr lang="en-US" sz="4000" smtClean="0">
                <a:solidFill>
                  <a:srgbClr val="990099"/>
                </a:solidFill>
              </a:rPr>
              <a:t>  </a:t>
            </a:r>
            <a:r>
              <a:rPr lang="en-US" sz="3500" b="1" smtClean="0">
                <a:solidFill>
                  <a:srgbClr val="990099"/>
                </a:solidFill>
              </a:rPr>
              <a:t>Summary: Daniel Knew The “Application”</a:t>
            </a:r>
            <a:endParaRPr lang="en-US" sz="3500" b="1" smtClean="0"/>
          </a:p>
        </p:txBody>
      </p:sp>
      <p:sp>
        <p:nvSpPr>
          <p:cNvPr id="412675" name="Rectangle 3"/>
          <p:cNvSpPr>
            <a:spLocks noGrp="1" noChangeArrowheads="1"/>
          </p:cNvSpPr>
          <p:nvPr>
            <p:ph type="body" idx="1"/>
          </p:nvPr>
        </p:nvSpPr>
        <p:spPr>
          <a:xfrm>
            <a:off x="457200" y="1066800"/>
            <a:ext cx="8229600" cy="4800600"/>
          </a:xfrm>
          <a:gradFill rotWithShape="1">
            <a:gsLst>
              <a:gs pos="0">
                <a:schemeClr val="bg1">
                  <a:alpha val="50000"/>
                </a:schemeClr>
              </a:gs>
              <a:gs pos="50000">
                <a:srgbClr val="FFFFFF">
                  <a:alpha val="50000"/>
                </a:srgbClr>
              </a:gs>
              <a:gs pos="100000">
                <a:schemeClr val="bg1">
                  <a:alpha val="50000"/>
                </a:schemeClr>
              </a:gs>
            </a:gsLst>
            <a:lin ang="5400000" scaled="1"/>
          </a:gradFill>
          <a:ln w="38100">
            <a:solidFill>
              <a:srgbClr val="990099"/>
            </a:solidFill>
          </a:ln>
          <a:scene3d>
            <a:camera prst="orthographicFront"/>
            <a:lightRig rig="threePt" dir="t"/>
          </a:scene3d>
          <a:sp3d>
            <a:bevelT/>
          </a:sp3d>
        </p:spPr>
        <p:txBody>
          <a:bodyPr>
            <a:sp3d extrusionH="57150">
              <a:bevelT w="38100" h="38100"/>
            </a:sp3d>
          </a:bodyPr>
          <a:lstStyle/>
          <a:p>
            <a:pPr marL="609600" indent="-609600" eaLnBrk="1" hangingPunct="1">
              <a:buFont typeface="Wingdings" pitchFamily="2" charset="2"/>
              <a:buNone/>
              <a:defRPr/>
            </a:pPr>
            <a:r>
              <a:rPr lang="en-US" sz="2800" b="1" dirty="0" smtClean="0">
                <a:solidFill>
                  <a:srgbClr val="990099"/>
                </a:solidFill>
              </a:rPr>
              <a:t>Vs 19: </a:t>
            </a:r>
            <a:r>
              <a:rPr lang="en-US" sz="2800" b="1" dirty="0" smtClean="0"/>
              <a:t> “My lord, the dream be to them that hate thee, and the interpretation </a:t>
            </a:r>
            <a:r>
              <a:rPr lang="en-US" sz="2800" dirty="0" smtClean="0">
                <a:solidFill>
                  <a:srgbClr val="3A3A58"/>
                </a:solidFill>
              </a:rPr>
              <a:t>[application]</a:t>
            </a:r>
            <a:r>
              <a:rPr lang="en-US" sz="2800" b="1" dirty="0" smtClean="0"/>
              <a:t> thereof to </a:t>
            </a:r>
            <a:r>
              <a:rPr lang="en-US" sz="2800" b="1" dirty="0" err="1" smtClean="0"/>
              <a:t>thine</a:t>
            </a:r>
            <a:r>
              <a:rPr lang="en-US" sz="2800" b="1" dirty="0" smtClean="0"/>
              <a:t> enemies.</a:t>
            </a:r>
          </a:p>
          <a:p>
            <a:pPr marL="609600" indent="-609600" eaLnBrk="1" hangingPunct="1">
              <a:buFont typeface="Wingdings" pitchFamily="2" charset="2"/>
              <a:buNone/>
              <a:defRPr/>
            </a:pPr>
            <a:r>
              <a:rPr lang="en-US" sz="2800" b="1" dirty="0" smtClean="0"/>
              <a:t>     </a:t>
            </a:r>
            <a:r>
              <a:rPr lang="en-US" sz="2800" b="1" dirty="0" smtClean="0">
                <a:solidFill>
                  <a:srgbClr val="990099"/>
                </a:solidFill>
              </a:rPr>
              <a:t>20</a:t>
            </a:r>
            <a:r>
              <a:rPr lang="en-US" sz="2800" b="1" dirty="0" smtClean="0"/>
              <a:t>   </a:t>
            </a:r>
            <a:r>
              <a:rPr lang="en-US" sz="2800" b="1" u="sng" dirty="0" smtClean="0">
                <a:solidFill>
                  <a:srgbClr val="0000FF"/>
                </a:solidFill>
              </a:rPr>
              <a:t>The tree</a:t>
            </a:r>
            <a:r>
              <a:rPr lang="en-US" sz="2800" b="1" dirty="0" smtClean="0"/>
              <a:t> that thou </a:t>
            </a:r>
            <a:r>
              <a:rPr lang="en-US" sz="2800" b="1" dirty="0" err="1" smtClean="0"/>
              <a:t>sawest</a:t>
            </a:r>
            <a:r>
              <a:rPr lang="en-US" sz="2800" b="1" dirty="0" smtClean="0"/>
              <a:t> …</a:t>
            </a:r>
          </a:p>
          <a:p>
            <a:pPr marL="609600" indent="-609600" eaLnBrk="1" hangingPunct="1">
              <a:buFont typeface="Wingdings" pitchFamily="2" charset="2"/>
              <a:buNone/>
              <a:defRPr/>
            </a:pPr>
            <a:r>
              <a:rPr lang="en-US" sz="2800" b="1" dirty="0" smtClean="0"/>
              <a:t>     </a:t>
            </a:r>
            <a:r>
              <a:rPr lang="en-US" sz="2800" b="1" dirty="0" smtClean="0">
                <a:solidFill>
                  <a:srgbClr val="990099"/>
                </a:solidFill>
              </a:rPr>
              <a:t>22</a:t>
            </a:r>
            <a:r>
              <a:rPr lang="en-US" sz="2800" b="1" dirty="0" smtClean="0"/>
              <a:t>  … </a:t>
            </a:r>
            <a:r>
              <a:rPr lang="en-US" sz="2800" b="1" u="sng" dirty="0" smtClean="0">
                <a:solidFill>
                  <a:srgbClr val="0000FF"/>
                </a:solidFill>
              </a:rPr>
              <a:t>it is thou, O king</a:t>
            </a:r>
            <a:r>
              <a:rPr lang="en-US" sz="2800" b="1" dirty="0" smtClean="0"/>
              <a:t> …”</a:t>
            </a:r>
          </a:p>
          <a:p>
            <a:pPr marL="609600" indent="-609600" eaLnBrk="1" hangingPunct="1">
              <a:buFont typeface="Wingdings" pitchFamily="2" charset="2"/>
              <a:buNone/>
              <a:defRPr/>
            </a:pPr>
            <a:endParaRPr lang="en-US" sz="1000" b="1" dirty="0" smtClean="0"/>
          </a:p>
          <a:p>
            <a:pPr marL="609600" indent="-609600" eaLnBrk="1" hangingPunct="1">
              <a:buFont typeface="Wingdings" pitchFamily="2" charset="2"/>
              <a:buNone/>
              <a:defRPr/>
            </a:pPr>
            <a:r>
              <a:rPr lang="en-US" sz="2800" b="1" dirty="0" smtClean="0">
                <a:solidFill>
                  <a:srgbClr val="990099"/>
                </a:solidFill>
              </a:rPr>
              <a:t>The application did not:</a:t>
            </a:r>
          </a:p>
          <a:p>
            <a:pPr marL="609600" indent="-609600" eaLnBrk="1" hangingPunct="1">
              <a:buFont typeface="Wingdings" pitchFamily="2" charset="2"/>
              <a:buNone/>
              <a:defRPr/>
            </a:pPr>
            <a:r>
              <a:rPr lang="en-US" sz="2800" b="1" dirty="0" smtClean="0"/>
              <a:t>1.  Come through a dream or vision. </a:t>
            </a:r>
          </a:p>
          <a:p>
            <a:pPr marL="609600" indent="-609600" eaLnBrk="1" hangingPunct="1">
              <a:buFont typeface="Wingdings" pitchFamily="2" charset="2"/>
              <a:buNone/>
              <a:defRPr/>
            </a:pPr>
            <a:r>
              <a:rPr lang="en-US" sz="2800" b="1" dirty="0" smtClean="0"/>
              <a:t>2.  Come from the angel Gabriel.</a:t>
            </a:r>
          </a:p>
          <a:p>
            <a:pPr marL="609600" indent="-609600" eaLnBrk="1" hangingPunct="1">
              <a:buFont typeface="Wingdings" pitchFamily="2" charset="2"/>
              <a:buNone/>
              <a:defRPr/>
            </a:pPr>
            <a:r>
              <a:rPr lang="en-US" sz="2800" b="1" dirty="0" smtClean="0"/>
              <a:t>3.  Need a symbolic interpretation.</a:t>
            </a:r>
          </a:p>
        </p:txBody>
      </p:sp>
      <p:sp>
        <p:nvSpPr>
          <p:cNvPr id="412676" name="WordArt 4"/>
          <p:cNvSpPr>
            <a:spLocks noChangeArrowheads="1" noChangeShapeType="1" noTextEdit="1"/>
          </p:cNvSpPr>
          <p:nvPr/>
        </p:nvSpPr>
        <p:spPr bwMode="auto">
          <a:xfrm>
            <a:off x="323850" y="6019800"/>
            <a:ext cx="8515350" cy="7620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3600" kern="10" dirty="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rPr>
              <a:t>This Vision uses </a:t>
            </a:r>
            <a:r>
              <a:rPr lang="en-US" sz="3600" u="sng" kern="10" dirty="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rPr>
              <a:t>Literal</a:t>
            </a:r>
            <a:r>
              <a:rPr lang="en-US" sz="3600" kern="10" dirty="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rPr>
              <a:t> </a:t>
            </a:r>
            <a:r>
              <a:rPr lang="en-US" sz="3600" kern="10" dirty="0" smtClean="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rPr>
              <a:t>Language!</a:t>
            </a:r>
            <a:endParaRPr lang="en-US" sz="3600" kern="10" spc="720" dirty="0">
              <a:ln w="19050">
                <a:solidFill>
                  <a:schemeClr val="folHlink"/>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omic Sans MS"/>
            </a:endParaRPr>
          </a:p>
        </p:txBody>
      </p:sp>
      <p:sp>
        <p:nvSpPr>
          <p:cNvPr id="2" name="Slide Number Placeholder 1"/>
          <p:cNvSpPr>
            <a:spLocks noGrp="1"/>
          </p:cNvSpPr>
          <p:nvPr>
            <p:ph type="sldNum" sz="quarter" idx="11"/>
          </p:nvPr>
        </p:nvSpPr>
        <p:spPr>
          <a:xfrm>
            <a:off x="7010400" y="6449291"/>
            <a:ext cx="2133600" cy="457200"/>
          </a:xfrm>
        </p:spPr>
        <p:txBody>
          <a:bodyPr>
            <a:scene3d>
              <a:camera prst="orthographicFront"/>
              <a:lightRig rig="threePt" dir="t"/>
            </a:scene3d>
            <a:sp3d extrusionH="57150">
              <a:bevelT w="38100" h="38100"/>
            </a:sp3d>
          </a:bodyPr>
          <a:lstStyle/>
          <a:p>
            <a:pPr>
              <a:defRPr/>
            </a:pPr>
            <a:fld id="{0E6DA28E-5D7E-4613-9A02-42E696BB463E}" type="slidenum">
              <a:rPr lang="en-US" smtClean="0"/>
              <a:pPr>
                <a:defRPr/>
              </a:pPr>
              <a:t>58</a:t>
            </a:fld>
            <a:endParaRPr 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675">
                                            <p:txEl>
                                              <p:pRg st="4" end="4"/>
                                            </p:txEl>
                                          </p:spTgt>
                                        </p:tgtEl>
                                        <p:attrNameLst>
                                          <p:attrName>style.visibility</p:attrName>
                                        </p:attrNameLst>
                                      </p:cBhvr>
                                      <p:to>
                                        <p:strVal val="visible"/>
                                      </p:to>
                                    </p:set>
                                    <p:animEffect transition="in" filter="fade">
                                      <p:cBhvr>
                                        <p:cTn id="7" dur="2000"/>
                                        <p:tgtEl>
                                          <p:spTgt spid="412675">
                                            <p:txEl>
                                              <p:pRg st="4" end="4"/>
                                            </p:txEl>
                                          </p:spTgt>
                                        </p:tgtEl>
                                      </p:cBhvr>
                                    </p:animEffect>
                                  </p:childTnLst>
                                </p:cTn>
                              </p:par>
                            </p:childTnLst>
                          </p:cTn>
                        </p:par>
                        <p:par>
                          <p:cTn id="8" fill="hold">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412675">
                                            <p:txEl>
                                              <p:pRg st="5" end="5"/>
                                            </p:txEl>
                                          </p:spTgt>
                                        </p:tgtEl>
                                        <p:attrNameLst>
                                          <p:attrName>style.visibility</p:attrName>
                                        </p:attrNameLst>
                                      </p:cBhvr>
                                      <p:to>
                                        <p:strVal val="visible"/>
                                      </p:to>
                                    </p:set>
                                    <p:animEffect transition="in" filter="fade">
                                      <p:cBhvr>
                                        <p:cTn id="11" dur="2000"/>
                                        <p:tgtEl>
                                          <p:spTgt spid="412675">
                                            <p:txEl>
                                              <p:pRg st="5" end="5"/>
                                            </p:txEl>
                                          </p:spTgt>
                                        </p:tgtEl>
                                      </p:cBhvr>
                                    </p:animEffect>
                                  </p:childTnLst>
                                </p:cTn>
                              </p:par>
                            </p:childTnLst>
                          </p:cTn>
                        </p:par>
                        <p:par>
                          <p:cTn id="12" fill="hold">
                            <p:stCondLst>
                              <p:cond delay="5500"/>
                            </p:stCondLst>
                            <p:childTnLst>
                              <p:par>
                                <p:cTn id="13" presetID="10" presetClass="entr" presetSubtype="0" fill="hold" nodeType="afterEffect">
                                  <p:stCondLst>
                                    <p:cond delay="1500"/>
                                  </p:stCondLst>
                                  <p:childTnLst>
                                    <p:set>
                                      <p:cBhvr>
                                        <p:cTn id="14" dur="1" fill="hold">
                                          <p:stCondLst>
                                            <p:cond delay="0"/>
                                          </p:stCondLst>
                                        </p:cTn>
                                        <p:tgtEl>
                                          <p:spTgt spid="412675">
                                            <p:txEl>
                                              <p:pRg st="6" end="6"/>
                                            </p:txEl>
                                          </p:spTgt>
                                        </p:tgtEl>
                                        <p:attrNameLst>
                                          <p:attrName>style.visibility</p:attrName>
                                        </p:attrNameLst>
                                      </p:cBhvr>
                                      <p:to>
                                        <p:strVal val="visible"/>
                                      </p:to>
                                    </p:set>
                                    <p:animEffect transition="in" filter="fade">
                                      <p:cBhvr>
                                        <p:cTn id="15" dur="2000"/>
                                        <p:tgtEl>
                                          <p:spTgt spid="412675">
                                            <p:txEl>
                                              <p:pRg st="6" end="6"/>
                                            </p:txEl>
                                          </p:spTgt>
                                        </p:tgtEl>
                                      </p:cBhvr>
                                    </p:animEffect>
                                  </p:childTnLst>
                                </p:cTn>
                              </p:par>
                            </p:childTnLst>
                          </p:cTn>
                        </p:par>
                        <p:par>
                          <p:cTn id="16" fill="hold">
                            <p:stCondLst>
                              <p:cond delay="9000"/>
                            </p:stCondLst>
                            <p:childTnLst>
                              <p:par>
                                <p:cTn id="17" presetID="10" presetClass="entr" presetSubtype="0" fill="hold" nodeType="afterEffect">
                                  <p:stCondLst>
                                    <p:cond delay="1500"/>
                                  </p:stCondLst>
                                  <p:childTnLst>
                                    <p:set>
                                      <p:cBhvr>
                                        <p:cTn id="18" dur="1" fill="hold">
                                          <p:stCondLst>
                                            <p:cond delay="0"/>
                                          </p:stCondLst>
                                        </p:cTn>
                                        <p:tgtEl>
                                          <p:spTgt spid="412675">
                                            <p:txEl>
                                              <p:pRg st="7" end="7"/>
                                            </p:txEl>
                                          </p:spTgt>
                                        </p:tgtEl>
                                        <p:attrNameLst>
                                          <p:attrName>style.visibility</p:attrName>
                                        </p:attrNameLst>
                                      </p:cBhvr>
                                      <p:to>
                                        <p:strVal val="visible"/>
                                      </p:to>
                                    </p:set>
                                    <p:animEffect transition="in" filter="fade">
                                      <p:cBhvr>
                                        <p:cTn id="19" dur="2000"/>
                                        <p:tgtEl>
                                          <p:spTgt spid="412675">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12676"/>
                                        </p:tgtEl>
                                        <p:attrNameLst>
                                          <p:attrName>style.visibility</p:attrName>
                                        </p:attrNameLst>
                                      </p:cBhvr>
                                      <p:to>
                                        <p:strVal val="visible"/>
                                      </p:to>
                                    </p:set>
                                    <p:animEffect transition="in" filter="wipe(left)">
                                      <p:cBhvr>
                                        <p:cTn id="24" dur="2000"/>
                                        <p:tgtEl>
                                          <p:spTgt spid="412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p:cNvSpPr>
            <a:spLocks noGrp="1" noChangeArrowheads="1"/>
          </p:cNvSpPr>
          <p:nvPr>
            <p:ph type="sldNum" sz="quarter" idx="4294967295"/>
          </p:nvPr>
        </p:nvSpPr>
        <p:spPr>
          <a:xfrm>
            <a:off x="6553200" y="6248400"/>
            <a:ext cx="2133600" cy="457200"/>
          </a:xfrm>
          <a:prstGeom prst="rect">
            <a:avLst/>
          </a:prstGeom>
        </p:spPr>
        <p:txBody>
          <a:bodyPr/>
          <a:lstStyle/>
          <a:p>
            <a:fld id="{3BAB524E-66EE-4B4B-9A7F-F295C8D06AFF}" type="slidenum">
              <a:rPr lang="en-US"/>
              <a:pPr/>
              <a:t>59</a:t>
            </a:fld>
            <a:endParaRPr lang="en-US"/>
          </a:p>
        </p:txBody>
      </p:sp>
      <p:sp>
        <p:nvSpPr>
          <p:cNvPr id="8" name="WordArt 6"/>
          <p:cNvSpPr>
            <a:spLocks noChangeArrowheads="1" noChangeShapeType="1" noTextEdit="1"/>
          </p:cNvSpPr>
          <p:nvPr/>
        </p:nvSpPr>
        <p:spPr bwMode="auto">
          <a:xfrm>
            <a:off x="3200400" y="228600"/>
            <a:ext cx="5191125" cy="12192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buNone/>
            </a:pPr>
            <a:r>
              <a:rPr lang="en-US" sz="4000" kern="10" dirty="0" smtClean="0">
                <a:ln w="9525">
                  <a:solidFill>
                    <a:srgbClr val="000000"/>
                  </a:solidFill>
                  <a:round/>
                  <a:headEnd/>
                  <a:tailEnd/>
                </a:ln>
                <a:solidFill>
                  <a:schemeClr val="bg2"/>
                </a:solidFill>
                <a:effectLst/>
                <a:latin typeface="Arial Rounded MT Bold"/>
              </a:rPr>
              <a:t>#4  </a:t>
            </a:r>
            <a:r>
              <a:rPr lang="en-US" sz="4000" kern="10" dirty="0">
                <a:ln w="9525">
                  <a:solidFill>
                    <a:srgbClr val="000000"/>
                  </a:solidFill>
                  <a:round/>
                  <a:headEnd/>
                  <a:tailEnd/>
                </a:ln>
                <a:solidFill>
                  <a:schemeClr val="bg2"/>
                </a:solidFill>
                <a:effectLst/>
                <a:latin typeface="Arial Rounded MT Bold"/>
              </a:rPr>
              <a:t>Declaring the END</a:t>
            </a:r>
          </a:p>
          <a:p>
            <a:pPr>
              <a:buNone/>
            </a:pPr>
            <a:r>
              <a:rPr lang="en-US" sz="4000" kern="10" dirty="0">
                <a:ln w="9525">
                  <a:solidFill>
                    <a:srgbClr val="000000"/>
                  </a:solidFill>
                  <a:round/>
                  <a:headEnd/>
                  <a:tailEnd/>
                </a:ln>
                <a:solidFill>
                  <a:schemeClr val="bg2"/>
                </a:solidFill>
                <a:effectLst/>
                <a:latin typeface="Arial Rounded MT Bold"/>
              </a:rPr>
              <a:t>From the Beginning</a:t>
            </a:r>
          </a:p>
        </p:txBody>
      </p:sp>
      <p:pic>
        <p:nvPicPr>
          <p:cNvPr id="9" name="Picture 8" descr="Dan 4 Daniel preach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67990" y="4322445"/>
            <a:ext cx="3105150" cy="2286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descr="Dan 4 tree jpeg trans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228600"/>
            <a:ext cx="3511550" cy="6781800"/>
          </a:xfrm>
          <a:prstGeom prst="rect">
            <a:avLst/>
          </a:prstGeom>
          <a:ln>
            <a:noFill/>
          </a:ln>
          <a:effectLst>
            <a:outerShdw blurRad="190500" algn="tl" rotWithShape="0">
              <a:srgbClr val="000000">
                <a:alpha val="70000"/>
              </a:srgbClr>
            </a:outerShdw>
          </a:effectLst>
        </p:spPr>
      </p:pic>
      <p:sp>
        <p:nvSpPr>
          <p:cNvPr id="11" name="Rectangle 10"/>
          <p:cNvSpPr>
            <a:spLocks noChangeArrowheads="1"/>
          </p:cNvSpPr>
          <p:nvPr/>
        </p:nvSpPr>
        <p:spPr bwMode="auto">
          <a:xfrm>
            <a:off x="2971800" y="1676400"/>
            <a:ext cx="6019800" cy="1981200"/>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algn="ctr">
              <a:spcBef>
                <a:spcPct val="0"/>
              </a:spcBef>
              <a:buFontTx/>
              <a:buNone/>
            </a:pPr>
            <a:r>
              <a:rPr lang="en-US" sz="4200" dirty="0">
                <a:solidFill>
                  <a:srgbClr val="FFFF99"/>
                </a:solidFill>
                <a:effectLst/>
                <a:latin typeface="Arial Rounded MT Bold" pitchFamily="34" charset="0"/>
              </a:rPr>
              <a:t>Daniel 4</a:t>
            </a:r>
            <a:br>
              <a:rPr lang="en-US" sz="4200" dirty="0">
                <a:solidFill>
                  <a:srgbClr val="FFFF99"/>
                </a:solidFill>
                <a:effectLst/>
                <a:latin typeface="Arial Rounded MT Bold" pitchFamily="34" charset="0"/>
              </a:rPr>
            </a:br>
            <a:r>
              <a:rPr lang="en-US" sz="1400" dirty="0">
                <a:solidFill>
                  <a:srgbClr val="FFFF99"/>
                </a:solidFill>
                <a:effectLst/>
                <a:latin typeface="Arial Rounded MT Bold" pitchFamily="34" charset="0"/>
              </a:rPr>
              <a:t/>
            </a:r>
            <a:br>
              <a:rPr lang="en-US" sz="1400" dirty="0">
                <a:solidFill>
                  <a:srgbClr val="FFFF99"/>
                </a:solidFill>
                <a:effectLst/>
                <a:latin typeface="Arial Rounded MT Bold" pitchFamily="34" charset="0"/>
              </a:rPr>
            </a:br>
            <a:r>
              <a:rPr lang="en-US" sz="2800" dirty="0">
                <a:solidFill>
                  <a:srgbClr val="FFFF99"/>
                </a:solidFill>
                <a:effectLst/>
                <a:latin typeface="Arial Rounded MT Bold" pitchFamily="34" charset="0"/>
              </a:rPr>
              <a:t>Part </a:t>
            </a:r>
            <a:r>
              <a:rPr lang="en-US" sz="2800" dirty="0" smtClean="0">
                <a:solidFill>
                  <a:srgbClr val="FFFF99"/>
                </a:solidFill>
                <a:effectLst/>
                <a:latin typeface="Arial Rounded MT Bold" pitchFamily="34" charset="0"/>
              </a:rPr>
              <a:t>2 </a:t>
            </a:r>
            <a:r>
              <a:rPr lang="en-US" sz="2800" dirty="0">
                <a:solidFill>
                  <a:srgbClr val="FFFF99"/>
                </a:solidFill>
                <a:effectLst/>
                <a:latin typeface="Arial Rounded MT Bold" pitchFamily="34" charset="0"/>
              </a:rPr>
              <a:t>[of 3]</a:t>
            </a:r>
            <a:br>
              <a:rPr lang="en-US" sz="2800" dirty="0">
                <a:solidFill>
                  <a:srgbClr val="FFFF99"/>
                </a:solidFill>
                <a:effectLst/>
                <a:latin typeface="Arial Rounded MT Bold" pitchFamily="34" charset="0"/>
              </a:rPr>
            </a:br>
            <a:r>
              <a:rPr lang="en-US" sz="2800" dirty="0" smtClean="0">
                <a:solidFill>
                  <a:srgbClr val="FFFF99"/>
                </a:solidFill>
                <a:effectLst/>
                <a:latin typeface="Arial Rounded MT Bold" pitchFamily="34" charset="0"/>
              </a:rPr>
              <a:t>A Closer Look At Timelines</a:t>
            </a:r>
            <a:endParaRPr lang="en-US" dirty="0">
              <a:solidFill>
                <a:srgbClr val="FFFF99"/>
              </a:solidFill>
              <a:effectLst/>
              <a:latin typeface="Arial Rounded MT Bold" pitchFamily="34" charset="0"/>
            </a:endParaRPr>
          </a:p>
        </p:txBody>
      </p:sp>
      <p:pic>
        <p:nvPicPr>
          <p:cNvPr id="12" name="Picture 11" descr="hourglass 31k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5525" y="4224227"/>
            <a:ext cx="3048000" cy="2724254"/>
          </a:xfrm>
          <a:prstGeom prst="rect">
            <a:avLst/>
          </a:prstGeom>
        </p:spPr>
      </p:pic>
      <p:sp>
        <p:nvSpPr>
          <p:cNvPr id="13" name="WordArt 7"/>
          <p:cNvSpPr>
            <a:spLocks noChangeArrowheads="1" noChangeShapeType="1" noTextEdit="1"/>
          </p:cNvSpPr>
          <p:nvPr/>
        </p:nvSpPr>
        <p:spPr bwMode="auto">
          <a:xfrm>
            <a:off x="3889374" y="3683000"/>
            <a:ext cx="4048126" cy="43815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buNone/>
            </a:pPr>
            <a:r>
              <a:rPr lang="en-US" sz="3200" kern="10" dirty="0" smtClean="0">
                <a:ln w="9525">
                  <a:solidFill>
                    <a:srgbClr val="000000"/>
                  </a:solidFill>
                  <a:round/>
                  <a:headEnd/>
                  <a:tailEnd/>
                </a:ln>
                <a:solidFill>
                  <a:schemeClr val="bg2"/>
                </a:solidFill>
                <a:effectLst/>
                <a:latin typeface="Arial Rounded MT Bold"/>
              </a:rPr>
              <a:t>  </a:t>
            </a:r>
            <a:r>
              <a:rPr lang="en-US" sz="3200" kern="10" dirty="0" smtClean="0">
                <a:ln w="9525">
                  <a:solidFill>
                    <a:srgbClr val="000000"/>
                  </a:solidFill>
                  <a:round/>
                  <a:headEnd/>
                  <a:tailEnd/>
                </a:ln>
                <a:solidFill>
                  <a:srgbClr val="FFFFCC"/>
                </a:solidFill>
                <a:effectLst/>
                <a:latin typeface="Arial Rounded MT Bold"/>
              </a:rPr>
              <a:t>By:  Charlene </a:t>
            </a:r>
            <a:r>
              <a:rPr lang="en-US" sz="3200" kern="10" dirty="0" err="1" smtClean="0">
                <a:ln w="9525">
                  <a:solidFill>
                    <a:srgbClr val="000000"/>
                  </a:solidFill>
                  <a:round/>
                  <a:headEnd/>
                  <a:tailEnd/>
                </a:ln>
                <a:solidFill>
                  <a:srgbClr val="FFFFCC"/>
                </a:solidFill>
                <a:effectLst/>
                <a:latin typeface="Arial Rounded MT Bold"/>
              </a:rPr>
              <a:t>Fortsch</a:t>
            </a:r>
            <a:endParaRPr lang="en-US" sz="3200" kern="10" dirty="0">
              <a:ln w="9525">
                <a:solidFill>
                  <a:srgbClr val="000000"/>
                </a:solidFill>
                <a:round/>
                <a:headEnd/>
                <a:tailEnd/>
              </a:ln>
              <a:solidFill>
                <a:srgbClr val="FFFFCC"/>
              </a:solidFill>
              <a:effectLst/>
              <a:latin typeface="Arial Rounded MT Bold"/>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148" name="Rectangle 4"/>
          <p:cNvSpPr>
            <a:spLocks noChangeArrowheads="1"/>
          </p:cNvSpPr>
          <p:nvPr/>
        </p:nvSpPr>
        <p:spPr bwMode="auto">
          <a:xfrm>
            <a:off x="304800" y="0"/>
            <a:ext cx="9525000" cy="1143000"/>
          </a:xfrm>
          <a:prstGeom prst="rect">
            <a:avLst/>
          </a:prstGeom>
          <a:noFill/>
          <a:ln w="9525">
            <a:noFill/>
            <a:miter lim="800000"/>
            <a:headEnd/>
            <a:tailEnd/>
          </a:ln>
          <a:effectLst/>
        </p:spPr>
        <p:txBody>
          <a:bodyPr anchor="ctr">
            <a:scene3d>
              <a:camera prst="orthographicFront"/>
              <a:lightRig rig="threePt" dir="t"/>
            </a:scene3d>
            <a:sp3d extrusionH="57150">
              <a:bevelT h="25400" prst="softRound"/>
            </a:sp3d>
          </a:bodyPr>
          <a:lstStyle/>
          <a:p>
            <a:pPr eaLnBrk="1" hangingPunct="1">
              <a:defRPr/>
            </a:pPr>
            <a:r>
              <a:rPr lang="en-US" sz="4200" b="1" dirty="0">
                <a:solidFill>
                  <a:schemeClr val="tx1">
                    <a:lumMod val="90000"/>
                    <a:lumOff val="10000"/>
                  </a:schemeClr>
                </a:solidFill>
                <a:latin typeface="Comic Sans MS" pitchFamily="66" charset="0"/>
              </a:rPr>
              <a:t>King Nebuchadnezzar’s 2 Visions</a:t>
            </a:r>
            <a:endParaRPr lang="en-US" sz="4200" b="1" dirty="0">
              <a:solidFill>
                <a:schemeClr val="tx1">
                  <a:lumMod val="90000"/>
                  <a:lumOff val="10000"/>
                </a:schemeClr>
              </a:solidFill>
              <a:effectLst>
                <a:outerShdw blurRad="38100" dist="38100" dir="2700000" algn="tl">
                  <a:srgbClr val="C0C0C0"/>
                </a:outerShdw>
              </a:effectLst>
              <a:latin typeface="Comic Sans MS" pitchFamily="66" charset="0"/>
            </a:endParaRPr>
          </a:p>
        </p:txBody>
      </p:sp>
      <p:pic>
        <p:nvPicPr>
          <p:cNvPr id="6149" name="Picture 5" descr="Dan 4 10 edi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5400" y="3815930"/>
            <a:ext cx="3200400" cy="2813470"/>
          </a:xfrm>
          <a:prstGeom prst="roundRect">
            <a:avLst>
              <a:gd name="adj" fmla="val 16667"/>
            </a:avLst>
          </a:prstGeom>
          <a:ln w="28575">
            <a:solidFill>
              <a:srgbClr val="45456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150" name="Picture 6" descr="Dan 2 1-2 &amp; Dan 2 2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1066800"/>
            <a:ext cx="3616325" cy="2557463"/>
          </a:xfrm>
          <a:prstGeom prst="roundRect">
            <a:avLst>
              <a:gd name="adj" fmla="val 16667"/>
            </a:avLst>
          </a:prstGeom>
          <a:ln w="28575">
            <a:solidFill>
              <a:srgbClr val="45456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lide Number Placeholder 1"/>
          <p:cNvSpPr>
            <a:spLocks noGrp="1"/>
          </p:cNvSpPr>
          <p:nvPr>
            <p:ph type="sldNum" sz="quarter" idx="11"/>
          </p:nvPr>
        </p:nvSpPr>
        <p:spPr/>
        <p:txBody>
          <a:bodyPr/>
          <a:lstStyle/>
          <a:p>
            <a:pPr>
              <a:defRPr/>
            </a:pPr>
            <a:fld id="{365A3CD0-870F-4015-A67D-98130C91934D}" type="slidenum">
              <a:rPr lang="en-US" smtClean="0"/>
              <a:pPr>
                <a:defRPr/>
              </a:pPr>
              <a:t>6</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p:cTn id="7" dur="1000" fill="hold"/>
                                        <p:tgtEl>
                                          <p:spTgt spid="6150"/>
                                        </p:tgtEl>
                                        <p:attrNameLst>
                                          <p:attrName>ppt_w</p:attrName>
                                        </p:attrNameLst>
                                      </p:cBhvr>
                                      <p:tavLst>
                                        <p:tav tm="0">
                                          <p:val>
                                            <p:strVal val="#ppt_w*0.70"/>
                                          </p:val>
                                        </p:tav>
                                        <p:tav tm="100000">
                                          <p:val>
                                            <p:strVal val="#ppt_w"/>
                                          </p:val>
                                        </p:tav>
                                      </p:tavLst>
                                    </p:anim>
                                    <p:anim calcmode="lin" valueType="num">
                                      <p:cBhvr>
                                        <p:cTn id="8" dur="1000" fill="hold"/>
                                        <p:tgtEl>
                                          <p:spTgt spid="6150"/>
                                        </p:tgtEl>
                                        <p:attrNameLst>
                                          <p:attrName>ppt_h</p:attrName>
                                        </p:attrNameLst>
                                      </p:cBhvr>
                                      <p:tavLst>
                                        <p:tav tm="0">
                                          <p:val>
                                            <p:strVal val="#ppt_h"/>
                                          </p:val>
                                        </p:tav>
                                        <p:tav tm="100000">
                                          <p:val>
                                            <p:strVal val="#ppt_h"/>
                                          </p:val>
                                        </p:tav>
                                      </p:tavLst>
                                    </p:anim>
                                    <p:animEffect transition="in" filter="fade">
                                      <p:cBhvr>
                                        <p:cTn id="9" dur="1000"/>
                                        <p:tgtEl>
                                          <p:spTgt spid="6150"/>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p:cTn id="13" dur="2000" fill="hold"/>
                                        <p:tgtEl>
                                          <p:spTgt spid="6149"/>
                                        </p:tgtEl>
                                        <p:attrNameLst>
                                          <p:attrName>ppt_w</p:attrName>
                                        </p:attrNameLst>
                                      </p:cBhvr>
                                      <p:tavLst>
                                        <p:tav tm="0">
                                          <p:val>
                                            <p:strVal val="#ppt_w*0.70"/>
                                          </p:val>
                                        </p:tav>
                                        <p:tav tm="100000">
                                          <p:val>
                                            <p:strVal val="#ppt_w"/>
                                          </p:val>
                                        </p:tav>
                                      </p:tavLst>
                                    </p:anim>
                                    <p:anim calcmode="lin" valueType="num">
                                      <p:cBhvr>
                                        <p:cTn id="14" dur="2000" fill="hold"/>
                                        <p:tgtEl>
                                          <p:spTgt spid="6149"/>
                                        </p:tgtEl>
                                        <p:attrNameLst>
                                          <p:attrName>ppt_h</p:attrName>
                                        </p:attrNameLst>
                                      </p:cBhvr>
                                      <p:tavLst>
                                        <p:tav tm="0">
                                          <p:val>
                                            <p:strVal val="#ppt_h"/>
                                          </p:val>
                                        </p:tav>
                                        <p:tav tm="100000">
                                          <p:val>
                                            <p:strVal val="#ppt_h"/>
                                          </p:val>
                                        </p:tav>
                                      </p:tavLst>
                                    </p:anim>
                                    <p:animEffect transition="in" filter="fade">
                                      <p:cBhvr>
                                        <p:cTn id="15"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7347" name="WordArt 2"/>
          <p:cNvSpPr>
            <a:spLocks noChangeArrowheads="1" noChangeShapeType="1" noTextEdit="1"/>
          </p:cNvSpPr>
          <p:nvPr/>
        </p:nvSpPr>
        <p:spPr bwMode="auto">
          <a:xfrm>
            <a:off x="2819400" y="390525"/>
            <a:ext cx="3810000" cy="128587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4400" kern="10" dirty="0">
                <a:ln w="3175">
                  <a:solidFill>
                    <a:schemeClr val="tx1"/>
                  </a:solidFill>
                  <a:round/>
                  <a:headEnd/>
                  <a:tailEnd/>
                </a:ln>
                <a:solidFill>
                  <a:srgbClr val="C00000"/>
                </a:solidFill>
                <a:effectLst>
                  <a:glow rad="127000">
                    <a:schemeClr val="accent1">
                      <a:lumMod val="20000"/>
                      <a:lumOff val="80000"/>
                    </a:schemeClr>
                  </a:glow>
                </a:effectLst>
                <a:latin typeface="Edwardian Script ITC"/>
              </a:rPr>
              <a:t>The</a:t>
            </a:r>
            <a:r>
              <a:rPr lang="en-US" sz="4400" kern="10" dirty="0">
                <a:ln w="3175">
                  <a:solidFill>
                    <a:schemeClr val="tx1"/>
                  </a:solidFill>
                  <a:round/>
                  <a:headEnd/>
                  <a:tailEnd/>
                </a:ln>
                <a:solidFill>
                  <a:srgbClr val="C00000"/>
                </a:solidFill>
                <a:latin typeface="Edwardian Script ITC"/>
              </a:rPr>
              <a:t> </a:t>
            </a:r>
            <a:r>
              <a:rPr lang="en-US" sz="4400" kern="10" dirty="0">
                <a:ln w="3175">
                  <a:solidFill>
                    <a:schemeClr val="tx1"/>
                  </a:solidFill>
                  <a:round/>
                  <a:headEnd/>
                  <a:tailEnd/>
                </a:ln>
                <a:solidFill>
                  <a:srgbClr val="C00000"/>
                </a:solidFill>
                <a:effectLst>
                  <a:glow rad="127000">
                    <a:schemeClr val="accent1">
                      <a:lumMod val="20000"/>
                      <a:lumOff val="80000"/>
                    </a:schemeClr>
                  </a:glow>
                </a:effectLst>
                <a:latin typeface="Edwardian Script ITC"/>
              </a:rPr>
              <a:t>End</a:t>
            </a:r>
          </a:p>
        </p:txBody>
      </p:sp>
      <p:sp>
        <p:nvSpPr>
          <p:cNvPr id="57348" name="AutoShape 23"/>
          <p:cNvSpPr>
            <a:spLocks noChangeArrowheads="1"/>
          </p:cNvSpPr>
          <p:nvPr/>
        </p:nvSpPr>
        <p:spPr bwMode="auto">
          <a:xfrm>
            <a:off x="3505200" y="3581400"/>
            <a:ext cx="5257800" cy="2971800"/>
          </a:xfrm>
          <a:prstGeom prst="roundRect">
            <a:avLst>
              <a:gd name="adj" fmla="val 8431"/>
            </a:avLst>
          </a:prstGeom>
          <a:gradFill rotWithShape="1">
            <a:gsLst>
              <a:gs pos="0">
                <a:srgbClr val="D4B7D9">
                  <a:alpha val="37999"/>
                </a:srgbClr>
              </a:gs>
              <a:gs pos="100000">
                <a:srgbClr val="FFFF99">
                  <a:alpha val="43999"/>
                </a:srgbClr>
              </a:gs>
            </a:gsLst>
            <a:lin ang="5400000" scaled="1"/>
          </a:gradFill>
          <a:ln w="9525">
            <a:solidFill>
              <a:srgbClr val="522E58"/>
            </a:solidFill>
            <a:round/>
            <a:headEnd/>
            <a:tailEnd/>
          </a:ln>
          <a:scene3d>
            <a:camera prst="orthographicFront"/>
            <a:lightRig rig="threePt" dir="t"/>
          </a:scene3d>
          <a:sp3d>
            <a:bevelT w="152400" h="50800" prst="softRound"/>
          </a:sp3d>
        </p:spPr>
        <p:txBody>
          <a:bodyPr wrap="none" anchor="ctr"/>
          <a:lstStyle/>
          <a:p>
            <a:endParaRPr lang="en-US"/>
          </a:p>
        </p:txBody>
      </p:sp>
      <p:sp>
        <p:nvSpPr>
          <p:cNvPr id="57349" name="WordArt 24"/>
          <p:cNvSpPr>
            <a:spLocks noChangeArrowheads="1" noChangeShapeType="1" noTextEdit="1"/>
          </p:cNvSpPr>
          <p:nvPr/>
        </p:nvSpPr>
        <p:spPr bwMode="auto">
          <a:xfrm>
            <a:off x="4267200" y="4448175"/>
            <a:ext cx="3886200" cy="19050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endParaRPr lang="en-US" sz="2800" kern="10" dirty="0">
              <a:ln w="3175">
                <a:noFill/>
                <a:round/>
                <a:headEnd/>
                <a:tailEnd/>
              </a:ln>
              <a:solidFill>
                <a:srgbClr val="900030"/>
              </a:solidFill>
              <a:latin typeface="Arial Rounded MT Bold"/>
            </a:endParaRPr>
          </a:p>
          <a:p>
            <a:endParaRPr lang="en-US" sz="2800" kern="10" dirty="0">
              <a:ln w="3175">
                <a:noFill/>
                <a:round/>
                <a:headEnd/>
                <a:tailEnd/>
              </a:ln>
              <a:solidFill>
                <a:srgbClr val="900030"/>
              </a:solidFill>
              <a:latin typeface="Arial Rounded MT Bold"/>
            </a:endParaRPr>
          </a:p>
          <a:p>
            <a:r>
              <a:rPr lang="en-US" sz="2800" kern="10" dirty="0">
                <a:ln w="3175">
                  <a:noFill/>
                  <a:round/>
                  <a:headEnd/>
                  <a:tailEnd/>
                </a:ln>
                <a:solidFill>
                  <a:srgbClr val="900030"/>
                </a:solidFill>
                <a:latin typeface="Arial Rounded MT Bold"/>
              </a:rPr>
              <a:t>Email:</a:t>
            </a:r>
          </a:p>
          <a:p>
            <a:r>
              <a:rPr lang="en-US" sz="2800" kern="10" dirty="0" smtClean="0">
                <a:ln w="3175">
                  <a:noFill/>
                  <a:round/>
                  <a:headEnd/>
                  <a:tailEnd/>
                </a:ln>
                <a:solidFill>
                  <a:srgbClr val="900030"/>
                </a:solidFill>
                <a:latin typeface="Arial Rounded MT Bold"/>
                <a:hlinkClick r:id="rId5"/>
              </a:rPr>
              <a:t>charlene@studythecalendar.com</a:t>
            </a:r>
            <a:r>
              <a:rPr lang="en-US" sz="2800" kern="10" dirty="0" smtClean="0">
                <a:ln w="3175">
                  <a:noFill/>
                  <a:round/>
                  <a:headEnd/>
                  <a:tailEnd/>
                </a:ln>
                <a:solidFill>
                  <a:srgbClr val="900030"/>
                </a:solidFill>
                <a:latin typeface="Arial Rounded MT Bold"/>
              </a:rPr>
              <a:t> </a:t>
            </a:r>
            <a:endParaRPr lang="en-US" sz="2800" kern="10" dirty="0">
              <a:ln w="3175">
                <a:noFill/>
                <a:round/>
                <a:headEnd/>
                <a:tailEnd/>
              </a:ln>
              <a:solidFill>
                <a:srgbClr val="900030"/>
              </a:solidFill>
              <a:latin typeface="Arial Rounded MT Bold"/>
            </a:endParaRPr>
          </a:p>
          <a:p>
            <a:endParaRPr lang="en-US" sz="2800" kern="10" dirty="0">
              <a:ln w="3175">
                <a:noFill/>
                <a:round/>
                <a:headEnd/>
                <a:tailEnd/>
              </a:ln>
              <a:solidFill>
                <a:srgbClr val="900030"/>
              </a:solidFill>
              <a:latin typeface="Arial Rounded MT Bold"/>
            </a:endParaRPr>
          </a:p>
          <a:p>
            <a:r>
              <a:rPr lang="en-US" sz="2800" kern="10" dirty="0">
                <a:ln w="3175">
                  <a:noFill/>
                  <a:round/>
                  <a:headEnd/>
                  <a:tailEnd/>
                </a:ln>
                <a:solidFill>
                  <a:srgbClr val="900030"/>
                </a:solidFill>
                <a:latin typeface="Arial Rounded MT Bold"/>
              </a:rPr>
              <a:t>Phone:  250 742-2388  [PST]</a:t>
            </a:r>
          </a:p>
        </p:txBody>
      </p:sp>
      <p:sp>
        <p:nvSpPr>
          <p:cNvPr id="57350" name="WordArt 25"/>
          <p:cNvSpPr>
            <a:spLocks noChangeArrowheads="1" noChangeShapeType="1" noTextEdit="1"/>
          </p:cNvSpPr>
          <p:nvPr/>
        </p:nvSpPr>
        <p:spPr bwMode="auto">
          <a:xfrm>
            <a:off x="3657600" y="3762375"/>
            <a:ext cx="4876800" cy="9906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r>
              <a:rPr lang="en-US" sz="9600" kern="10" dirty="0">
                <a:ln w="3175">
                  <a:solidFill>
                    <a:srgbClr val="000000"/>
                  </a:solidFill>
                  <a:round/>
                  <a:headEnd/>
                  <a:tailEnd/>
                </a:ln>
                <a:solidFill>
                  <a:srgbClr val="900030"/>
                </a:solidFill>
                <a:effectLst>
                  <a:glow rad="127000">
                    <a:srgbClr val="FADAC2"/>
                  </a:glow>
                </a:effectLst>
                <a:latin typeface="Edwardian Script ITC"/>
              </a:rPr>
              <a:t>Charlene Fortsch</a:t>
            </a:r>
          </a:p>
        </p:txBody>
      </p:sp>
      <p:sp>
        <p:nvSpPr>
          <p:cNvPr id="2" name="Slide Number Placeholder 1"/>
          <p:cNvSpPr>
            <a:spLocks noGrp="1"/>
          </p:cNvSpPr>
          <p:nvPr>
            <p:ph type="sldNum" sz="quarter" idx="11"/>
          </p:nvPr>
        </p:nvSpPr>
        <p:spPr>
          <a:xfrm>
            <a:off x="6992073" y="6861858"/>
            <a:ext cx="2133600" cy="457200"/>
          </a:xfrm>
        </p:spPr>
        <p:txBody>
          <a:bodyPr/>
          <a:lstStyle/>
          <a:p>
            <a:pPr>
              <a:defRPr/>
            </a:pPr>
            <a:fld id="{0E6DA28E-5D7E-4613-9A02-42E696BB463E}" type="slidenum">
              <a:rPr lang="en-US" smtClean="0"/>
              <a:pPr>
                <a:defRPr/>
              </a:pPr>
              <a:t>60</a:t>
            </a:fld>
            <a:endParaRPr 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172" name="Rectangle 4"/>
          <p:cNvSpPr>
            <a:spLocks noChangeArrowheads="1"/>
          </p:cNvSpPr>
          <p:nvPr/>
        </p:nvSpPr>
        <p:spPr bwMode="auto">
          <a:xfrm>
            <a:off x="-533400" y="0"/>
            <a:ext cx="10201275" cy="990600"/>
          </a:xfrm>
          <a:prstGeom prst="rect">
            <a:avLst/>
          </a:prstGeom>
          <a:gradFill rotWithShape="1">
            <a:gsLst>
              <a:gs pos="0">
                <a:srgbClr val="8C3D91">
                  <a:alpha val="60001"/>
                </a:srgbClr>
              </a:gs>
              <a:gs pos="6000">
                <a:srgbClr val="7005D4">
                  <a:alpha val="60001"/>
                </a:srgbClr>
              </a:gs>
              <a:gs pos="15000">
                <a:srgbClr val="181CC7">
                  <a:alpha val="60001"/>
                </a:srgbClr>
              </a:gs>
              <a:gs pos="30001">
                <a:srgbClr val="0A128C">
                  <a:alpha val="60001"/>
                </a:srgbClr>
              </a:gs>
              <a:gs pos="50000">
                <a:srgbClr val="000000">
                  <a:alpha val="60001"/>
                </a:srgbClr>
              </a:gs>
              <a:gs pos="70000">
                <a:srgbClr val="0A128C">
                  <a:alpha val="60001"/>
                </a:srgbClr>
              </a:gs>
              <a:gs pos="85000">
                <a:srgbClr val="181CC7">
                  <a:alpha val="60001"/>
                </a:srgbClr>
              </a:gs>
              <a:gs pos="94000">
                <a:srgbClr val="7005D4">
                  <a:alpha val="60001"/>
                </a:srgbClr>
              </a:gs>
              <a:gs pos="100000">
                <a:srgbClr val="8C3D91">
                  <a:alpha val="60001"/>
                </a:srgbClr>
              </a:gs>
            </a:gsLst>
            <a:lin ang="5400000" scaled="1"/>
          </a:gradFill>
          <a:ln w="38100">
            <a:solidFill>
              <a:srgbClr val="0000FF"/>
            </a:solidFill>
            <a:miter lim="800000"/>
            <a:headEnd/>
            <a:tailEnd/>
          </a:ln>
          <a:effectLst/>
        </p:spPr>
        <p:txBody>
          <a:bodyPr anchor="ctr">
            <a:scene3d>
              <a:camera prst="orthographicFront"/>
              <a:lightRig rig="threePt" dir="t"/>
            </a:scene3d>
            <a:sp3d extrusionH="57150">
              <a:bevelT w="38100" h="38100"/>
            </a:sp3d>
          </a:bodyPr>
          <a:lstStyle/>
          <a:p>
            <a:pPr eaLnBrk="1" hangingPunct="1">
              <a:defRPr/>
            </a:pPr>
            <a:r>
              <a:rPr lang="en-US" sz="4400" dirty="0">
                <a:latin typeface="Comic Sans MS" pitchFamily="66" charset="0"/>
              </a:rPr>
              <a:t>     </a:t>
            </a:r>
            <a:r>
              <a:rPr lang="en-US" sz="4400" b="1" dirty="0">
                <a:solidFill>
                  <a:srgbClr val="FFFF00"/>
                </a:solidFill>
                <a:latin typeface="Comic Sans MS" pitchFamily="66" charset="0"/>
              </a:rPr>
              <a:t>Daniel 2 ~ The King’s </a:t>
            </a:r>
            <a:r>
              <a:rPr lang="en-US" sz="4400" b="1" dirty="0">
                <a:solidFill>
                  <a:schemeClr val="tx1">
                    <a:lumMod val="50000"/>
                    <a:lumOff val="50000"/>
                  </a:schemeClr>
                </a:solidFill>
                <a:latin typeface="Comic Sans MS" pitchFamily="66" charset="0"/>
              </a:rPr>
              <a:t>1</a:t>
            </a:r>
            <a:r>
              <a:rPr lang="en-US" sz="4400" b="1" baseline="30000" dirty="0">
                <a:solidFill>
                  <a:schemeClr val="tx1">
                    <a:lumMod val="50000"/>
                    <a:lumOff val="50000"/>
                  </a:schemeClr>
                </a:solidFill>
                <a:latin typeface="Comic Sans MS" pitchFamily="66" charset="0"/>
              </a:rPr>
              <a:t>st</a:t>
            </a:r>
            <a:r>
              <a:rPr lang="en-US" sz="4400" b="1" dirty="0">
                <a:solidFill>
                  <a:srgbClr val="FFFF00"/>
                </a:solidFill>
                <a:latin typeface="Comic Sans MS" pitchFamily="66" charset="0"/>
              </a:rPr>
              <a:t> Vision</a:t>
            </a:r>
          </a:p>
        </p:txBody>
      </p:sp>
      <p:pic>
        <p:nvPicPr>
          <p:cNvPr id="7173" name="Picture 5" descr="image on mtn edi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2057400"/>
            <a:ext cx="2909888" cy="4419600"/>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174" name="Picture 6" descr="Dan 2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7663" y="3581400"/>
            <a:ext cx="2776537" cy="1879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175" name="AutoShape 7"/>
          <p:cNvSpPr>
            <a:spLocks noChangeArrowheads="1"/>
          </p:cNvSpPr>
          <p:nvPr/>
        </p:nvSpPr>
        <p:spPr bwMode="auto">
          <a:xfrm>
            <a:off x="3276600" y="1981200"/>
            <a:ext cx="5715000" cy="4648200"/>
          </a:xfrm>
          <a:prstGeom prst="roundRect">
            <a:avLst>
              <a:gd name="adj" fmla="val 3981"/>
            </a:avLst>
          </a:prstGeom>
          <a:blipFill dpi="0" rotWithShape="1">
            <a:blip r:embed="rId6" cstate="print">
              <a:alphaModFix amt="71000"/>
            </a:blip>
            <a:srcRect/>
            <a:tile tx="0" ty="0" sx="100000" sy="100000" flip="none" algn="tl"/>
          </a:blipFill>
          <a:ln w="9525" algn="ctr">
            <a:solidFill>
              <a:schemeClr val="accent2"/>
            </a:solidFill>
            <a:round/>
            <a:headEnd/>
            <a:tailEnd/>
          </a:ln>
          <a:effectLst/>
          <a:scene3d>
            <a:camera prst="orthographicFront"/>
            <a:lightRig rig="threePt" dir="t"/>
          </a:scene3d>
          <a:sp3d>
            <a:bevelT w="152400" h="50800" prst="softRound"/>
          </a:sp3d>
        </p:spPr>
        <p:txBody>
          <a:bodyPr wrap="none" anchor="ctr"/>
          <a:lstStyle/>
          <a:p>
            <a:pPr>
              <a:defRPr/>
            </a:pPr>
            <a:endParaRPr lang="en-US"/>
          </a:p>
        </p:txBody>
      </p:sp>
      <p:sp>
        <p:nvSpPr>
          <p:cNvPr id="7176" name="Rectangle 8"/>
          <p:cNvSpPr>
            <a:spLocks noChangeArrowheads="1"/>
          </p:cNvSpPr>
          <p:nvPr/>
        </p:nvSpPr>
        <p:spPr bwMode="auto">
          <a:xfrm>
            <a:off x="3429000" y="2133600"/>
            <a:ext cx="5791200" cy="4267200"/>
          </a:xfrm>
          <a:prstGeom prst="rect">
            <a:avLst/>
          </a:prstGeom>
          <a:noFill/>
          <a:ln w="9525">
            <a:noFill/>
            <a:miter lim="800000"/>
            <a:headEnd/>
            <a:tailEnd/>
          </a:ln>
          <a:effectLst/>
        </p:spPr>
        <p:txBody>
          <a:bodyPr>
            <a:scene3d>
              <a:camera prst="orthographicFront"/>
              <a:lightRig rig="threePt" dir="t"/>
            </a:scene3d>
            <a:sp3d extrusionH="57150">
              <a:bevelT w="38100" h="38100"/>
            </a:sp3d>
          </a:bodyPr>
          <a:lstStyle/>
          <a:p>
            <a:pPr marL="533400" indent="-533400" eaLnBrk="1" hangingPunct="1">
              <a:spcBef>
                <a:spcPct val="20000"/>
              </a:spcBef>
              <a:buClr>
                <a:schemeClr val="bg2"/>
              </a:buClr>
              <a:buSzPct val="75000"/>
              <a:buFontTx/>
              <a:buAutoNum type="arabicPeriod"/>
              <a:defRPr/>
            </a:pPr>
            <a:r>
              <a:rPr lang="en-US" sz="2400" b="1" dirty="0"/>
              <a:t>Could </a:t>
            </a:r>
            <a:r>
              <a:rPr lang="en-US" sz="2400" b="1" u="sng" dirty="0">
                <a:solidFill>
                  <a:srgbClr val="C00000"/>
                </a:solidFill>
                <a:effectLst>
                  <a:outerShdw blurRad="38100" dist="38100" dir="2700000" algn="tl">
                    <a:srgbClr val="C0C0C0"/>
                  </a:outerShdw>
                </a:effectLst>
              </a:rPr>
              <a:t>not</a:t>
            </a:r>
            <a:r>
              <a:rPr lang="en-US" sz="2400" b="1" dirty="0"/>
              <a:t> remember the vision</a:t>
            </a:r>
          </a:p>
          <a:p>
            <a:pPr marL="533400" indent="-533400" eaLnBrk="1" hangingPunct="1">
              <a:spcBef>
                <a:spcPct val="20000"/>
              </a:spcBef>
              <a:buClr>
                <a:schemeClr val="bg2"/>
              </a:buClr>
              <a:buSzPct val="75000"/>
              <a:buFontTx/>
              <a:buAutoNum type="arabicPeriod"/>
              <a:defRPr/>
            </a:pPr>
            <a:r>
              <a:rPr lang="en-US" sz="2400" b="1" dirty="0"/>
              <a:t>The vision needed an interpreter for the Image of Metals and Clay </a:t>
            </a:r>
          </a:p>
          <a:p>
            <a:pPr marL="533400" indent="-533400" eaLnBrk="1" hangingPunct="1">
              <a:spcBef>
                <a:spcPct val="20000"/>
              </a:spcBef>
              <a:buClr>
                <a:schemeClr val="bg2"/>
              </a:buClr>
              <a:buSzPct val="75000"/>
              <a:buFontTx/>
              <a:buAutoNum type="arabicPeriod"/>
              <a:defRPr/>
            </a:pPr>
            <a:r>
              <a:rPr lang="en-US" sz="2400" b="1" dirty="0" err="1"/>
              <a:t>Chaldeans</a:t>
            </a:r>
            <a:r>
              <a:rPr lang="en-US" sz="2400" b="1" dirty="0"/>
              <a:t> failed the test</a:t>
            </a:r>
            <a:endParaRPr lang="en-US" sz="2400" dirty="0">
              <a:solidFill>
                <a:schemeClr val="accent2"/>
              </a:solidFill>
            </a:endParaRPr>
          </a:p>
          <a:p>
            <a:pPr marL="533400" indent="-533400" eaLnBrk="1" hangingPunct="1">
              <a:spcBef>
                <a:spcPct val="20000"/>
              </a:spcBef>
              <a:buClr>
                <a:schemeClr val="bg2"/>
              </a:buClr>
              <a:buSzPct val="75000"/>
              <a:buFontTx/>
              <a:buAutoNum type="arabicPeriod"/>
              <a:defRPr/>
            </a:pPr>
            <a:r>
              <a:rPr lang="en-US" sz="2400" b="1" dirty="0"/>
              <a:t>A death decree enacted</a:t>
            </a:r>
          </a:p>
          <a:p>
            <a:pPr marL="533400" indent="-533400" eaLnBrk="1" hangingPunct="1">
              <a:spcBef>
                <a:spcPct val="20000"/>
              </a:spcBef>
              <a:buClr>
                <a:schemeClr val="bg2"/>
              </a:buClr>
              <a:buSzPct val="75000"/>
              <a:buFontTx/>
              <a:buAutoNum type="arabicPeriod"/>
              <a:defRPr/>
            </a:pPr>
            <a:r>
              <a:rPr lang="en-US" sz="2400" b="1" dirty="0"/>
              <a:t>Daniel was the appointed man</a:t>
            </a:r>
          </a:p>
          <a:p>
            <a:pPr marL="533400" indent="-533400" eaLnBrk="1" hangingPunct="1">
              <a:spcBef>
                <a:spcPct val="20000"/>
              </a:spcBef>
              <a:buClr>
                <a:schemeClr val="bg2"/>
              </a:buClr>
              <a:buSzPct val="75000"/>
              <a:buFontTx/>
              <a:buAutoNum type="arabicPeriod"/>
              <a:defRPr/>
            </a:pPr>
            <a:r>
              <a:rPr lang="en-US" sz="2400" b="1" dirty="0"/>
              <a:t>Vision had to do with </a:t>
            </a:r>
            <a:r>
              <a:rPr lang="en-US" sz="2400" b="1" u="sng" dirty="0">
                <a:solidFill>
                  <a:srgbClr val="C00000"/>
                </a:solidFill>
              </a:rPr>
              <a:t>events surrounding </a:t>
            </a:r>
            <a:r>
              <a:rPr lang="en-US" sz="2400" b="1" u="sng" dirty="0" err="1" smtClean="0">
                <a:solidFill>
                  <a:srgbClr val="C00000"/>
                </a:solidFill>
              </a:rPr>
              <a:t>Yah’s</a:t>
            </a:r>
            <a:r>
              <a:rPr lang="en-US" sz="2400" b="1" u="sng" dirty="0" smtClean="0">
                <a:solidFill>
                  <a:srgbClr val="C00000"/>
                </a:solidFill>
              </a:rPr>
              <a:t> </a:t>
            </a:r>
            <a:r>
              <a:rPr lang="en-US" sz="2400" b="1" u="sng" dirty="0">
                <a:solidFill>
                  <a:srgbClr val="C00000"/>
                </a:solidFill>
              </a:rPr>
              <a:t>people</a:t>
            </a:r>
          </a:p>
          <a:p>
            <a:pPr marL="533400" indent="-533400" eaLnBrk="1" hangingPunct="1">
              <a:spcBef>
                <a:spcPct val="20000"/>
              </a:spcBef>
              <a:buClr>
                <a:schemeClr val="bg2"/>
              </a:buClr>
              <a:buSzPct val="75000"/>
              <a:buFontTx/>
              <a:buAutoNum type="arabicPeriod"/>
              <a:defRPr/>
            </a:pPr>
            <a:r>
              <a:rPr lang="en-US" sz="2400" b="1" u="sng" dirty="0">
                <a:solidFill>
                  <a:srgbClr val="C00000"/>
                </a:solidFill>
              </a:rPr>
              <a:t>No timelines</a:t>
            </a:r>
            <a:r>
              <a:rPr lang="en-US" sz="2400" b="1" dirty="0">
                <a:solidFill>
                  <a:srgbClr val="C00000"/>
                </a:solidFill>
              </a:rPr>
              <a:t> </a:t>
            </a:r>
            <a:r>
              <a:rPr lang="en-US" sz="2400" b="1" dirty="0"/>
              <a:t>included</a:t>
            </a:r>
          </a:p>
          <a:p>
            <a:pPr marL="533400" indent="-533400" eaLnBrk="1" hangingPunct="1">
              <a:spcBef>
                <a:spcPct val="20000"/>
              </a:spcBef>
              <a:buClr>
                <a:schemeClr val="bg2"/>
              </a:buClr>
              <a:buSzPct val="75000"/>
              <a:buFontTx/>
              <a:buAutoNum type="arabicPeriod"/>
              <a:defRPr/>
            </a:pPr>
            <a:r>
              <a:rPr lang="en-US" sz="2400" b="1" dirty="0"/>
              <a:t>Very simple vision</a:t>
            </a:r>
            <a:endParaRPr lang="en-US" sz="2400" dirty="0">
              <a:solidFill>
                <a:schemeClr val="accent2"/>
              </a:solidFill>
            </a:endParaRPr>
          </a:p>
        </p:txBody>
      </p:sp>
      <p:sp>
        <p:nvSpPr>
          <p:cNvPr id="2" name="Slide Number Placeholder 1"/>
          <p:cNvSpPr>
            <a:spLocks noGrp="1"/>
          </p:cNvSpPr>
          <p:nvPr>
            <p:ph type="sldNum" sz="quarter" idx="11"/>
          </p:nvPr>
        </p:nvSpPr>
        <p:spPr>
          <a:xfrm>
            <a:off x="6781800" y="6096000"/>
            <a:ext cx="2133600" cy="457200"/>
          </a:xfrm>
        </p:spPr>
        <p:txBody>
          <a:bodyPr/>
          <a:lstStyle/>
          <a:p>
            <a:pPr>
              <a:defRPr/>
            </a:pPr>
            <a:fld id="{365A3CD0-870F-4015-A67D-98130C91934D}" type="slidenum">
              <a:rPr lang="en-US" smtClean="0"/>
              <a:pPr>
                <a:defRPr/>
              </a:pPr>
              <a:t>7</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6">
                                            <p:txEl>
                                              <p:pRg st="1" end="1"/>
                                            </p:txEl>
                                          </p:spTgt>
                                        </p:tgtEl>
                                        <p:attrNameLst>
                                          <p:attrName>style.visibility</p:attrName>
                                        </p:attrNameLst>
                                      </p:cBhvr>
                                      <p:to>
                                        <p:strVal val="visible"/>
                                      </p:to>
                                    </p:set>
                                    <p:animEffect transition="in" filter="fade">
                                      <p:cBhvr>
                                        <p:cTn id="7" dur="2000"/>
                                        <p:tgtEl>
                                          <p:spTgt spid="717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fade">
                                      <p:cBhvr>
                                        <p:cTn id="10" dur="2000"/>
                                        <p:tgtEl>
                                          <p:spTgt spid="7173"/>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7176">
                                            <p:txEl>
                                              <p:pRg st="2" end="2"/>
                                            </p:txEl>
                                          </p:spTgt>
                                        </p:tgtEl>
                                        <p:attrNameLst>
                                          <p:attrName>style.visibility</p:attrName>
                                        </p:attrNameLst>
                                      </p:cBhvr>
                                      <p:to>
                                        <p:strVal val="visible"/>
                                      </p:to>
                                    </p:set>
                                    <p:animEffect transition="in" filter="fade">
                                      <p:cBhvr>
                                        <p:cTn id="14" dur="2000"/>
                                        <p:tgtEl>
                                          <p:spTgt spid="717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176">
                                            <p:txEl>
                                              <p:pRg st="3" end="3"/>
                                            </p:txEl>
                                          </p:spTgt>
                                        </p:tgtEl>
                                        <p:attrNameLst>
                                          <p:attrName>style.visibility</p:attrName>
                                        </p:attrNameLst>
                                      </p:cBhvr>
                                      <p:to>
                                        <p:strVal val="visible"/>
                                      </p:to>
                                    </p:set>
                                    <p:animEffect transition="in" filter="fade">
                                      <p:cBhvr>
                                        <p:cTn id="19" dur="2000"/>
                                        <p:tgtEl>
                                          <p:spTgt spid="7176">
                                            <p:txEl>
                                              <p:pRg st="3" end="3"/>
                                            </p:txEl>
                                          </p:spTgt>
                                        </p:tgtEl>
                                      </p:cBhvr>
                                    </p:animEffect>
                                  </p:child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2000"/>
                                        <p:tgtEl>
                                          <p:spTgt spid="7173"/>
                                        </p:tgtEl>
                                      </p:cBhvr>
                                    </p:animEffect>
                                    <p:set>
                                      <p:cBhvr>
                                        <p:cTn id="23" dur="1" fill="hold">
                                          <p:stCondLst>
                                            <p:cond delay="1999"/>
                                          </p:stCondLst>
                                        </p:cTn>
                                        <p:tgtEl>
                                          <p:spTgt spid="7173"/>
                                        </p:tgtEl>
                                        <p:attrNameLst>
                                          <p:attrName>style.visibility</p:attrName>
                                        </p:attrNameLst>
                                      </p:cBhvr>
                                      <p:to>
                                        <p:strVal val="hidden"/>
                                      </p:to>
                                    </p:set>
                                  </p:childTnLst>
                                </p:cTn>
                              </p:par>
                            </p:childTnLst>
                          </p:cTn>
                        </p:par>
                        <p:par>
                          <p:cTn id="24" fill="hold">
                            <p:stCondLst>
                              <p:cond delay="4000"/>
                            </p:stCondLst>
                            <p:childTnLst>
                              <p:par>
                                <p:cTn id="25" presetID="23" presetClass="entr" presetSubtype="16" fill="hold" nodeType="afterEffect">
                                  <p:stCondLst>
                                    <p:cond delay="0"/>
                                  </p:stCondLst>
                                  <p:childTnLst>
                                    <p:set>
                                      <p:cBhvr>
                                        <p:cTn id="26" dur="1" fill="hold">
                                          <p:stCondLst>
                                            <p:cond delay="0"/>
                                          </p:stCondLst>
                                        </p:cTn>
                                        <p:tgtEl>
                                          <p:spTgt spid="7174"/>
                                        </p:tgtEl>
                                        <p:attrNameLst>
                                          <p:attrName>style.visibility</p:attrName>
                                        </p:attrNameLst>
                                      </p:cBhvr>
                                      <p:to>
                                        <p:strVal val="visible"/>
                                      </p:to>
                                    </p:set>
                                    <p:anim calcmode="lin" valueType="num">
                                      <p:cBhvr>
                                        <p:cTn id="27" dur="2000" fill="hold"/>
                                        <p:tgtEl>
                                          <p:spTgt spid="7174"/>
                                        </p:tgtEl>
                                        <p:attrNameLst>
                                          <p:attrName>ppt_w</p:attrName>
                                        </p:attrNameLst>
                                      </p:cBhvr>
                                      <p:tavLst>
                                        <p:tav tm="0">
                                          <p:val>
                                            <p:fltVal val="0"/>
                                          </p:val>
                                        </p:tav>
                                        <p:tav tm="100000">
                                          <p:val>
                                            <p:strVal val="#ppt_w"/>
                                          </p:val>
                                        </p:tav>
                                      </p:tavLst>
                                    </p:anim>
                                    <p:anim calcmode="lin" valueType="num">
                                      <p:cBhvr>
                                        <p:cTn id="28" dur="2000" fill="hold"/>
                                        <p:tgtEl>
                                          <p:spTgt spid="7174"/>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6">
                                            <p:txEl>
                                              <p:pRg st="4" end="4"/>
                                            </p:txEl>
                                          </p:spTgt>
                                        </p:tgtEl>
                                        <p:attrNameLst>
                                          <p:attrName>style.visibility</p:attrName>
                                        </p:attrNameLst>
                                      </p:cBhvr>
                                      <p:to>
                                        <p:strVal val="visible"/>
                                      </p:to>
                                    </p:set>
                                    <p:animEffect transition="in" filter="fade">
                                      <p:cBhvr>
                                        <p:cTn id="33" dur="2000"/>
                                        <p:tgtEl>
                                          <p:spTgt spid="7176">
                                            <p:txEl>
                                              <p:pRg st="4" end="4"/>
                                            </p:txEl>
                                          </p:spTgt>
                                        </p:tgtEl>
                                      </p:cBhvr>
                                    </p:animEffect>
                                  </p:childTnLst>
                                </p:cTn>
                              </p:par>
                            </p:childTnLst>
                          </p:cTn>
                        </p:par>
                        <p:par>
                          <p:cTn id="34" fill="hold">
                            <p:stCondLst>
                              <p:cond delay="2000"/>
                            </p:stCondLst>
                            <p:childTnLst>
                              <p:par>
                                <p:cTn id="35" presetID="10" presetClass="exit" presetSubtype="0" fill="hold" nodeType="afterEffect">
                                  <p:stCondLst>
                                    <p:cond delay="0"/>
                                  </p:stCondLst>
                                  <p:childTnLst>
                                    <p:animEffect transition="out" filter="fade">
                                      <p:cBhvr>
                                        <p:cTn id="36" dur="2000"/>
                                        <p:tgtEl>
                                          <p:spTgt spid="7174"/>
                                        </p:tgtEl>
                                      </p:cBhvr>
                                    </p:animEffect>
                                    <p:set>
                                      <p:cBhvr>
                                        <p:cTn id="37" dur="1" fill="hold">
                                          <p:stCondLst>
                                            <p:cond delay="1999"/>
                                          </p:stCondLst>
                                        </p:cTn>
                                        <p:tgtEl>
                                          <p:spTgt spid="71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6">
                                            <p:txEl>
                                              <p:pRg st="5" end="5"/>
                                            </p:txEl>
                                          </p:spTgt>
                                        </p:tgtEl>
                                        <p:attrNameLst>
                                          <p:attrName>style.visibility</p:attrName>
                                        </p:attrNameLst>
                                      </p:cBhvr>
                                      <p:to>
                                        <p:strVal val="visible"/>
                                      </p:to>
                                    </p:set>
                                    <p:animEffect transition="in" filter="fade">
                                      <p:cBhvr>
                                        <p:cTn id="42" dur="2000"/>
                                        <p:tgtEl>
                                          <p:spTgt spid="7176">
                                            <p:txEl>
                                              <p:pRg st="5" end="5"/>
                                            </p:txEl>
                                          </p:spTgt>
                                        </p:tgtEl>
                                      </p:cBhvr>
                                    </p:animEffect>
                                  </p:childTnLst>
                                </p:cTn>
                              </p:par>
                            </p:childTnLst>
                          </p:cTn>
                        </p:par>
                        <p:par>
                          <p:cTn id="43" fill="hold">
                            <p:stCondLst>
                              <p:cond delay="2000"/>
                            </p:stCondLst>
                            <p:childTnLst>
                              <p:par>
                                <p:cTn id="44" presetID="55" presetClass="entr" presetSubtype="0" fill="hold" nodeType="afterEffect">
                                  <p:stCondLst>
                                    <p:cond delay="0"/>
                                  </p:stCondLst>
                                  <p:childTnLst>
                                    <p:set>
                                      <p:cBhvr>
                                        <p:cTn id="45" dur="1" fill="hold">
                                          <p:stCondLst>
                                            <p:cond delay="0"/>
                                          </p:stCondLst>
                                        </p:cTn>
                                        <p:tgtEl>
                                          <p:spTgt spid="7173"/>
                                        </p:tgtEl>
                                        <p:attrNameLst>
                                          <p:attrName>style.visibility</p:attrName>
                                        </p:attrNameLst>
                                      </p:cBhvr>
                                      <p:to>
                                        <p:strVal val="visible"/>
                                      </p:to>
                                    </p:set>
                                    <p:anim calcmode="lin" valueType="num">
                                      <p:cBhvr>
                                        <p:cTn id="46" dur="1000" fill="hold"/>
                                        <p:tgtEl>
                                          <p:spTgt spid="7173"/>
                                        </p:tgtEl>
                                        <p:attrNameLst>
                                          <p:attrName>ppt_w</p:attrName>
                                        </p:attrNameLst>
                                      </p:cBhvr>
                                      <p:tavLst>
                                        <p:tav tm="0">
                                          <p:val>
                                            <p:strVal val="#ppt_w*0.70"/>
                                          </p:val>
                                        </p:tav>
                                        <p:tav tm="100000">
                                          <p:val>
                                            <p:strVal val="#ppt_w"/>
                                          </p:val>
                                        </p:tav>
                                      </p:tavLst>
                                    </p:anim>
                                    <p:anim calcmode="lin" valueType="num">
                                      <p:cBhvr>
                                        <p:cTn id="47" dur="1000" fill="hold"/>
                                        <p:tgtEl>
                                          <p:spTgt spid="7173"/>
                                        </p:tgtEl>
                                        <p:attrNameLst>
                                          <p:attrName>ppt_h</p:attrName>
                                        </p:attrNameLst>
                                      </p:cBhvr>
                                      <p:tavLst>
                                        <p:tav tm="0">
                                          <p:val>
                                            <p:strVal val="#ppt_h"/>
                                          </p:val>
                                        </p:tav>
                                        <p:tav tm="100000">
                                          <p:val>
                                            <p:strVal val="#ppt_h"/>
                                          </p:val>
                                        </p:tav>
                                      </p:tavLst>
                                    </p:anim>
                                    <p:animEffect transition="in" filter="fade">
                                      <p:cBhvr>
                                        <p:cTn id="48" dur="1000"/>
                                        <p:tgtEl>
                                          <p:spTgt spid="717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176">
                                            <p:txEl>
                                              <p:pRg st="6" end="6"/>
                                            </p:txEl>
                                          </p:spTgt>
                                        </p:tgtEl>
                                        <p:attrNameLst>
                                          <p:attrName>style.visibility</p:attrName>
                                        </p:attrNameLst>
                                      </p:cBhvr>
                                      <p:to>
                                        <p:strVal val="visible"/>
                                      </p:to>
                                    </p:set>
                                    <p:animEffect transition="in" filter="fade">
                                      <p:cBhvr>
                                        <p:cTn id="53" dur="2000"/>
                                        <p:tgtEl>
                                          <p:spTgt spid="7176">
                                            <p:txEl>
                                              <p:pRg st="6" end="6"/>
                                            </p:txEl>
                                          </p:spTgt>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7176">
                                            <p:txEl>
                                              <p:pRg st="7" end="7"/>
                                            </p:txEl>
                                          </p:spTgt>
                                        </p:tgtEl>
                                        <p:attrNameLst>
                                          <p:attrName>style.visibility</p:attrName>
                                        </p:attrNameLst>
                                      </p:cBhvr>
                                      <p:to>
                                        <p:strVal val="visible"/>
                                      </p:to>
                                    </p:set>
                                    <p:animEffect transition="in" filter="fade">
                                      <p:cBhvr>
                                        <p:cTn id="57" dur="2000"/>
                                        <p:tgtEl>
                                          <p:spTgt spid="71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5410200" y="6248400"/>
            <a:ext cx="1676400" cy="519113"/>
          </a:xfrm>
          <a:prstGeom prst="rect">
            <a:avLst/>
          </a:prstGeom>
          <a:noFill/>
          <a:ln w="9525" algn="ctr">
            <a:noFill/>
            <a:miter lim="800000"/>
            <a:headEnd/>
            <a:tailEnd/>
          </a:ln>
          <a:effectLst>
            <a:outerShdw dist="68392" dir="4091915" algn="ctr" rotWithShape="0">
              <a:schemeClr val="bg2"/>
            </a:outerShdw>
          </a:effectLst>
          <a:scene3d>
            <a:camera prst="orthographicFront"/>
            <a:lightRig rig="threePt" dir="t"/>
          </a:scene3d>
          <a:sp3d>
            <a:bevelT/>
          </a:sp3d>
        </p:spPr>
        <p:txBody>
          <a:bodyPr>
            <a:spAutoFit/>
            <a:sp3d extrusionH="57150">
              <a:bevelT w="38100" h="38100"/>
            </a:sp3d>
          </a:bodyPr>
          <a:lstStyle/>
          <a:p>
            <a:pPr marL="342900" indent="-342900" algn="ctr" eaLnBrk="1" hangingPunct="1">
              <a:spcBef>
                <a:spcPct val="50000"/>
              </a:spcBef>
              <a:buFontTx/>
              <a:buBlip>
                <a:blip r:embed="rId4"/>
              </a:buBlip>
              <a:defRPr/>
            </a:pPr>
            <a:endParaRPr lang="en-US" sz="2800"/>
          </a:p>
        </p:txBody>
      </p:sp>
      <p:sp>
        <p:nvSpPr>
          <p:cNvPr id="8197" name="Rectangle 5"/>
          <p:cNvSpPr>
            <a:spLocks noChangeArrowheads="1"/>
          </p:cNvSpPr>
          <p:nvPr/>
        </p:nvSpPr>
        <p:spPr bwMode="auto">
          <a:xfrm>
            <a:off x="-990600" y="0"/>
            <a:ext cx="11125200" cy="1066800"/>
          </a:xfrm>
          <a:prstGeom prst="rect">
            <a:avLst/>
          </a:prstGeom>
          <a:gradFill rotWithShape="1">
            <a:gsLst>
              <a:gs pos="0">
                <a:srgbClr val="8C3D91">
                  <a:alpha val="60001"/>
                </a:srgbClr>
              </a:gs>
              <a:gs pos="6000">
                <a:srgbClr val="7005D4">
                  <a:alpha val="60001"/>
                </a:srgbClr>
              </a:gs>
              <a:gs pos="15000">
                <a:srgbClr val="181CC7">
                  <a:alpha val="60001"/>
                </a:srgbClr>
              </a:gs>
              <a:gs pos="30001">
                <a:srgbClr val="0A128C">
                  <a:alpha val="60001"/>
                </a:srgbClr>
              </a:gs>
              <a:gs pos="50000">
                <a:srgbClr val="000000">
                  <a:alpha val="60001"/>
                </a:srgbClr>
              </a:gs>
              <a:gs pos="70000">
                <a:srgbClr val="0A128C">
                  <a:alpha val="60001"/>
                </a:srgbClr>
              </a:gs>
              <a:gs pos="85000">
                <a:srgbClr val="181CC7">
                  <a:alpha val="60001"/>
                </a:srgbClr>
              </a:gs>
              <a:gs pos="94000">
                <a:srgbClr val="7005D4">
                  <a:alpha val="60001"/>
                </a:srgbClr>
              </a:gs>
              <a:gs pos="100000">
                <a:srgbClr val="8C3D91">
                  <a:alpha val="60001"/>
                </a:srgbClr>
              </a:gs>
            </a:gsLst>
            <a:lin ang="5400000" scaled="1"/>
          </a:gradFill>
          <a:ln w="38100">
            <a:solidFill>
              <a:srgbClr val="0000FF"/>
            </a:solidFill>
            <a:miter lim="800000"/>
            <a:headEnd/>
            <a:tailEnd/>
          </a:ln>
          <a:effectLst/>
          <a:scene3d>
            <a:camera prst="orthographicFront"/>
            <a:lightRig rig="threePt" dir="t"/>
          </a:scene3d>
          <a:sp3d>
            <a:bevelT/>
          </a:sp3d>
        </p:spPr>
        <p:txBody>
          <a:bodyPr anchor="ctr">
            <a:sp3d extrusionH="57150">
              <a:bevelT w="38100" h="38100"/>
            </a:sp3d>
          </a:bodyPr>
          <a:lstStyle/>
          <a:p>
            <a:pPr eaLnBrk="1" hangingPunct="1">
              <a:defRPr/>
            </a:pPr>
            <a:r>
              <a:rPr lang="en-US" sz="4400" dirty="0">
                <a:latin typeface="Comic Sans MS" pitchFamily="66" charset="0"/>
              </a:rPr>
              <a:t>       </a:t>
            </a:r>
            <a:r>
              <a:rPr lang="en-US" sz="4400" b="1" dirty="0">
                <a:solidFill>
                  <a:srgbClr val="FFFF00"/>
                </a:solidFill>
                <a:latin typeface="Comic Sans MS" pitchFamily="66" charset="0"/>
              </a:rPr>
              <a:t>Daniel 4 ~ The King’s </a:t>
            </a:r>
            <a:r>
              <a:rPr lang="en-US" sz="4400" b="1" dirty="0">
                <a:solidFill>
                  <a:schemeClr val="tx1">
                    <a:lumMod val="50000"/>
                    <a:lumOff val="50000"/>
                  </a:schemeClr>
                </a:solidFill>
                <a:latin typeface="Comic Sans MS" pitchFamily="66" charset="0"/>
              </a:rPr>
              <a:t>2</a:t>
            </a:r>
            <a:r>
              <a:rPr lang="en-US" sz="4400" b="1" baseline="30000" dirty="0">
                <a:solidFill>
                  <a:schemeClr val="tx1">
                    <a:lumMod val="50000"/>
                    <a:lumOff val="50000"/>
                  </a:schemeClr>
                </a:solidFill>
                <a:latin typeface="Comic Sans MS" pitchFamily="66" charset="0"/>
              </a:rPr>
              <a:t>nd</a:t>
            </a:r>
            <a:r>
              <a:rPr lang="en-US" sz="4400" b="1" dirty="0">
                <a:solidFill>
                  <a:srgbClr val="FFFF00"/>
                </a:solidFill>
                <a:latin typeface="Comic Sans MS" pitchFamily="66" charset="0"/>
              </a:rPr>
              <a:t> Vision</a:t>
            </a:r>
          </a:p>
        </p:txBody>
      </p:sp>
      <p:sp>
        <p:nvSpPr>
          <p:cNvPr id="8198" name="AutoShape 6"/>
          <p:cNvSpPr>
            <a:spLocks noChangeArrowheads="1"/>
          </p:cNvSpPr>
          <p:nvPr/>
        </p:nvSpPr>
        <p:spPr bwMode="auto">
          <a:xfrm>
            <a:off x="457200" y="1828800"/>
            <a:ext cx="5334000" cy="4724400"/>
          </a:xfrm>
          <a:prstGeom prst="roundRect">
            <a:avLst>
              <a:gd name="adj" fmla="val 3981"/>
            </a:avLst>
          </a:prstGeom>
          <a:solidFill>
            <a:srgbClr val="EBFFEB"/>
          </a:solidFill>
          <a:ln w="9525" algn="ctr">
            <a:noFill/>
            <a:round/>
            <a:headEnd/>
            <a:tailEnd/>
          </a:ln>
          <a:effectLst>
            <a:glow rad="635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wrap="none" anchor="ctr">
            <a:sp3d extrusionH="57150">
              <a:bevelT w="38100" h="38100"/>
            </a:sp3d>
          </a:bodyPr>
          <a:lstStyle/>
          <a:p>
            <a:pPr>
              <a:defRPr/>
            </a:pPr>
            <a:endParaRPr lang="en-US"/>
          </a:p>
        </p:txBody>
      </p:sp>
      <p:sp>
        <p:nvSpPr>
          <p:cNvPr id="8199" name="Rectangle 7"/>
          <p:cNvSpPr>
            <a:spLocks noChangeArrowheads="1"/>
          </p:cNvSpPr>
          <p:nvPr/>
        </p:nvSpPr>
        <p:spPr bwMode="auto">
          <a:xfrm>
            <a:off x="517525" y="1844675"/>
            <a:ext cx="5410200" cy="4724400"/>
          </a:xfrm>
          <a:prstGeom prst="rect">
            <a:avLst/>
          </a:prstGeom>
          <a:noFill/>
          <a:ln w="9525">
            <a:noFill/>
            <a:miter lim="800000"/>
            <a:headEnd/>
            <a:tailEnd/>
          </a:ln>
          <a:scene3d>
            <a:camera prst="orthographicFront"/>
            <a:lightRig rig="threePt" dir="t"/>
          </a:scene3d>
          <a:sp3d>
            <a:bevelT/>
          </a:sp3d>
        </p:spPr>
        <p:txBody>
          <a:bodyPr>
            <a:sp3d extrusionH="57150">
              <a:bevelT w="38100" h="38100"/>
            </a:sp3d>
          </a:bodyPr>
          <a:lstStyle/>
          <a:p>
            <a:pPr marL="533400" indent="-533400" eaLnBrk="1" hangingPunct="1">
              <a:spcBef>
                <a:spcPct val="20000"/>
              </a:spcBef>
              <a:buClr>
                <a:schemeClr val="bg2"/>
              </a:buClr>
              <a:buSzPct val="75000"/>
              <a:buFontTx/>
              <a:buAutoNum type="arabicPeriod"/>
            </a:pPr>
            <a:r>
              <a:rPr lang="en-US" sz="2400" b="1" dirty="0"/>
              <a:t>The king remembers his dream </a:t>
            </a:r>
          </a:p>
          <a:p>
            <a:pPr marL="533400" indent="-533400" eaLnBrk="1" hangingPunct="1">
              <a:spcBef>
                <a:spcPct val="20000"/>
              </a:spcBef>
              <a:buClr>
                <a:schemeClr val="bg2"/>
              </a:buClr>
              <a:buSzPct val="75000"/>
              <a:buFontTx/>
              <a:buAutoNum type="arabicPeriod"/>
            </a:pPr>
            <a:r>
              <a:rPr lang="en-US" sz="2400" b="1" dirty="0"/>
              <a:t>Huge tree </a:t>
            </a:r>
          </a:p>
          <a:p>
            <a:pPr marL="533400" indent="-533400" eaLnBrk="1" hangingPunct="1">
              <a:spcBef>
                <a:spcPct val="20000"/>
              </a:spcBef>
              <a:buClr>
                <a:schemeClr val="bg2"/>
              </a:buClr>
              <a:buSzPct val="75000"/>
              <a:buFontTx/>
              <a:buAutoNum type="arabicPeriod" startAt="3"/>
            </a:pPr>
            <a:r>
              <a:rPr lang="en-US" sz="2400" b="1" dirty="0"/>
              <a:t>A Divine Decree instead of </a:t>
            </a:r>
            <a:r>
              <a:rPr lang="en-US" sz="2400" b="1" dirty="0" smtClean="0"/>
              <a:t/>
            </a:r>
            <a:br>
              <a:rPr lang="en-US" sz="2400" b="1" dirty="0" smtClean="0"/>
            </a:br>
            <a:r>
              <a:rPr lang="en-US" sz="2400" b="1" dirty="0" smtClean="0"/>
              <a:t>a </a:t>
            </a:r>
            <a:r>
              <a:rPr lang="en-US" sz="2400" b="1" dirty="0"/>
              <a:t>Death Decree </a:t>
            </a:r>
          </a:p>
          <a:p>
            <a:pPr marL="533400" indent="-533400" eaLnBrk="1" hangingPunct="1">
              <a:spcBef>
                <a:spcPct val="20000"/>
              </a:spcBef>
              <a:buClr>
                <a:schemeClr val="bg2"/>
              </a:buClr>
              <a:buSzPct val="75000"/>
              <a:buFontTx/>
              <a:buAutoNum type="arabicPeriod" startAt="3"/>
            </a:pPr>
            <a:r>
              <a:rPr lang="en-US" sz="2400" b="1" dirty="0"/>
              <a:t>Vision had to do with </a:t>
            </a:r>
            <a:r>
              <a:rPr lang="en-US" sz="2400" b="1" u="sng" dirty="0">
                <a:solidFill>
                  <a:srgbClr val="C00000"/>
                </a:solidFill>
              </a:rPr>
              <a:t>events surrounding only the king</a:t>
            </a:r>
          </a:p>
          <a:p>
            <a:pPr marL="533400" indent="-533400" eaLnBrk="1" hangingPunct="1">
              <a:spcBef>
                <a:spcPct val="20000"/>
              </a:spcBef>
              <a:buClr>
                <a:schemeClr val="bg2"/>
              </a:buClr>
              <a:buSzPct val="75000"/>
              <a:buFontTx/>
              <a:buAutoNum type="arabicPeriod" startAt="3"/>
            </a:pPr>
            <a:r>
              <a:rPr lang="en-US" sz="2400" b="1" dirty="0"/>
              <a:t>Very simple vision</a:t>
            </a:r>
          </a:p>
          <a:p>
            <a:pPr marL="533400" indent="-533400" eaLnBrk="1" hangingPunct="1">
              <a:spcBef>
                <a:spcPct val="20000"/>
              </a:spcBef>
              <a:buClr>
                <a:schemeClr val="bg2"/>
              </a:buClr>
              <a:buSzPct val="75000"/>
              <a:buFontTx/>
              <a:buAutoNum type="arabicPeriod" startAt="3"/>
            </a:pPr>
            <a:r>
              <a:rPr lang="en-US" sz="2400" b="1" u="sng" dirty="0">
                <a:solidFill>
                  <a:srgbClr val="C00000"/>
                </a:solidFill>
              </a:rPr>
              <a:t>Timeline</a:t>
            </a:r>
            <a:r>
              <a:rPr lang="en-US" sz="2400" b="1" dirty="0"/>
              <a:t> of seven years</a:t>
            </a:r>
          </a:p>
          <a:p>
            <a:pPr marL="533400" indent="-533400" eaLnBrk="1" hangingPunct="1">
              <a:spcBef>
                <a:spcPct val="20000"/>
              </a:spcBef>
              <a:buClr>
                <a:schemeClr val="bg2"/>
              </a:buClr>
              <a:buSzPct val="75000"/>
              <a:buFontTx/>
              <a:buAutoNum type="arabicPeriod" startAt="3"/>
            </a:pPr>
            <a:r>
              <a:rPr lang="en-US" sz="2400" b="1" dirty="0"/>
              <a:t>Needed an interpreter as the </a:t>
            </a:r>
            <a:r>
              <a:rPr lang="en-US" sz="2400" b="1" dirty="0" err="1"/>
              <a:t>Chaldeans</a:t>
            </a:r>
            <a:r>
              <a:rPr lang="en-US" sz="2400" b="1" dirty="0"/>
              <a:t> failed again! </a:t>
            </a:r>
          </a:p>
          <a:p>
            <a:pPr marL="533400" indent="-533400" eaLnBrk="1" hangingPunct="1">
              <a:spcBef>
                <a:spcPct val="20000"/>
              </a:spcBef>
              <a:buClr>
                <a:schemeClr val="bg2"/>
              </a:buClr>
              <a:buSzPct val="75000"/>
              <a:buFontTx/>
              <a:buAutoNum type="arabicPeriod" startAt="3"/>
            </a:pPr>
            <a:r>
              <a:rPr lang="en-US" sz="2400" b="1" dirty="0"/>
              <a:t>Daniel was the appointed man!  </a:t>
            </a:r>
            <a:endParaRPr lang="en-US" sz="2400" dirty="0"/>
          </a:p>
        </p:txBody>
      </p:sp>
      <p:sp>
        <p:nvSpPr>
          <p:cNvPr id="6" name="Rectangle 5"/>
          <p:cNvSpPr/>
          <p:nvPr/>
        </p:nvSpPr>
        <p:spPr>
          <a:xfrm>
            <a:off x="0" y="1015314"/>
            <a:ext cx="9144000" cy="707886"/>
          </a:xfrm>
          <a:prstGeom prst="rect">
            <a:avLst/>
          </a:prstGeom>
          <a:blipFill dpi="0" rotWithShape="1">
            <a:blip r:embed="rId5" cstate="print">
              <a:alphaModFix amt="38000"/>
            </a:blip>
            <a:srcRect/>
            <a:tile tx="0" ty="0" sx="100000" sy="100000" flip="none" algn="tl"/>
          </a:blipFill>
          <a:scene3d>
            <a:camera prst="orthographicFront"/>
            <a:lightRig rig="flat" dir="tl">
              <a:rot lat="0" lon="0" rev="6600000"/>
            </a:lightRig>
          </a:scene3d>
          <a:sp3d>
            <a:bevel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4000" b="1" dirty="0" smtClean="0">
                <a:ln w="11430">
                  <a:solidFill>
                    <a:schemeClr val="bg2">
                      <a:lumMod val="5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Author:  King Nebuchadnezzar</a:t>
            </a:r>
            <a:endParaRPr lang="en-US" sz="4000" b="1" dirty="0">
              <a:ln w="11430">
                <a:solidFill>
                  <a:schemeClr val="bg2">
                    <a:lumMod val="5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Slide Number Placeholder 1"/>
          <p:cNvSpPr>
            <a:spLocks noGrp="1"/>
          </p:cNvSpPr>
          <p:nvPr>
            <p:ph type="sldNum" sz="quarter" idx="11"/>
          </p:nvPr>
        </p:nvSpPr>
        <p:spPr>
          <a:scene3d>
            <a:camera prst="orthographicFront"/>
            <a:lightRig rig="threePt" dir="t"/>
          </a:scene3d>
          <a:sp3d>
            <a:bevelT/>
          </a:sp3d>
        </p:spPr>
        <p:txBody>
          <a:bodyPr>
            <a:sp3d extrusionH="57150">
              <a:bevelT w="38100" h="38100"/>
            </a:sp3d>
          </a:bodyPr>
          <a:lstStyle/>
          <a:p>
            <a:pPr>
              <a:defRPr/>
            </a:pPr>
            <a:fld id="{365A3CD0-870F-4015-A67D-98130C91934D}" type="slidenum">
              <a:rPr lang="en-US" smtClean="0"/>
              <a:pPr>
                <a:defRPr/>
              </a:pPr>
              <a:t>8</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circle(out)">
                                      <p:cBhvr>
                                        <p:cTn id="7" dur="20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8199">
                                            <p:txEl>
                                              <p:pRg st="0" end="0"/>
                                            </p:txEl>
                                          </p:spTgt>
                                        </p:tgtEl>
                                        <p:attrNameLst>
                                          <p:attrName>style.visibility</p:attrName>
                                        </p:attrNameLst>
                                      </p:cBhvr>
                                      <p:to>
                                        <p:strVal val="visible"/>
                                      </p:to>
                                    </p:set>
                                    <p:anim calcmode="lin" valueType="num">
                                      <p:cBhvr>
                                        <p:cTn id="12" dur="1000" fill="hold"/>
                                        <p:tgtEl>
                                          <p:spTgt spid="819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819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8199">
                                            <p:txEl>
                                              <p:pRg st="0" end="0"/>
                                            </p:txEl>
                                          </p:spTgt>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8199">
                                            <p:txEl>
                                              <p:pRg st="1" end="1"/>
                                            </p:txEl>
                                          </p:spTgt>
                                        </p:tgtEl>
                                        <p:attrNameLst>
                                          <p:attrName>style.visibility</p:attrName>
                                        </p:attrNameLst>
                                      </p:cBhvr>
                                      <p:to>
                                        <p:strVal val="visible"/>
                                      </p:to>
                                    </p:set>
                                    <p:anim calcmode="lin" valueType="num">
                                      <p:cBhvr>
                                        <p:cTn id="18" dur="1000" fill="hold"/>
                                        <p:tgtEl>
                                          <p:spTgt spid="8199">
                                            <p:txEl>
                                              <p:pRg st="1" end="1"/>
                                            </p:txEl>
                                          </p:spTgt>
                                        </p:tgtEl>
                                        <p:attrNameLst>
                                          <p:attrName>ppt_w</p:attrName>
                                        </p:attrNameLst>
                                      </p:cBhvr>
                                      <p:tavLst>
                                        <p:tav tm="0">
                                          <p:val>
                                            <p:strVal val="#ppt_w*0.70"/>
                                          </p:val>
                                        </p:tav>
                                        <p:tav tm="100000">
                                          <p:val>
                                            <p:strVal val="#ppt_w"/>
                                          </p:val>
                                        </p:tav>
                                      </p:tavLst>
                                    </p:anim>
                                    <p:anim calcmode="lin" valueType="num">
                                      <p:cBhvr>
                                        <p:cTn id="19" dur="1000" fill="hold"/>
                                        <p:tgtEl>
                                          <p:spTgt spid="8199">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819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8199">
                                            <p:txEl>
                                              <p:pRg st="2" end="2"/>
                                            </p:txEl>
                                          </p:spTgt>
                                        </p:tgtEl>
                                        <p:attrNameLst>
                                          <p:attrName>style.visibility</p:attrName>
                                        </p:attrNameLst>
                                      </p:cBhvr>
                                      <p:to>
                                        <p:strVal val="visible"/>
                                      </p:to>
                                    </p:set>
                                    <p:anim calcmode="lin" valueType="num">
                                      <p:cBhvr>
                                        <p:cTn id="25" dur="1000" fill="hold"/>
                                        <p:tgtEl>
                                          <p:spTgt spid="8199">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8199">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8199">
                                            <p:txEl>
                                              <p:pRg st="2" end="2"/>
                                            </p:txEl>
                                          </p:spTgt>
                                        </p:tgtEl>
                                      </p:cBhvr>
                                    </p:animEffect>
                                  </p:childTnLst>
                                </p:cTn>
                              </p:par>
                              <p:par>
                                <p:cTn id="28" presetID="55" presetClass="entr" presetSubtype="0" fill="hold" nodeType="withEffect">
                                  <p:stCondLst>
                                    <p:cond delay="0"/>
                                  </p:stCondLst>
                                  <p:childTnLst>
                                    <p:set>
                                      <p:cBhvr>
                                        <p:cTn id="29" dur="1" fill="hold">
                                          <p:stCondLst>
                                            <p:cond delay="0"/>
                                          </p:stCondLst>
                                        </p:cTn>
                                        <p:tgtEl>
                                          <p:spTgt spid="8199">
                                            <p:txEl>
                                              <p:pRg st="3" end="3"/>
                                            </p:txEl>
                                          </p:spTgt>
                                        </p:tgtEl>
                                        <p:attrNameLst>
                                          <p:attrName>style.visibility</p:attrName>
                                        </p:attrNameLst>
                                      </p:cBhvr>
                                      <p:to>
                                        <p:strVal val="visible"/>
                                      </p:to>
                                    </p:set>
                                    <p:anim calcmode="lin" valueType="num">
                                      <p:cBhvr>
                                        <p:cTn id="30" dur="1000" fill="hold"/>
                                        <p:tgtEl>
                                          <p:spTgt spid="8199">
                                            <p:txEl>
                                              <p:pRg st="3" end="3"/>
                                            </p:txEl>
                                          </p:spTgt>
                                        </p:tgtEl>
                                        <p:attrNameLst>
                                          <p:attrName>ppt_w</p:attrName>
                                        </p:attrNameLst>
                                      </p:cBhvr>
                                      <p:tavLst>
                                        <p:tav tm="0">
                                          <p:val>
                                            <p:strVal val="#ppt_w*0.70"/>
                                          </p:val>
                                        </p:tav>
                                        <p:tav tm="100000">
                                          <p:val>
                                            <p:strVal val="#ppt_w"/>
                                          </p:val>
                                        </p:tav>
                                      </p:tavLst>
                                    </p:anim>
                                    <p:anim calcmode="lin" valueType="num">
                                      <p:cBhvr>
                                        <p:cTn id="31" dur="1000" fill="hold"/>
                                        <p:tgtEl>
                                          <p:spTgt spid="8199">
                                            <p:txEl>
                                              <p:pRg st="3" end="3"/>
                                            </p:txEl>
                                          </p:spTgt>
                                        </p:tgtEl>
                                        <p:attrNameLst>
                                          <p:attrName>ppt_h</p:attrName>
                                        </p:attrNameLst>
                                      </p:cBhvr>
                                      <p:tavLst>
                                        <p:tav tm="0">
                                          <p:val>
                                            <p:strVal val="#ppt_h"/>
                                          </p:val>
                                        </p:tav>
                                        <p:tav tm="100000">
                                          <p:val>
                                            <p:strVal val="#ppt_h"/>
                                          </p:val>
                                        </p:tav>
                                      </p:tavLst>
                                    </p:anim>
                                    <p:animEffect transition="in" filter="fade">
                                      <p:cBhvr>
                                        <p:cTn id="32" dur="1000"/>
                                        <p:tgtEl>
                                          <p:spTgt spid="819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8199">
                                            <p:txEl>
                                              <p:pRg st="4" end="4"/>
                                            </p:txEl>
                                          </p:spTgt>
                                        </p:tgtEl>
                                        <p:attrNameLst>
                                          <p:attrName>style.visibility</p:attrName>
                                        </p:attrNameLst>
                                      </p:cBhvr>
                                      <p:to>
                                        <p:strVal val="visible"/>
                                      </p:to>
                                    </p:set>
                                    <p:anim calcmode="lin" valueType="num">
                                      <p:cBhvr>
                                        <p:cTn id="37" dur="1000" fill="hold"/>
                                        <p:tgtEl>
                                          <p:spTgt spid="8199">
                                            <p:txEl>
                                              <p:pRg st="4" end="4"/>
                                            </p:txEl>
                                          </p:spTgt>
                                        </p:tgtEl>
                                        <p:attrNameLst>
                                          <p:attrName>ppt_w</p:attrName>
                                        </p:attrNameLst>
                                      </p:cBhvr>
                                      <p:tavLst>
                                        <p:tav tm="0">
                                          <p:val>
                                            <p:strVal val="#ppt_w*0.70"/>
                                          </p:val>
                                        </p:tav>
                                        <p:tav tm="100000">
                                          <p:val>
                                            <p:strVal val="#ppt_w"/>
                                          </p:val>
                                        </p:tav>
                                      </p:tavLst>
                                    </p:anim>
                                    <p:anim calcmode="lin" valueType="num">
                                      <p:cBhvr>
                                        <p:cTn id="38" dur="1000" fill="hold"/>
                                        <p:tgtEl>
                                          <p:spTgt spid="8199">
                                            <p:txEl>
                                              <p:pRg st="4" end="4"/>
                                            </p:txEl>
                                          </p:spTgt>
                                        </p:tgtEl>
                                        <p:attrNameLst>
                                          <p:attrName>ppt_h</p:attrName>
                                        </p:attrNameLst>
                                      </p:cBhvr>
                                      <p:tavLst>
                                        <p:tav tm="0">
                                          <p:val>
                                            <p:strVal val="#ppt_h"/>
                                          </p:val>
                                        </p:tav>
                                        <p:tav tm="100000">
                                          <p:val>
                                            <p:strVal val="#ppt_h"/>
                                          </p:val>
                                        </p:tav>
                                      </p:tavLst>
                                    </p:anim>
                                    <p:animEffect transition="in" filter="fade">
                                      <p:cBhvr>
                                        <p:cTn id="39" dur="1000"/>
                                        <p:tgtEl>
                                          <p:spTgt spid="8199">
                                            <p:txEl>
                                              <p:pRg st="4" end="4"/>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8199">
                                            <p:txEl>
                                              <p:pRg st="5" end="5"/>
                                            </p:txEl>
                                          </p:spTgt>
                                        </p:tgtEl>
                                        <p:attrNameLst>
                                          <p:attrName>style.visibility</p:attrName>
                                        </p:attrNameLst>
                                      </p:cBhvr>
                                      <p:to>
                                        <p:strVal val="visible"/>
                                      </p:to>
                                    </p:set>
                                    <p:anim calcmode="lin" valueType="num">
                                      <p:cBhvr>
                                        <p:cTn id="42" dur="1000" fill="hold"/>
                                        <p:tgtEl>
                                          <p:spTgt spid="8199">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8199">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8199">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8199">
                                            <p:txEl>
                                              <p:pRg st="6" end="6"/>
                                            </p:txEl>
                                          </p:spTgt>
                                        </p:tgtEl>
                                        <p:attrNameLst>
                                          <p:attrName>style.visibility</p:attrName>
                                        </p:attrNameLst>
                                      </p:cBhvr>
                                      <p:to>
                                        <p:strVal val="visible"/>
                                      </p:to>
                                    </p:set>
                                    <p:anim calcmode="lin" valueType="num">
                                      <p:cBhvr>
                                        <p:cTn id="49" dur="1000" fill="hold"/>
                                        <p:tgtEl>
                                          <p:spTgt spid="8199">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8199">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8199">
                                            <p:txEl>
                                              <p:pRg st="6" end="6"/>
                                            </p:txEl>
                                          </p:spTgt>
                                        </p:tgtEl>
                                      </p:cBhvr>
                                    </p:animEffect>
                                  </p:childTnLst>
                                </p:cTn>
                              </p:par>
                              <p:par>
                                <p:cTn id="52" presetID="55" presetClass="entr" presetSubtype="0" fill="hold" nodeType="withEffect">
                                  <p:stCondLst>
                                    <p:cond delay="0"/>
                                  </p:stCondLst>
                                  <p:childTnLst>
                                    <p:set>
                                      <p:cBhvr>
                                        <p:cTn id="53" dur="1" fill="hold">
                                          <p:stCondLst>
                                            <p:cond delay="0"/>
                                          </p:stCondLst>
                                        </p:cTn>
                                        <p:tgtEl>
                                          <p:spTgt spid="8199">
                                            <p:txEl>
                                              <p:pRg st="7" end="7"/>
                                            </p:txEl>
                                          </p:spTgt>
                                        </p:tgtEl>
                                        <p:attrNameLst>
                                          <p:attrName>style.visibility</p:attrName>
                                        </p:attrNameLst>
                                      </p:cBhvr>
                                      <p:to>
                                        <p:strVal val="visible"/>
                                      </p:to>
                                    </p:set>
                                    <p:anim calcmode="lin" valueType="num">
                                      <p:cBhvr>
                                        <p:cTn id="54" dur="1000" fill="hold"/>
                                        <p:tgtEl>
                                          <p:spTgt spid="8199">
                                            <p:txEl>
                                              <p:pRg st="7" end="7"/>
                                            </p:txEl>
                                          </p:spTgt>
                                        </p:tgtEl>
                                        <p:attrNameLst>
                                          <p:attrName>ppt_w</p:attrName>
                                        </p:attrNameLst>
                                      </p:cBhvr>
                                      <p:tavLst>
                                        <p:tav tm="0">
                                          <p:val>
                                            <p:strVal val="#ppt_w*0.70"/>
                                          </p:val>
                                        </p:tav>
                                        <p:tav tm="100000">
                                          <p:val>
                                            <p:strVal val="#ppt_w"/>
                                          </p:val>
                                        </p:tav>
                                      </p:tavLst>
                                    </p:anim>
                                    <p:anim calcmode="lin" valueType="num">
                                      <p:cBhvr>
                                        <p:cTn id="55" dur="1000" fill="hold"/>
                                        <p:tgtEl>
                                          <p:spTgt spid="8199">
                                            <p:txEl>
                                              <p:pRg st="7" end="7"/>
                                            </p:txEl>
                                          </p:spTgt>
                                        </p:tgtEl>
                                        <p:attrNameLst>
                                          <p:attrName>ppt_h</p:attrName>
                                        </p:attrNameLst>
                                      </p:cBhvr>
                                      <p:tavLst>
                                        <p:tav tm="0">
                                          <p:val>
                                            <p:strVal val="#ppt_h"/>
                                          </p:val>
                                        </p:tav>
                                        <p:tav tm="100000">
                                          <p:val>
                                            <p:strVal val="#ppt_h"/>
                                          </p:val>
                                        </p:tav>
                                      </p:tavLst>
                                    </p:anim>
                                    <p:animEffect transition="in" filter="fade">
                                      <p:cBhvr>
                                        <p:cTn id="56" dur="1000"/>
                                        <p:tgtEl>
                                          <p:spTgt spid="81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FBEAC7"/>
            </a:gs>
            <a:gs pos="17999">
              <a:srgbClr val="FEE7F2"/>
            </a:gs>
            <a:gs pos="36000">
              <a:srgbClr val="FAC77D"/>
            </a:gs>
            <a:gs pos="61000">
              <a:srgbClr val="FBA97D"/>
            </a:gs>
            <a:gs pos="82001">
              <a:srgbClr val="FBD49C"/>
            </a:gs>
            <a:gs pos="100000">
              <a:srgbClr val="FEE7F2"/>
            </a:gs>
          </a:gsLst>
          <a:lin ang="6600000"/>
        </a:gra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1275" y="2444750"/>
            <a:ext cx="9178925" cy="914400"/>
          </a:xfrm>
          <a:scene3d>
            <a:camera prst="orthographicFront"/>
            <a:lightRig rig="threePt" dir="t"/>
          </a:scene3d>
          <a:sp3d>
            <a:bevelT/>
          </a:sp3d>
        </p:spPr>
        <p:txBody>
          <a:bodyPr>
            <a:sp3d extrusionH="57150">
              <a:bevelT w="38100" h="38100"/>
            </a:sp3d>
          </a:bodyPr>
          <a:lstStyle/>
          <a:p>
            <a:pPr eaLnBrk="1" hangingPunct="1">
              <a:defRPr/>
            </a:pPr>
            <a:r>
              <a:rPr lang="en-US" sz="3600" b="1" dirty="0" smtClean="0">
                <a:solidFill>
                  <a:schemeClr val="tx1">
                    <a:lumMod val="90000"/>
                    <a:lumOff val="10000"/>
                  </a:schemeClr>
                </a:solidFill>
              </a:rPr>
              <a:t>Why</a:t>
            </a:r>
            <a:r>
              <a:rPr lang="en-US" sz="3600" b="1" dirty="0" smtClean="0"/>
              <a:t> </a:t>
            </a:r>
            <a:r>
              <a:rPr lang="en-US" sz="3600" b="1" dirty="0" smtClean="0">
                <a:solidFill>
                  <a:schemeClr val="tx1">
                    <a:lumMod val="90000"/>
                    <a:lumOff val="10000"/>
                  </a:schemeClr>
                </a:solidFill>
              </a:rPr>
              <a:t>Was The 2</a:t>
            </a:r>
            <a:r>
              <a:rPr lang="en-US" sz="3600" b="1" baseline="30000" dirty="0" smtClean="0">
                <a:solidFill>
                  <a:schemeClr val="tx1">
                    <a:lumMod val="90000"/>
                    <a:lumOff val="10000"/>
                  </a:schemeClr>
                </a:solidFill>
              </a:rPr>
              <a:t>nd</a:t>
            </a:r>
            <a:r>
              <a:rPr lang="en-US" sz="3600" b="1" dirty="0" smtClean="0">
                <a:solidFill>
                  <a:schemeClr val="tx1">
                    <a:lumMod val="90000"/>
                    <a:lumOff val="10000"/>
                  </a:schemeClr>
                </a:solidFill>
              </a:rPr>
              <a:t> Dream Remembered?</a:t>
            </a:r>
          </a:p>
        </p:txBody>
      </p:sp>
      <p:sp>
        <p:nvSpPr>
          <p:cNvPr id="140291" name="Rectangle 3"/>
          <p:cNvSpPr>
            <a:spLocks noGrp="1" noChangeArrowheads="1"/>
          </p:cNvSpPr>
          <p:nvPr>
            <p:ph type="body" sz="half" idx="3"/>
          </p:nvPr>
        </p:nvSpPr>
        <p:spPr>
          <a:xfrm>
            <a:off x="4711700" y="152400"/>
            <a:ext cx="4343400" cy="6324600"/>
          </a:xfrm>
          <a:scene3d>
            <a:camera prst="orthographicFront"/>
            <a:lightRig rig="threePt" dir="t"/>
          </a:scene3d>
          <a:sp3d>
            <a:bevelT/>
          </a:sp3d>
        </p:spPr>
        <p:txBody>
          <a:bodyPr>
            <a:sp3d extrusionH="57150">
              <a:bevelT w="38100" h="38100"/>
            </a:sp3d>
          </a:bodyPr>
          <a:lstStyle/>
          <a:p>
            <a:pPr eaLnBrk="1" hangingPunct="1">
              <a:lnSpc>
                <a:spcPct val="80000"/>
              </a:lnSpc>
              <a:buFont typeface="Wingdings" pitchFamily="2" charset="2"/>
              <a:buNone/>
              <a:defRPr/>
            </a:pPr>
            <a:r>
              <a:rPr lang="en-US" sz="2600" b="1" u="sng" dirty="0" smtClean="0">
                <a:solidFill>
                  <a:schemeClr val="tx1">
                    <a:lumMod val="90000"/>
                    <a:lumOff val="10000"/>
                  </a:schemeClr>
                </a:solidFill>
                <a:latin typeface="Arial Rounded MT Bold" pitchFamily="34" charset="0"/>
              </a:rPr>
              <a:t>The Image</a:t>
            </a:r>
          </a:p>
          <a:p>
            <a:pPr eaLnBrk="1" hangingPunct="1">
              <a:lnSpc>
                <a:spcPct val="80000"/>
              </a:lnSpc>
              <a:buFont typeface="Wingdings" pitchFamily="2" charset="2"/>
              <a:buNone/>
              <a:defRPr/>
            </a:pPr>
            <a:r>
              <a:rPr lang="en-US" sz="2400" b="1" dirty="0" smtClean="0"/>
              <a:t>Given as a </a:t>
            </a:r>
            <a:r>
              <a:rPr lang="en-US" sz="2400" b="1" dirty="0" smtClean="0">
                <a:solidFill>
                  <a:srgbClr val="FF5050"/>
                </a:solidFill>
              </a:rPr>
              <a:t>“</a:t>
            </a:r>
            <a:r>
              <a:rPr lang="en-US" sz="2400" b="1" u="sng" dirty="0" smtClean="0">
                <a:solidFill>
                  <a:srgbClr val="FF5050"/>
                </a:solidFill>
              </a:rPr>
              <a:t>idol</a:t>
            </a:r>
            <a:r>
              <a:rPr lang="en-US" sz="2400" b="1" dirty="0" smtClean="0">
                <a:solidFill>
                  <a:srgbClr val="FF5050"/>
                </a:solidFill>
              </a:rPr>
              <a:t> word picture”</a:t>
            </a:r>
            <a:r>
              <a:rPr lang="en-US" sz="2400" b="1" dirty="0" smtClean="0"/>
              <a:t> to the king. </a:t>
            </a:r>
          </a:p>
          <a:p>
            <a:pPr eaLnBrk="1" hangingPunct="1">
              <a:lnSpc>
                <a:spcPct val="80000"/>
              </a:lnSpc>
              <a:buFont typeface="Wingdings" pitchFamily="2" charset="2"/>
              <a:buNone/>
              <a:defRPr/>
            </a:pPr>
            <a:r>
              <a:rPr lang="en-US" sz="2400" b="1" dirty="0" smtClean="0"/>
              <a:t>The dream was so different, it could not be recalled. </a:t>
            </a:r>
          </a:p>
          <a:p>
            <a:pPr eaLnBrk="1" hangingPunct="1">
              <a:lnSpc>
                <a:spcPct val="80000"/>
              </a:lnSpc>
              <a:buFont typeface="Wingdings" pitchFamily="2" charset="2"/>
              <a:buNone/>
              <a:defRPr/>
            </a:pPr>
            <a:r>
              <a:rPr lang="en-US" sz="2400" b="1" dirty="0" smtClean="0"/>
              <a:t>A Divine interpretation is given to Daniel.</a:t>
            </a:r>
            <a:r>
              <a:rPr lang="en-US" sz="2200" b="1" dirty="0" smtClean="0"/>
              <a:t> </a:t>
            </a:r>
          </a:p>
          <a:p>
            <a:pPr eaLnBrk="1" hangingPunct="1">
              <a:lnSpc>
                <a:spcPct val="80000"/>
              </a:lnSpc>
              <a:buFont typeface="Wingdings" pitchFamily="2" charset="2"/>
              <a:buNone/>
              <a:defRPr/>
            </a:pPr>
            <a:endParaRPr lang="en-US" sz="1200" b="1" dirty="0" smtClean="0"/>
          </a:p>
          <a:p>
            <a:pPr eaLnBrk="1" hangingPunct="1">
              <a:lnSpc>
                <a:spcPct val="80000"/>
              </a:lnSpc>
              <a:buFont typeface="Wingdings" pitchFamily="2" charset="2"/>
              <a:buNone/>
              <a:defRPr/>
            </a:pPr>
            <a:endParaRPr lang="en-US" sz="1200" b="1" dirty="0" smtClean="0"/>
          </a:p>
          <a:p>
            <a:pPr eaLnBrk="1" hangingPunct="1">
              <a:lnSpc>
                <a:spcPct val="80000"/>
              </a:lnSpc>
              <a:buFont typeface="Wingdings" pitchFamily="2" charset="2"/>
              <a:buNone/>
              <a:defRPr/>
            </a:pPr>
            <a:endParaRPr lang="en-US" sz="1200" b="1" dirty="0" smtClean="0"/>
          </a:p>
          <a:p>
            <a:pPr eaLnBrk="1" hangingPunct="1">
              <a:lnSpc>
                <a:spcPct val="80000"/>
              </a:lnSpc>
              <a:buFont typeface="Wingdings" pitchFamily="2" charset="2"/>
              <a:buNone/>
              <a:defRPr/>
            </a:pPr>
            <a:endParaRPr lang="en-US" sz="1200" b="1" dirty="0" smtClean="0"/>
          </a:p>
          <a:p>
            <a:pPr eaLnBrk="1" hangingPunct="1">
              <a:lnSpc>
                <a:spcPct val="80000"/>
              </a:lnSpc>
              <a:buFont typeface="Wingdings" pitchFamily="2" charset="2"/>
              <a:buNone/>
              <a:defRPr/>
            </a:pPr>
            <a:endParaRPr lang="en-US" sz="1200" b="1" dirty="0" smtClean="0"/>
          </a:p>
          <a:p>
            <a:pPr eaLnBrk="1" hangingPunct="1">
              <a:lnSpc>
                <a:spcPct val="80000"/>
              </a:lnSpc>
              <a:buFont typeface="Wingdings" pitchFamily="2" charset="2"/>
              <a:buNone/>
              <a:defRPr/>
            </a:pPr>
            <a:r>
              <a:rPr lang="en-US" sz="2800" b="1" u="sng" dirty="0" smtClean="0">
                <a:solidFill>
                  <a:schemeClr val="tx1">
                    <a:lumMod val="90000"/>
                    <a:lumOff val="10000"/>
                  </a:schemeClr>
                </a:solidFill>
                <a:latin typeface="Arial Rounded MT Bold" pitchFamily="34" charset="0"/>
              </a:rPr>
              <a:t>The Tree</a:t>
            </a:r>
          </a:p>
          <a:p>
            <a:pPr eaLnBrk="1" hangingPunct="1">
              <a:lnSpc>
                <a:spcPct val="80000"/>
              </a:lnSpc>
              <a:buFont typeface="Wingdings" pitchFamily="2" charset="2"/>
              <a:buNone/>
              <a:defRPr/>
            </a:pPr>
            <a:r>
              <a:rPr lang="en-US" sz="2400" b="1" dirty="0" smtClean="0"/>
              <a:t>Given as an </a:t>
            </a:r>
            <a:r>
              <a:rPr lang="en-US" sz="2400" b="1" dirty="0" smtClean="0">
                <a:solidFill>
                  <a:srgbClr val="0000FF"/>
                </a:solidFill>
              </a:rPr>
              <a:t>“</a:t>
            </a:r>
            <a:r>
              <a:rPr lang="en-US" sz="2400" b="1" u="sng" dirty="0" smtClean="0">
                <a:solidFill>
                  <a:srgbClr val="0000FF"/>
                </a:solidFill>
              </a:rPr>
              <a:t>ordinary</a:t>
            </a:r>
            <a:r>
              <a:rPr lang="en-US" sz="2400" b="1" dirty="0" smtClean="0">
                <a:solidFill>
                  <a:srgbClr val="0000FF"/>
                </a:solidFill>
              </a:rPr>
              <a:t> word picture”</a:t>
            </a:r>
            <a:r>
              <a:rPr lang="en-US" sz="2400" b="1" dirty="0" smtClean="0"/>
              <a:t> to the king. </a:t>
            </a:r>
          </a:p>
          <a:p>
            <a:pPr eaLnBrk="1" hangingPunct="1">
              <a:lnSpc>
                <a:spcPct val="80000"/>
              </a:lnSpc>
              <a:buFont typeface="Wingdings" pitchFamily="2" charset="2"/>
              <a:buNone/>
              <a:defRPr/>
            </a:pPr>
            <a:r>
              <a:rPr lang="en-US" sz="2400" b="1" dirty="0" smtClean="0"/>
              <a:t>The king had no difficulty recalling every detail of the dream. </a:t>
            </a:r>
          </a:p>
          <a:p>
            <a:pPr eaLnBrk="1" hangingPunct="1">
              <a:lnSpc>
                <a:spcPct val="80000"/>
              </a:lnSpc>
              <a:buFont typeface="Wingdings" pitchFamily="2" charset="2"/>
              <a:buNone/>
              <a:defRPr/>
            </a:pPr>
            <a:r>
              <a:rPr lang="en-US" sz="2400" b="1" dirty="0" smtClean="0"/>
              <a:t>Daniel is called to give the interpretation.</a:t>
            </a:r>
            <a:endParaRPr lang="en-US" sz="2400" dirty="0" smtClean="0"/>
          </a:p>
        </p:txBody>
      </p:sp>
      <p:pic>
        <p:nvPicPr>
          <p:cNvPr id="140292" name="Picture 4" descr="Dan 2 1-2 &amp; Dan 2 29"/>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a:xfrm>
            <a:off x="533400" y="266700"/>
            <a:ext cx="3070225"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140293" name="Picture 5" descr="Dan 4 10"/>
          <p:cNvPicPr>
            <a:picLocks noGrp="1" noChangeAspect="1" noChangeArrowheads="1"/>
          </p:cNvPicPr>
          <p:nvPr>
            <p:ph sz="quarter" idx="2"/>
          </p:nvPr>
        </p:nvPicPr>
        <p:blipFill>
          <a:blip r:embed="rId5" cstate="email">
            <a:extLst>
              <a:ext uri="{28A0092B-C50C-407E-A947-70E740481C1C}">
                <a14:useLocalDpi xmlns:a14="http://schemas.microsoft.com/office/drawing/2010/main"/>
              </a:ext>
            </a:extLst>
          </a:blip>
          <a:srcRect/>
          <a:stretch>
            <a:fillRect/>
          </a:stretch>
        </p:blipFill>
        <p:spPr>
          <a:xfrm>
            <a:off x="2349500" y="3352800"/>
            <a:ext cx="2151063"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140294" name="WordArt 6"/>
          <p:cNvSpPr>
            <a:spLocks noChangeArrowheads="1" noChangeShapeType="1" noTextEdit="1"/>
          </p:cNvSpPr>
          <p:nvPr/>
        </p:nvSpPr>
        <p:spPr bwMode="auto">
          <a:xfrm rot="-959178">
            <a:off x="2133600" y="1639888"/>
            <a:ext cx="2339975" cy="1408112"/>
          </a:xfrm>
          <a:prstGeom prst="rect">
            <a:avLst/>
          </a:prstGeom>
          <a:scene3d>
            <a:camera prst="orthographicFront"/>
            <a:lightRig rig="threePt" dir="t"/>
          </a:scene3d>
          <a:sp3d>
            <a:bevelT/>
          </a:sp3d>
        </p:spPr>
        <p:txBody>
          <a:bodyPr wrap="none" fromWordArt="1">
            <a:prstTxWarp prst="textDeflateInflate">
              <a:avLst>
                <a:gd name="adj" fmla="val 33954"/>
              </a:avLst>
            </a:prstTxWarp>
            <a:sp3d extrusionH="57150">
              <a:bevelT w="38100" h="38100"/>
            </a:sp3d>
          </a:bodyPr>
          <a:lstStyle/>
          <a:p>
            <a:pPr algn="ctr"/>
            <a:r>
              <a:rPr lang="en-US" sz="3600" kern="10">
                <a:ln w="12700">
                  <a:solidFill>
                    <a:srgbClr val="000000"/>
                  </a:solidFill>
                  <a:round/>
                  <a:headEnd/>
                  <a:tailEnd/>
                </a:ln>
                <a:solidFill>
                  <a:srgbClr val="FF5050"/>
                </a:solidFill>
                <a:latin typeface="Comic Sans MS"/>
              </a:rPr>
              <a:t>Symbolic!</a:t>
            </a:r>
          </a:p>
        </p:txBody>
      </p:sp>
      <p:sp>
        <p:nvSpPr>
          <p:cNvPr id="140295" name="WordArt 7"/>
          <p:cNvSpPr>
            <a:spLocks noChangeArrowheads="1" noChangeShapeType="1" noTextEdit="1"/>
          </p:cNvSpPr>
          <p:nvPr/>
        </p:nvSpPr>
        <p:spPr bwMode="auto">
          <a:xfrm>
            <a:off x="381000" y="3810000"/>
            <a:ext cx="1828800" cy="1905000"/>
          </a:xfrm>
          <a:prstGeom prst="rect">
            <a:avLst/>
          </a:prstGeom>
          <a:scene3d>
            <a:camera prst="orthographicFront"/>
            <a:lightRig rig="threePt" dir="t"/>
          </a:scene3d>
          <a:sp3d>
            <a:bevelT/>
          </a:sp3d>
        </p:spPr>
        <p:txBody>
          <a:bodyPr wrap="none" fromWordArt="1">
            <a:prstTxWarp prst="textPlain">
              <a:avLst>
                <a:gd name="adj" fmla="val 50000"/>
              </a:avLst>
            </a:prstTxWarp>
            <a:sp3d extrusionH="57150">
              <a:bevelT w="38100" h="38100"/>
            </a:sp3d>
          </a:bodyPr>
          <a:lstStyle/>
          <a:p>
            <a:pPr algn="ctr"/>
            <a:r>
              <a:rPr lang="en-US" sz="3600" kern="10">
                <a:ln w="12700">
                  <a:solidFill>
                    <a:srgbClr val="000000"/>
                  </a:solidFill>
                  <a:round/>
                  <a:headEnd/>
                  <a:tailEnd/>
                </a:ln>
                <a:gradFill rotWithShape="1">
                  <a:gsLst>
                    <a:gs pos="0">
                      <a:srgbClr val="FF5050"/>
                    </a:gs>
                    <a:gs pos="100000">
                      <a:srgbClr val="0066FF"/>
                    </a:gs>
                  </a:gsLst>
                  <a:lin ang="5400000" scaled="1"/>
                </a:gradFill>
                <a:latin typeface="Comic Sans MS"/>
              </a:rPr>
              <a:t>Symbolic</a:t>
            </a:r>
          </a:p>
          <a:p>
            <a:pPr algn="ctr"/>
            <a:r>
              <a:rPr lang="en-US" sz="3600" kern="10">
                <a:ln w="12700">
                  <a:solidFill>
                    <a:srgbClr val="000000"/>
                  </a:solidFill>
                  <a:round/>
                  <a:headEnd/>
                  <a:tailEnd/>
                </a:ln>
                <a:gradFill rotWithShape="1">
                  <a:gsLst>
                    <a:gs pos="0">
                      <a:srgbClr val="FF5050"/>
                    </a:gs>
                    <a:gs pos="100000">
                      <a:srgbClr val="0066FF"/>
                    </a:gs>
                  </a:gsLst>
                  <a:lin ang="5400000" scaled="1"/>
                </a:gradFill>
                <a:latin typeface="Comic Sans MS"/>
              </a:rPr>
              <a:t>or</a:t>
            </a:r>
          </a:p>
          <a:p>
            <a:pPr algn="ctr"/>
            <a:r>
              <a:rPr lang="en-US" sz="3600" kern="10">
                <a:ln w="12700">
                  <a:solidFill>
                    <a:srgbClr val="000000"/>
                  </a:solidFill>
                  <a:round/>
                  <a:headEnd/>
                  <a:tailEnd/>
                </a:ln>
                <a:gradFill rotWithShape="1">
                  <a:gsLst>
                    <a:gs pos="0">
                      <a:srgbClr val="FF5050"/>
                    </a:gs>
                    <a:gs pos="100000">
                      <a:srgbClr val="0066FF"/>
                    </a:gs>
                  </a:gsLst>
                  <a:lin ang="5400000" scaled="1"/>
                </a:gradFill>
                <a:latin typeface="Comic Sans MS"/>
              </a:rPr>
              <a:t>Literal?</a:t>
            </a:r>
          </a:p>
        </p:txBody>
      </p:sp>
      <p:sp>
        <p:nvSpPr>
          <p:cNvPr id="140296" name="WordArt 8"/>
          <p:cNvSpPr>
            <a:spLocks noChangeArrowheads="1" noChangeShapeType="1" noTextEdit="1"/>
          </p:cNvSpPr>
          <p:nvPr/>
        </p:nvSpPr>
        <p:spPr bwMode="auto">
          <a:xfrm>
            <a:off x="581025" y="3657600"/>
            <a:ext cx="1476375" cy="2667000"/>
          </a:xfrm>
          <a:prstGeom prst="rect">
            <a:avLst/>
          </a:prstGeom>
          <a:scene3d>
            <a:camera prst="legacyObliqueBottomLeft"/>
            <a:lightRig rig="legacyFlat3" dir="t"/>
          </a:scene3d>
          <a:sp3d>
            <a:bevelT/>
          </a:sp3d>
        </p:spPr>
        <p:txBody>
          <a:bodyPr wrap="none" fromWordArt="1">
            <a:prstTxWarp prst="textPlain">
              <a:avLst>
                <a:gd name="adj" fmla="val 50000"/>
              </a:avLst>
            </a:prstTxWarp>
            <a:sp3d extrusionH="430200" prstMaterial="legacyMatte">
              <a:bevelT w="38100" h="38100"/>
              <a:extrusionClr>
                <a:srgbClr val="FFFF00"/>
              </a:extrusionClr>
            </a:sp3d>
          </a:bodyPr>
          <a:lstStyle/>
          <a:p>
            <a:pPr algn="ctr"/>
            <a:r>
              <a:rPr lang="en-US" sz="8000" kern="10" dirty="0">
                <a:ln w="9525">
                  <a:solidFill>
                    <a:srgbClr val="002060"/>
                  </a:solidFill>
                  <a:round/>
                  <a:headEnd/>
                  <a:tailEnd/>
                </a:ln>
                <a:gradFill rotWithShape="1">
                  <a:gsLst>
                    <a:gs pos="0">
                      <a:srgbClr val="FFFF00"/>
                    </a:gs>
                    <a:gs pos="100000">
                      <a:srgbClr val="FF9933"/>
                    </a:gs>
                  </a:gsLst>
                  <a:path path="rect">
                    <a:fillToRect l="50000" t="50000" r="50000" b="50000"/>
                  </a:path>
                </a:gradFill>
                <a:latin typeface="Forte"/>
              </a:rPr>
              <a:t>?</a:t>
            </a:r>
          </a:p>
        </p:txBody>
      </p:sp>
      <p:sp>
        <p:nvSpPr>
          <p:cNvPr id="140297" name="WordArt 9"/>
          <p:cNvSpPr>
            <a:spLocks noChangeArrowheads="1" noChangeShapeType="1" noTextEdit="1"/>
          </p:cNvSpPr>
          <p:nvPr/>
        </p:nvSpPr>
        <p:spPr bwMode="auto">
          <a:xfrm>
            <a:off x="2882900" y="3581400"/>
            <a:ext cx="1476375" cy="2667000"/>
          </a:xfrm>
          <a:prstGeom prst="rect">
            <a:avLst/>
          </a:prstGeom>
          <a:scene3d>
            <a:camera prst="legacyObliqueBottomLeft"/>
            <a:lightRig rig="legacyFlat3" dir="t"/>
          </a:scene3d>
          <a:sp3d>
            <a:bevelT/>
          </a:sp3d>
        </p:spPr>
        <p:txBody>
          <a:bodyPr wrap="none" fromWordArt="1">
            <a:prstTxWarp prst="textPlain">
              <a:avLst>
                <a:gd name="adj" fmla="val 50000"/>
              </a:avLst>
            </a:prstTxWarp>
            <a:sp3d extrusionH="430200" prstMaterial="legacyMatte">
              <a:bevelT w="38100" h="38100"/>
              <a:extrusionClr>
                <a:srgbClr val="FFFF00"/>
              </a:extrusionClr>
            </a:sp3d>
          </a:bodyPr>
          <a:lstStyle/>
          <a:p>
            <a:pPr algn="ctr"/>
            <a:r>
              <a:rPr lang="en-US" sz="8000" kern="10" dirty="0">
                <a:ln w="9525">
                  <a:solidFill>
                    <a:srgbClr val="002060"/>
                  </a:solidFill>
                  <a:round/>
                  <a:headEnd/>
                  <a:tailEnd/>
                </a:ln>
                <a:gradFill rotWithShape="1">
                  <a:gsLst>
                    <a:gs pos="0">
                      <a:srgbClr val="FFFF00"/>
                    </a:gs>
                    <a:gs pos="100000">
                      <a:srgbClr val="FF9933"/>
                    </a:gs>
                  </a:gsLst>
                  <a:path path="rect">
                    <a:fillToRect l="50000" t="50000" r="50000" b="50000"/>
                  </a:path>
                </a:gradFill>
                <a:latin typeface="Forte"/>
              </a:rPr>
              <a:t>?</a:t>
            </a:r>
          </a:p>
        </p:txBody>
      </p:sp>
      <p:sp>
        <p:nvSpPr>
          <p:cNvPr id="2" name="Slide Number Placeholder 1"/>
          <p:cNvSpPr>
            <a:spLocks noGrp="1"/>
          </p:cNvSpPr>
          <p:nvPr>
            <p:ph type="sldNum" sz="quarter" idx="11"/>
          </p:nvPr>
        </p:nvSpPr>
        <p:spPr>
          <a:scene3d>
            <a:camera prst="orthographicFront"/>
            <a:lightRig rig="threePt" dir="t"/>
          </a:scene3d>
          <a:sp3d>
            <a:bevelT/>
          </a:sp3d>
        </p:spPr>
        <p:txBody>
          <a:bodyPr>
            <a:sp3d extrusionH="57150">
              <a:bevelT w="38100" h="38100"/>
            </a:sp3d>
          </a:bodyPr>
          <a:lstStyle/>
          <a:p>
            <a:pPr>
              <a:defRPr/>
            </a:pPr>
            <a:fld id="{F03D34E4-C7D2-4C9F-981D-6635480835D9}" type="slidenum">
              <a:rPr lang="en-US" smtClean="0"/>
              <a:pPr>
                <a:defRPr/>
              </a:pPr>
              <a:t>9</a:t>
            </a:fld>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140292"/>
                                        </p:tgtEl>
                                        <p:attrNameLst>
                                          <p:attrName>style.visibility</p:attrName>
                                        </p:attrNameLst>
                                      </p:cBhvr>
                                      <p:to>
                                        <p:strVal val="visible"/>
                                      </p:to>
                                    </p:set>
                                    <p:animEffect transition="in" filter="wedge">
                                      <p:cBhvr>
                                        <p:cTn id="7" dur="2000"/>
                                        <p:tgtEl>
                                          <p:spTgt spid="14029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0291">
                                            <p:txEl>
                                              <p:pRg st="1" end="1"/>
                                            </p:txEl>
                                          </p:spTgt>
                                        </p:tgtEl>
                                        <p:attrNameLst>
                                          <p:attrName>style.visibility</p:attrName>
                                        </p:attrNameLst>
                                      </p:cBhvr>
                                      <p:to>
                                        <p:strVal val="visible"/>
                                      </p:to>
                                    </p:set>
                                    <p:animEffect transition="in" filter="fade">
                                      <p:cBhvr>
                                        <p:cTn id="11" dur="2000"/>
                                        <p:tgtEl>
                                          <p:spTgt spid="140291">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40291">
                                            <p:txEl>
                                              <p:pRg st="2" end="2"/>
                                            </p:txEl>
                                          </p:spTgt>
                                        </p:tgtEl>
                                        <p:attrNameLst>
                                          <p:attrName>style.visibility</p:attrName>
                                        </p:attrNameLst>
                                      </p:cBhvr>
                                      <p:to>
                                        <p:strVal val="visible"/>
                                      </p:to>
                                    </p:set>
                                    <p:animEffect transition="in" filter="fade">
                                      <p:cBhvr>
                                        <p:cTn id="15" dur="2000"/>
                                        <p:tgtEl>
                                          <p:spTgt spid="140291">
                                            <p:txEl>
                                              <p:pRg st="2" end="2"/>
                                            </p:txEl>
                                          </p:spTgt>
                                        </p:tgtEl>
                                      </p:cBhvr>
                                    </p:animEffect>
                                  </p:childTnLst>
                                </p:cTn>
                              </p:par>
                            </p:childTnLst>
                          </p:cTn>
                        </p:par>
                        <p:par>
                          <p:cTn id="16" fill="hold">
                            <p:stCondLst>
                              <p:cond delay="6000"/>
                            </p:stCondLst>
                            <p:childTnLst>
                              <p:par>
                                <p:cTn id="17" presetID="20" presetClass="entr" presetSubtype="0" fill="hold" nodeType="afterEffect">
                                  <p:stCondLst>
                                    <p:cond delay="0"/>
                                  </p:stCondLst>
                                  <p:childTnLst>
                                    <p:set>
                                      <p:cBhvr>
                                        <p:cTn id="18" dur="1" fill="hold">
                                          <p:stCondLst>
                                            <p:cond delay="0"/>
                                          </p:stCondLst>
                                        </p:cTn>
                                        <p:tgtEl>
                                          <p:spTgt spid="140291">
                                            <p:txEl>
                                              <p:pRg st="3" end="3"/>
                                            </p:txEl>
                                          </p:spTgt>
                                        </p:tgtEl>
                                        <p:attrNameLst>
                                          <p:attrName>style.visibility</p:attrName>
                                        </p:attrNameLst>
                                      </p:cBhvr>
                                      <p:to>
                                        <p:strVal val="visible"/>
                                      </p:to>
                                    </p:set>
                                    <p:animEffect transition="in" filter="wedge">
                                      <p:cBhvr>
                                        <p:cTn id="19" dur="2000"/>
                                        <p:tgtEl>
                                          <p:spTgt spid="140291">
                                            <p:txEl>
                                              <p:pRg st="3" end="3"/>
                                            </p:txEl>
                                          </p:spTgt>
                                        </p:tgtEl>
                                      </p:cBhvr>
                                    </p:animEffect>
                                  </p:childTnLst>
                                </p:cTn>
                              </p:par>
                            </p:childTnLst>
                          </p:cTn>
                        </p:par>
                        <p:par>
                          <p:cTn id="20" fill="hold">
                            <p:stCondLst>
                              <p:cond delay="8000"/>
                            </p:stCondLst>
                            <p:childTnLst>
                              <p:par>
                                <p:cTn id="21" presetID="55" presetClass="entr" presetSubtype="0" fill="hold" grpId="0" nodeType="afterEffect">
                                  <p:stCondLst>
                                    <p:cond delay="0"/>
                                  </p:stCondLst>
                                  <p:childTnLst>
                                    <p:set>
                                      <p:cBhvr>
                                        <p:cTn id="22" dur="1" fill="hold">
                                          <p:stCondLst>
                                            <p:cond delay="0"/>
                                          </p:stCondLst>
                                        </p:cTn>
                                        <p:tgtEl>
                                          <p:spTgt spid="140294"/>
                                        </p:tgtEl>
                                        <p:attrNameLst>
                                          <p:attrName>style.visibility</p:attrName>
                                        </p:attrNameLst>
                                      </p:cBhvr>
                                      <p:to>
                                        <p:strVal val="visible"/>
                                      </p:to>
                                    </p:set>
                                    <p:anim calcmode="lin" valueType="num">
                                      <p:cBhvr>
                                        <p:cTn id="23" dur="1000" fill="hold"/>
                                        <p:tgtEl>
                                          <p:spTgt spid="140294"/>
                                        </p:tgtEl>
                                        <p:attrNameLst>
                                          <p:attrName>ppt_w</p:attrName>
                                        </p:attrNameLst>
                                      </p:cBhvr>
                                      <p:tavLst>
                                        <p:tav tm="0">
                                          <p:val>
                                            <p:strVal val="#ppt_w*0.70"/>
                                          </p:val>
                                        </p:tav>
                                        <p:tav tm="100000">
                                          <p:val>
                                            <p:strVal val="#ppt_w"/>
                                          </p:val>
                                        </p:tav>
                                      </p:tavLst>
                                    </p:anim>
                                    <p:anim calcmode="lin" valueType="num">
                                      <p:cBhvr>
                                        <p:cTn id="24" dur="1000" fill="hold"/>
                                        <p:tgtEl>
                                          <p:spTgt spid="140294"/>
                                        </p:tgtEl>
                                        <p:attrNameLst>
                                          <p:attrName>ppt_h</p:attrName>
                                        </p:attrNameLst>
                                      </p:cBhvr>
                                      <p:tavLst>
                                        <p:tav tm="0">
                                          <p:val>
                                            <p:strVal val="#ppt_h"/>
                                          </p:val>
                                        </p:tav>
                                        <p:tav tm="100000">
                                          <p:val>
                                            <p:strVal val="#ppt_h"/>
                                          </p:val>
                                        </p:tav>
                                      </p:tavLst>
                                    </p:anim>
                                    <p:animEffect transition="in" filter="fade">
                                      <p:cBhvr>
                                        <p:cTn id="25" dur="1000"/>
                                        <p:tgtEl>
                                          <p:spTgt spid="140294"/>
                                        </p:tgtEl>
                                      </p:cBhvr>
                                    </p:animEffect>
                                  </p:childTnLst>
                                </p:cTn>
                              </p:par>
                            </p:childTnLst>
                          </p:cTn>
                        </p:par>
                      </p:childTnLst>
                    </p:cTn>
                  </p:par>
                  <p:par>
                    <p:cTn id="26" fill="hold">
                      <p:stCondLst>
                        <p:cond delay="indefinite"/>
                      </p:stCondLst>
                      <p:childTnLst>
                        <p:par>
                          <p:cTn id="27" fill="hold">
                            <p:stCondLst>
                              <p:cond delay="0"/>
                            </p:stCondLst>
                            <p:childTnLst>
                              <p:par>
                                <p:cTn id="28" presetID="40" presetClass="entr" presetSubtype="0" fill="hold" grpId="0" nodeType="clickEffect">
                                  <p:stCondLst>
                                    <p:cond delay="0"/>
                                  </p:stCondLst>
                                  <p:iterate type="lt">
                                    <p:tmPct val="10000"/>
                                  </p:iterate>
                                  <p:childTnLst>
                                    <p:set>
                                      <p:cBhvr>
                                        <p:cTn id="29" dur="1" fill="hold">
                                          <p:stCondLst>
                                            <p:cond delay="0"/>
                                          </p:stCondLst>
                                        </p:cTn>
                                        <p:tgtEl>
                                          <p:spTgt spid="140290"/>
                                        </p:tgtEl>
                                        <p:attrNameLst>
                                          <p:attrName>style.visibility</p:attrName>
                                        </p:attrNameLst>
                                      </p:cBhvr>
                                      <p:to>
                                        <p:strVal val="visible"/>
                                      </p:to>
                                    </p:set>
                                    <p:animEffect transition="in" filter="fade">
                                      <p:cBhvr>
                                        <p:cTn id="30" dur="1000"/>
                                        <p:tgtEl>
                                          <p:spTgt spid="140290"/>
                                        </p:tgtEl>
                                      </p:cBhvr>
                                    </p:animEffect>
                                    <p:anim calcmode="lin" valueType="num">
                                      <p:cBhvr>
                                        <p:cTn id="31" dur="1000" fill="hold"/>
                                        <p:tgtEl>
                                          <p:spTgt spid="140290"/>
                                        </p:tgtEl>
                                        <p:attrNameLst>
                                          <p:attrName>ppt_x</p:attrName>
                                        </p:attrNameLst>
                                      </p:cBhvr>
                                      <p:tavLst>
                                        <p:tav tm="0">
                                          <p:val>
                                            <p:strVal val="#ppt_x-.1"/>
                                          </p:val>
                                        </p:tav>
                                        <p:tav tm="100000">
                                          <p:val>
                                            <p:strVal val="#ppt_x"/>
                                          </p:val>
                                        </p:tav>
                                      </p:tavLst>
                                    </p:anim>
                                    <p:anim calcmode="lin" valueType="num">
                                      <p:cBhvr>
                                        <p:cTn id="32" dur="1000" fill="hold"/>
                                        <p:tgtEl>
                                          <p:spTgt spid="140290"/>
                                        </p:tgtEl>
                                        <p:attrNameLst>
                                          <p:attrName>ppt_y</p:attrName>
                                        </p:attrNameLst>
                                      </p:cBhvr>
                                      <p:tavLst>
                                        <p:tav tm="0">
                                          <p:val>
                                            <p:strVal val="#ppt_y"/>
                                          </p:val>
                                        </p:tav>
                                        <p:tav tm="100000">
                                          <p:val>
                                            <p:strVal val="#ppt_y"/>
                                          </p:val>
                                        </p:tav>
                                      </p:tavLst>
                                    </p:anim>
                                  </p:childTnLst>
                                </p:cTn>
                              </p:par>
                            </p:childTnLst>
                          </p:cTn>
                        </p:par>
                        <p:par>
                          <p:cTn id="33" fill="hold">
                            <p:stCondLst>
                              <p:cond delay="3700"/>
                            </p:stCondLst>
                            <p:childTnLst>
                              <p:par>
                                <p:cTn id="34" presetID="23" presetClass="entr" presetSubtype="16" fill="hold" nodeType="afterEffect">
                                  <p:stCondLst>
                                    <p:cond delay="0"/>
                                  </p:stCondLst>
                                  <p:childTnLst>
                                    <p:set>
                                      <p:cBhvr>
                                        <p:cTn id="35" dur="1" fill="hold">
                                          <p:stCondLst>
                                            <p:cond delay="0"/>
                                          </p:stCondLst>
                                        </p:cTn>
                                        <p:tgtEl>
                                          <p:spTgt spid="140293"/>
                                        </p:tgtEl>
                                        <p:attrNameLst>
                                          <p:attrName>style.visibility</p:attrName>
                                        </p:attrNameLst>
                                      </p:cBhvr>
                                      <p:to>
                                        <p:strVal val="visible"/>
                                      </p:to>
                                    </p:set>
                                    <p:anim calcmode="lin" valueType="num">
                                      <p:cBhvr>
                                        <p:cTn id="36" dur="3000" fill="hold"/>
                                        <p:tgtEl>
                                          <p:spTgt spid="140293"/>
                                        </p:tgtEl>
                                        <p:attrNameLst>
                                          <p:attrName>ppt_w</p:attrName>
                                        </p:attrNameLst>
                                      </p:cBhvr>
                                      <p:tavLst>
                                        <p:tav tm="0">
                                          <p:val>
                                            <p:fltVal val="0"/>
                                          </p:val>
                                        </p:tav>
                                        <p:tav tm="100000">
                                          <p:val>
                                            <p:strVal val="#ppt_w"/>
                                          </p:val>
                                        </p:tav>
                                      </p:tavLst>
                                    </p:anim>
                                    <p:anim calcmode="lin" valueType="num">
                                      <p:cBhvr>
                                        <p:cTn id="37" dur="3000" fill="hold"/>
                                        <p:tgtEl>
                                          <p:spTgt spid="140293"/>
                                        </p:tgtEl>
                                        <p:attrNameLst>
                                          <p:attrName>ppt_h</p:attrName>
                                        </p:attrNameLst>
                                      </p:cBhvr>
                                      <p:tavLst>
                                        <p:tav tm="0">
                                          <p:val>
                                            <p:fltVal val="0"/>
                                          </p:val>
                                        </p:tav>
                                        <p:tav tm="100000">
                                          <p:val>
                                            <p:strVal val="#ppt_h"/>
                                          </p:val>
                                        </p:tav>
                                      </p:tavLst>
                                    </p:anim>
                                  </p:childTnLst>
                                </p:cTn>
                              </p:par>
                            </p:childTnLst>
                          </p:cTn>
                        </p:par>
                        <p:par>
                          <p:cTn id="38" fill="hold">
                            <p:stCondLst>
                              <p:cond delay="6700"/>
                            </p:stCondLst>
                            <p:childTnLst>
                              <p:par>
                                <p:cTn id="39" presetID="55" presetClass="entr" presetSubtype="0" fill="hold" nodeType="afterEffect">
                                  <p:stCondLst>
                                    <p:cond delay="0"/>
                                  </p:stCondLst>
                                  <p:childTnLst>
                                    <p:set>
                                      <p:cBhvr>
                                        <p:cTn id="40" dur="1" fill="hold">
                                          <p:stCondLst>
                                            <p:cond delay="0"/>
                                          </p:stCondLst>
                                        </p:cTn>
                                        <p:tgtEl>
                                          <p:spTgt spid="140291">
                                            <p:txEl>
                                              <p:pRg st="10" end="10"/>
                                            </p:txEl>
                                          </p:spTgt>
                                        </p:tgtEl>
                                        <p:attrNameLst>
                                          <p:attrName>style.visibility</p:attrName>
                                        </p:attrNameLst>
                                      </p:cBhvr>
                                      <p:to>
                                        <p:strVal val="visible"/>
                                      </p:to>
                                    </p:set>
                                    <p:anim calcmode="lin" valueType="num">
                                      <p:cBhvr>
                                        <p:cTn id="41" dur="1000" fill="hold"/>
                                        <p:tgtEl>
                                          <p:spTgt spid="140291">
                                            <p:txEl>
                                              <p:pRg st="10" end="10"/>
                                            </p:txEl>
                                          </p:spTgt>
                                        </p:tgtEl>
                                        <p:attrNameLst>
                                          <p:attrName>ppt_w</p:attrName>
                                        </p:attrNameLst>
                                      </p:cBhvr>
                                      <p:tavLst>
                                        <p:tav tm="0">
                                          <p:val>
                                            <p:strVal val="#ppt_w*0.70"/>
                                          </p:val>
                                        </p:tav>
                                        <p:tav tm="100000">
                                          <p:val>
                                            <p:strVal val="#ppt_w"/>
                                          </p:val>
                                        </p:tav>
                                      </p:tavLst>
                                    </p:anim>
                                    <p:anim calcmode="lin" valueType="num">
                                      <p:cBhvr>
                                        <p:cTn id="42" dur="1000" fill="hold"/>
                                        <p:tgtEl>
                                          <p:spTgt spid="140291">
                                            <p:txEl>
                                              <p:pRg st="10" end="10"/>
                                            </p:txEl>
                                          </p:spTgt>
                                        </p:tgtEl>
                                        <p:attrNameLst>
                                          <p:attrName>ppt_h</p:attrName>
                                        </p:attrNameLst>
                                      </p:cBhvr>
                                      <p:tavLst>
                                        <p:tav tm="0">
                                          <p:val>
                                            <p:strVal val="#ppt_h"/>
                                          </p:val>
                                        </p:tav>
                                        <p:tav tm="100000">
                                          <p:val>
                                            <p:strVal val="#ppt_h"/>
                                          </p:val>
                                        </p:tav>
                                      </p:tavLst>
                                    </p:anim>
                                    <p:animEffect transition="in" filter="fade">
                                      <p:cBhvr>
                                        <p:cTn id="43" dur="1000"/>
                                        <p:tgtEl>
                                          <p:spTgt spid="140291">
                                            <p:txEl>
                                              <p:pRg st="10" end="10"/>
                                            </p:txEl>
                                          </p:spTgt>
                                        </p:tgtEl>
                                      </p:cBhvr>
                                    </p:animEffect>
                                  </p:childTnLst>
                                </p:cTn>
                              </p:par>
                            </p:childTnLst>
                          </p:cTn>
                        </p:par>
                        <p:par>
                          <p:cTn id="44" fill="hold">
                            <p:stCondLst>
                              <p:cond delay="7700"/>
                            </p:stCondLst>
                            <p:childTnLst>
                              <p:par>
                                <p:cTn id="45" presetID="10" presetClass="entr" presetSubtype="0" fill="hold" nodeType="afterEffect">
                                  <p:stCondLst>
                                    <p:cond delay="0"/>
                                  </p:stCondLst>
                                  <p:childTnLst>
                                    <p:set>
                                      <p:cBhvr>
                                        <p:cTn id="46" dur="1" fill="hold">
                                          <p:stCondLst>
                                            <p:cond delay="0"/>
                                          </p:stCondLst>
                                        </p:cTn>
                                        <p:tgtEl>
                                          <p:spTgt spid="140291">
                                            <p:txEl>
                                              <p:pRg st="11" end="11"/>
                                            </p:txEl>
                                          </p:spTgt>
                                        </p:tgtEl>
                                        <p:attrNameLst>
                                          <p:attrName>style.visibility</p:attrName>
                                        </p:attrNameLst>
                                      </p:cBhvr>
                                      <p:to>
                                        <p:strVal val="visible"/>
                                      </p:to>
                                    </p:set>
                                    <p:animEffect transition="in" filter="fade">
                                      <p:cBhvr>
                                        <p:cTn id="47" dur="2000"/>
                                        <p:tgtEl>
                                          <p:spTgt spid="140291">
                                            <p:txEl>
                                              <p:pRg st="11" end="11"/>
                                            </p:txEl>
                                          </p:spTgt>
                                        </p:tgtEl>
                                      </p:cBhvr>
                                    </p:animEffect>
                                  </p:childTnLst>
                                </p:cTn>
                              </p:par>
                            </p:childTnLst>
                          </p:cTn>
                        </p:par>
                        <p:par>
                          <p:cTn id="48" fill="hold">
                            <p:stCondLst>
                              <p:cond delay="9700"/>
                            </p:stCondLst>
                            <p:childTnLst>
                              <p:par>
                                <p:cTn id="49" presetID="55" presetClass="entr" presetSubtype="0" fill="hold" nodeType="afterEffect">
                                  <p:stCondLst>
                                    <p:cond delay="0"/>
                                  </p:stCondLst>
                                  <p:childTnLst>
                                    <p:set>
                                      <p:cBhvr>
                                        <p:cTn id="50" dur="1" fill="hold">
                                          <p:stCondLst>
                                            <p:cond delay="0"/>
                                          </p:stCondLst>
                                        </p:cTn>
                                        <p:tgtEl>
                                          <p:spTgt spid="140291">
                                            <p:txEl>
                                              <p:pRg st="12" end="12"/>
                                            </p:txEl>
                                          </p:spTgt>
                                        </p:tgtEl>
                                        <p:attrNameLst>
                                          <p:attrName>style.visibility</p:attrName>
                                        </p:attrNameLst>
                                      </p:cBhvr>
                                      <p:to>
                                        <p:strVal val="visible"/>
                                      </p:to>
                                    </p:set>
                                    <p:anim calcmode="lin" valueType="num">
                                      <p:cBhvr>
                                        <p:cTn id="51" dur="1000" fill="hold"/>
                                        <p:tgtEl>
                                          <p:spTgt spid="140291">
                                            <p:txEl>
                                              <p:pRg st="12" end="12"/>
                                            </p:txEl>
                                          </p:spTgt>
                                        </p:tgtEl>
                                        <p:attrNameLst>
                                          <p:attrName>ppt_w</p:attrName>
                                        </p:attrNameLst>
                                      </p:cBhvr>
                                      <p:tavLst>
                                        <p:tav tm="0">
                                          <p:val>
                                            <p:strVal val="#ppt_w*0.70"/>
                                          </p:val>
                                        </p:tav>
                                        <p:tav tm="100000">
                                          <p:val>
                                            <p:strVal val="#ppt_w"/>
                                          </p:val>
                                        </p:tav>
                                      </p:tavLst>
                                    </p:anim>
                                    <p:anim calcmode="lin" valueType="num">
                                      <p:cBhvr>
                                        <p:cTn id="52" dur="1000" fill="hold"/>
                                        <p:tgtEl>
                                          <p:spTgt spid="140291">
                                            <p:txEl>
                                              <p:pRg st="12" end="12"/>
                                            </p:txEl>
                                          </p:spTgt>
                                        </p:tgtEl>
                                        <p:attrNameLst>
                                          <p:attrName>ppt_h</p:attrName>
                                        </p:attrNameLst>
                                      </p:cBhvr>
                                      <p:tavLst>
                                        <p:tav tm="0">
                                          <p:val>
                                            <p:strVal val="#ppt_h"/>
                                          </p:val>
                                        </p:tav>
                                        <p:tav tm="100000">
                                          <p:val>
                                            <p:strVal val="#ppt_h"/>
                                          </p:val>
                                        </p:tav>
                                      </p:tavLst>
                                    </p:anim>
                                    <p:animEffect transition="in" filter="fade">
                                      <p:cBhvr>
                                        <p:cTn id="53" dur="1000"/>
                                        <p:tgtEl>
                                          <p:spTgt spid="140291">
                                            <p:txEl>
                                              <p:pRg st="12" end="1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140296"/>
                                        </p:tgtEl>
                                        <p:attrNameLst>
                                          <p:attrName>style.visibility</p:attrName>
                                        </p:attrNameLst>
                                      </p:cBhvr>
                                      <p:to>
                                        <p:strVal val="visible"/>
                                      </p:to>
                                    </p:set>
                                    <p:anim calcmode="lin" valueType="num">
                                      <p:cBhvr>
                                        <p:cTn id="58" dur="2000" fill="hold"/>
                                        <p:tgtEl>
                                          <p:spTgt spid="140296"/>
                                        </p:tgtEl>
                                        <p:attrNameLst>
                                          <p:attrName>ppt_w</p:attrName>
                                        </p:attrNameLst>
                                      </p:cBhvr>
                                      <p:tavLst>
                                        <p:tav tm="0">
                                          <p:val>
                                            <p:fltVal val="0"/>
                                          </p:val>
                                        </p:tav>
                                        <p:tav tm="100000">
                                          <p:val>
                                            <p:strVal val="#ppt_w"/>
                                          </p:val>
                                        </p:tav>
                                      </p:tavLst>
                                    </p:anim>
                                    <p:anim calcmode="lin" valueType="num">
                                      <p:cBhvr>
                                        <p:cTn id="59" dur="2000" fill="hold"/>
                                        <p:tgtEl>
                                          <p:spTgt spid="140296"/>
                                        </p:tgtEl>
                                        <p:attrNameLst>
                                          <p:attrName>ppt_h</p:attrName>
                                        </p:attrNameLst>
                                      </p:cBhvr>
                                      <p:tavLst>
                                        <p:tav tm="0">
                                          <p:val>
                                            <p:fltVal val="0"/>
                                          </p:val>
                                        </p:tav>
                                        <p:tav tm="100000">
                                          <p:val>
                                            <p:strVal val="#ppt_h"/>
                                          </p:val>
                                        </p:tav>
                                      </p:tavLst>
                                    </p:anim>
                                  </p:childTnLst>
                                </p:cTn>
                              </p:par>
                            </p:childTnLst>
                          </p:cTn>
                        </p:par>
                        <p:par>
                          <p:cTn id="60" fill="hold">
                            <p:stCondLst>
                              <p:cond delay="2000"/>
                            </p:stCondLst>
                            <p:childTnLst>
                              <p:par>
                                <p:cTn id="61" presetID="8" presetClass="exit" presetSubtype="16" fill="hold" grpId="1" nodeType="afterEffect">
                                  <p:stCondLst>
                                    <p:cond delay="500"/>
                                  </p:stCondLst>
                                  <p:childTnLst>
                                    <p:animEffect transition="out" filter="diamond(in)">
                                      <p:cBhvr>
                                        <p:cTn id="62" dur="1000"/>
                                        <p:tgtEl>
                                          <p:spTgt spid="140296"/>
                                        </p:tgtEl>
                                      </p:cBhvr>
                                    </p:animEffect>
                                    <p:set>
                                      <p:cBhvr>
                                        <p:cTn id="63" dur="1" fill="hold">
                                          <p:stCondLst>
                                            <p:cond delay="999"/>
                                          </p:stCondLst>
                                        </p:cTn>
                                        <p:tgtEl>
                                          <p:spTgt spid="140296"/>
                                        </p:tgtEl>
                                        <p:attrNameLst>
                                          <p:attrName>style.visibility</p:attrName>
                                        </p:attrNameLst>
                                      </p:cBhvr>
                                      <p:to>
                                        <p:strVal val="hidden"/>
                                      </p:to>
                                    </p:set>
                                  </p:childTnLst>
                                </p:cTn>
                              </p:par>
                            </p:childTnLst>
                          </p:cTn>
                        </p:par>
                        <p:par>
                          <p:cTn id="64" fill="hold">
                            <p:stCondLst>
                              <p:cond delay="3500"/>
                            </p:stCondLst>
                            <p:childTnLst>
                              <p:par>
                                <p:cTn id="65" presetID="15" presetClass="entr" presetSubtype="0" fill="hold" grpId="0" nodeType="afterEffect">
                                  <p:stCondLst>
                                    <p:cond delay="0"/>
                                  </p:stCondLst>
                                  <p:childTnLst>
                                    <p:set>
                                      <p:cBhvr>
                                        <p:cTn id="66" dur="1" fill="hold">
                                          <p:stCondLst>
                                            <p:cond delay="0"/>
                                          </p:stCondLst>
                                        </p:cTn>
                                        <p:tgtEl>
                                          <p:spTgt spid="140295"/>
                                        </p:tgtEl>
                                        <p:attrNameLst>
                                          <p:attrName>style.visibility</p:attrName>
                                        </p:attrNameLst>
                                      </p:cBhvr>
                                      <p:to>
                                        <p:strVal val="visible"/>
                                      </p:to>
                                    </p:set>
                                    <p:anim calcmode="lin" valueType="num">
                                      <p:cBhvr>
                                        <p:cTn id="67" dur="2000" fill="hold"/>
                                        <p:tgtEl>
                                          <p:spTgt spid="140295"/>
                                        </p:tgtEl>
                                        <p:attrNameLst>
                                          <p:attrName>ppt_w</p:attrName>
                                        </p:attrNameLst>
                                      </p:cBhvr>
                                      <p:tavLst>
                                        <p:tav tm="0">
                                          <p:val>
                                            <p:fltVal val="0"/>
                                          </p:val>
                                        </p:tav>
                                        <p:tav tm="100000">
                                          <p:val>
                                            <p:strVal val="#ppt_w"/>
                                          </p:val>
                                        </p:tav>
                                      </p:tavLst>
                                    </p:anim>
                                    <p:anim calcmode="lin" valueType="num">
                                      <p:cBhvr>
                                        <p:cTn id="68" dur="2000" fill="hold"/>
                                        <p:tgtEl>
                                          <p:spTgt spid="140295"/>
                                        </p:tgtEl>
                                        <p:attrNameLst>
                                          <p:attrName>ppt_h</p:attrName>
                                        </p:attrNameLst>
                                      </p:cBhvr>
                                      <p:tavLst>
                                        <p:tav tm="0">
                                          <p:val>
                                            <p:fltVal val="0"/>
                                          </p:val>
                                        </p:tav>
                                        <p:tav tm="100000">
                                          <p:val>
                                            <p:strVal val="#ppt_h"/>
                                          </p:val>
                                        </p:tav>
                                      </p:tavLst>
                                    </p:anim>
                                    <p:anim calcmode="lin" valueType="num">
                                      <p:cBhvr>
                                        <p:cTn id="69" dur="2000" fill="hold"/>
                                        <p:tgtEl>
                                          <p:spTgt spid="140295"/>
                                        </p:tgtEl>
                                        <p:attrNameLst>
                                          <p:attrName>ppt_x</p:attrName>
                                        </p:attrNameLst>
                                      </p:cBhvr>
                                      <p:tavLst>
                                        <p:tav tm="0" fmla="#ppt_x+(cos(-2*pi*(1-$))*-#ppt_x-sin(-2*pi*(1-$))*(1-#ppt_y))*(1-$)">
                                          <p:val>
                                            <p:fltVal val="0"/>
                                          </p:val>
                                        </p:tav>
                                        <p:tav tm="100000">
                                          <p:val>
                                            <p:fltVal val="1"/>
                                          </p:val>
                                        </p:tav>
                                      </p:tavLst>
                                    </p:anim>
                                    <p:anim calcmode="lin" valueType="num">
                                      <p:cBhvr>
                                        <p:cTn id="70" dur="2000" fill="hold"/>
                                        <p:tgtEl>
                                          <p:spTgt spid="140295"/>
                                        </p:tgtEl>
                                        <p:attrNameLst>
                                          <p:attrName>ppt_y</p:attrName>
                                        </p:attrNameLst>
                                      </p:cBhvr>
                                      <p:tavLst>
                                        <p:tav tm="0" fmla="#ppt_y+(sin(-2*pi*(1-$))*-#ppt_x+cos(-2*pi*(1-$))*(1-#ppt_y))*(1-$)">
                                          <p:val>
                                            <p:fltVal val="0"/>
                                          </p:val>
                                        </p:tav>
                                        <p:tav tm="100000">
                                          <p:val>
                                            <p:fltVal val="1"/>
                                          </p:val>
                                        </p:tav>
                                      </p:tavLst>
                                    </p:anim>
                                  </p:childTnLst>
                                </p:cTn>
                              </p:par>
                              <p:par>
                                <p:cTn id="71" presetID="10" presetClass="entr" presetSubtype="0" fill="hold" grpId="0" nodeType="withEffect">
                                  <p:stCondLst>
                                    <p:cond delay="0"/>
                                  </p:stCondLst>
                                  <p:childTnLst>
                                    <p:set>
                                      <p:cBhvr>
                                        <p:cTn id="72" dur="1" fill="hold">
                                          <p:stCondLst>
                                            <p:cond delay="0"/>
                                          </p:stCondLst>
                                        </p:cTn>
                                        <p:tgtEl>
                                          <p:spTgt spid="140297"/>
                                        </p:tgtEl>
                                        <p:attrNameLst>
                                          <p:attrName>style.visibility</p:attrName>
                                        </p:attrNameLst>
                                      </p:cBhvr>
                                      <p:to>
                                        <p:strVal val="visible"/>
                                      </p:to>
                                    </p:set>
                                    <p:animEffect transition="in" filter="fade">
                                      <p:cBhvr>
                                        <p:cTn id="73" dur="2000"/>
                                        <p:tgtEl>
                                          <p:spTgt spid="140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P spid="140294" grpId="0" animBg="1"/>
      <p:bldP spid="140295" grpId="0" animBg="1"/>
      <p:bldP spid="140296" grpId="0"/>
      <p:bldP spid="140296" grpId="1"/>
      <p:bldP spid="14029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3"/>
</p:tagLst>
</file>

<file path=ppt/tags/tag10.xml><?xml version="1.0" encoding="utf-8"?>
<p:tagLst xmlns:a="http://schemas.openxmlformats.org/drawingml/2006/main" xmlns:r="http://schemas.openxmlformats.org/officeDocument/2006/relationships" xmlns:p="http://schemas.openxmlformats.org/presentationml/2006/main">
  <p:tag name="TIMING" val="|14.7|8.7"/>
</p:tagLst>
</file>

<file path=ppt/tags/tag11.xml><?xml version="1.0" encoding="utf-8"?>
<p:tagLst xmlns:a="http://schemas.openxmlformats.org/drawingml/2006/main" xmlns:r="http://schemas.openxmlformats.org/officeDocument/2006/relationships" xmlns:p="http://schemas.openxmlformats.org/presentationml/2006/main">
  <p:tag name="TIMING" val="|5.9|4.4"/>
</p:tagLst>
</file>

<file path=ppt/tags/tag12.xml><?xml version="1.0" encoding="utf-8"?>
<p:tagLst xmlns:a="http://schemas.openxmlformats.org/drawingml/2006/main" xmlns:r="http://schemas.openxmlformats.org/officeDocument/2006/relationships" xmlns:p="http://schemas.openxmlformats.org/presentationml/2006/main">
  <p:tag name="TIMING" val="|30.3|11.2|10.4|11.6|10.5|13.4|12.1"/>
</p:tagLst>
</file>

<file path=ppt/tags/tag13.xml><?xml version="1.0" encoding="utf-8"?>
<p:tagLst xmlns:a="http://schemas.openxmlformats.org/drawingml/2006/main" xmlns:r="http://schemas.openxmlformats.org/officeDocument/2006/relationships" xmlns:p="http://schemas.openxmlformats.org/presentationml/2006/main">
  <p:tag name="TIMING" val="|9.9|4.|8.2"/>
</p:tagLst>
</file>

<file path=ppt/tags/tag14.xml><?xml version="1.0" encoding="utf-8"?>
<p:tagLst xmlns:a="http://schemas.openxmlformats.org/drawingml/2006/main" xmlns:r="http://schemas.openxmlformats.org/officeDocument/2006/relationships" xmlns:p="http://schemas.openxmlformats.org/presentationml/2006/main">
  <p:tag name="TIMING" val="|8.7|8.|5.9|6.3"/>
</p:tagLst>
</file>

<file path=ppt/tags/tag15.xml><?xml version="1.0" encoding="utf-8"?>
<p:tagLst xmlns:a="http://schemas.openxmlformats.org/drawingml/2006/main" xmlns:r="http://schemas.openxmlformats.org/officeDocument/2006/relationships" xmlns:p="http://schemas.openxmlformats.org/presentationml/2006/main">
  <p:tag name="TIMING" val="|11.3"/>
</p:tagLst>
</file>

<file path=ppt/tags/tag16.xml><?xml version="1.0" encoding="utf-8"?>
<p:tagLst xmlns:a="http://schemas.openxmlformats.org/drawingml/2006/main" xmlns:r="http://schemas.openxmlformats.org/officeDocument/2006/relationships" xmlns:p="http://schemas.openxmlformats.org/presentationml/2006/main">
  <p:tag name="TIMING" val="|12.3"/>
</p:tagLst>
</file>

<file path=ppt/tags/tag17.xml><?xml version="1.0" encoding="utf-8"?>
<p:tagLst xmlns:a="http://schemas.openxmlformats.org/drawingml/2006/main" xmlns:r="http://schemas.openxmlformats.org/officeDocument/2006/relationships" xmlns:p="http://schemas.openxmlformats.org/presentationml/2006/main">
  <p:tag name="TIMING" val="|36.6|3.5|3.5|3.3|25.5"/>
</p:tagLst>
</file>

<file path=ppt/tags/tag18.xml><?xml version="1.0" encoding="utf-8"?>
<p:tagLst xmlns:a="http://schemas.openxmlformats.org/drawingml/2006/main" xmlns:r="http://schemas.openxmlformats.org/officeDocument/2006/relationships" xmlns:p="http://schemas.openxmlformats.org/presentationml/2006/main">
  <p:tag name="TIMING" val="|13.8|12.6|2.6|4.9"/>
</p:tagLst>
</file>

<file path=ppt/tags/tag19.xml><?xml version="1.0" encoding="utf-8"?>
<p:tagLst xmlns:a="http://schemas.openxmlformats.org/drawingml/2006/main" xmlns:r="http://schemas.openxmlformats.org/officeDocument/2006/relationships" xmlns:p="http://schemas.openxmlformats.org/presentationml/2006/main">
  <p:tag name="TIMING" val="|4.|11.2|5.3|4.4|17.3"/>
</p:tagLst>
</file>

<file path=ppt/tags/tag2.xml><?xml version="1.0" encoding="utf-8"?>
<p:tagLst xmlns:a="http://schemas.openxmlformats.org/drawingml/2006/main" xmlns:r="http://schemas.openxmlformats.org/officeDocument/2006/relationships" xmlns:p="http://schemas.openxmlformats.org/presentationml/2006/main">
  <p:tag name="TIMING" val="|1.7|13.7|4.1|3.7|8.4|5.8|11.1|8.8|6.4"/>
</p:tagLst>
</file>

<file path=ppt/tags/tag20.xml><?xml version="1.0" encoding="utf-8"?>
<p:tagLst xmlns:a="http://schemas.openxmlformats.org/drawingml/2006/main" xmlns:r="http://schemas.openxmlformats.org/officeDocument/2006/relationships" xmlns:p="http://schemas.openxmlformats.org/presentationml/2006/main">
  <p:tag name="TIMING" val="|38.|11.8|18.2"/>
</p:tagLst>
</file>

<file path=ppt/tags/tag21.xml><?xml version="1.0" encoding="utf-8"?>
<p:tagLst xmlns:a="http://schemas.openxmlformats.org/drawingml/2006/main" xmlns:r="http://schemas.openxmlformats.org/officeDocument/2006/relationships" xmlns:p="http://schemas.openxmlformats.org/presentationml/2006/main">
  <p:tag name="TIMING" val="|10.4|15.5|6.9|19.9|18.9"/>
</p:tagLst>
</file>

<file path=ppt/tags/tag22.xml><?xml version="1.0" encoding="utf-8"?>
<p:tagLst xmlns:a="http://schemas.openxmlformats.org/drawingml/2006/main" xmlns:r="http://schemas.openxmlformats.org/officeDocument/2006/relationships" xmlns:p="http://schemas.openxmlformats.org/presentationml/2006/main">
  <p:tag name="TIMING" val="|15.4"/>
</p:tagLst>
</file>

<file path=ppt/tags/tag23.xml><?xml version="1.0" encoding="utf-8"?>
<p:tagLst xmlns:a="http://schemas.openxmlformats.org/drawingml/2006/main" xmlns:r="http://schemas.openxmlformats.org/officeDocument/2006/relationships" xmlns:p="http://schemas.openxmlformats.org/presentationml/2006/main">
  <p:tag name="TIMING" val="|7.6|5.5|5.4|4.7|9.5|9.5"/>
</p:tagLst>
</file>

<file path=ppt/tags/tag24.xml><?xml version="1.0" encoding="utf-8"?>
<p:tagLst xmlns:a="http://schemas.openxmlformats.org/drawingml/2006/main" xmlns:r="http://schemas.openxmlformats.org/officeDocument/2006/relationships" xmlns:p="http://schemas.openxmlformats.org/presentationml/2006/main">
  <p:tag name="TIMING" val="|15.4|7.7|6.9"/>
</p:tagLst>
</file>

<file path=ppt/tags/tag25.xml><?xml version="1.0" encoding="utf-8"?>
<p:tagLst xmlns:a="http://schemas.openxmlformats.org/drawingml/2006/main" xmlns:r="http://schemas.openxmlformats.org/officeDocument/2006/relationships" xmlns:p="http://schemas.openxmlformats.org/presentationml/2006/main">
  <p:tag name="TIMING" val="|24.1|24.|16.5|28.9"/>
</p:tagLst>
</file>

<file path=ppt/tags/tag26.xml><?xml version="1.0" encoding="utf-8"?>
<p:tagLst xmlns:a="http://schemas.openxmlformats.org/drawingml/2006/main" xmlns:r="http://schemas.openxmlformats.org/officeDocument/2006/relationships" xmlns:p="http://schemas.openxmlformats.org/presentationml/2006/main">
  <p:tag name="TIMING" val="|14.5|5.3|7.|18.1|20.9|10.6"/>
</p:tagLst>
</file>

<file path=ppt/tags/tag27.xml><?xml version="1.0" encoding="utf-8"?>
<p:tagLst xmlns:a="http://schemas.openxmlformats.org/drawingml/2006/main" xmlns:r="http://schemas.openxmlformats.org/officeDocument/2006/relationships" xmlns:p="http://schemas.openxmlformats.org/presentationml/2006/main">
  <p:tag name="TIMING" val="|15.3|23.7|25.1"/>
</p:tagLst>
</file>

<file path=ppt/tags/tag28.xml><?xml version="1.0" encoding="utf-8"?>
<p:tagLst xmlns:a="http://schemas.openxmlformats.org/drawingml/2006/main" xmlns:r="http://schemas.openxmlformats.org/officeDocument/2006/relationships" xmlns:p="http://schemas.openxmlformats.org/presentationml/2006/main">
  <p:tag name="TIMING" val="|17.6|25.8"/>
</p:tagLst>
</file>

<file path=ppt/tags/tag29.xml><?xml version="1.0" encoding="utf-8"?>
<p:tagLst xmlns:a="http://schemas.openxmlformats.org/drawingml/2006/main" xmlns:r="http://schemas.openxmlformats.org/officeDocument/2006/relationships" xmlns:p="http://schemas.openxmlformats.org/presentationml/2006/main">
  <p:tag name="TIMING" val="|13.1|9.|4.2|8.8"/>
</p:tagLst>
</file>

<file path=ppt/tags/tag3.xml><?xml version="1.0" encoding="utf-8"?>
<p:tagLst xmlns:a="http://schemas.openxmlformats.org/drawingml/2006/main" xmlns:r="http://schemas.openxmlformats.org/officeDocument/2006/relationships" xmlns:p="http://schemas.openxmlformats.org/presentationml/2006/main">
  <p:tag name="TIMING" val="|10.2"/>
</p:tagLst>
</file>

<file path=ppt/tags/tag30.xml><?xml version="1.0" encoding="utf-8"?>
<p:tagLst xmlns:a="http://schemas.openxmlformats.org/drawingml/2006/main" xmlns:r="http://schemas.openxmlformats.org/officeDocument/2006/relationships" xmlns:p="http://schemas.openxmlformats.org/presentationml/2006/main">
  <p:tag name="TIMING" val="|9.4|12.3|15.8|12.3|9.9"/>
</p:tagLst>
</file>

<file path=ppt/tags/tag31.xml><?xml version="1.0" encoding="utf-8"?>
<p:tagLst xmlns:a="http://schemas.openxmlformats.org/drawingml/2006/main" xmlns:r="http://schemas.openxmlformats.org/officeDocument/2006/relationships" xmlns:p="http://schemas.openxmlformats.org/presentationml/2006/main">
  <p:tag name="TIMING" val="|9.4|23.3|29.7|9.4"/>
</p:tagLst>
</file>

<file path=ppt/tags/tag32.xml><?xml version="1.0" encoding="utf-8"?>
<p:tagLst xmlns:a="http://schemas.openxmlformats.org/drawingml/2006/main" xmlns:r="http://schemas.openxmlformats.org/officeDocument/2006/relationships" xmlns:p="http://schemas.openxmlformats.org/presentationml/2006/main">
  <p:tag name="TIMING" val="|7.9|22.7|11.2|38.2|25.1"/>
</p:tagLst>
</file>

<file path=ppt/tags/tag33.xml><?xml version="1.0" encoding="utf-8"?>
<p:tagLst xmlns:a="http://schemas.openxmlformats.org/drawingml/2006/main" xmlns:r="http://schemas.openxmlformats.org/officeDocument/2006/relationships" xmlns:p="http://schemas.openxmlformats.org/presentationml/2006/main">
  <p:tag name="TIMING" val="|10.2|11.3"/>
</p:tagLst>
</file>

<file path=ppt/tags/tag34.xml><?xml version="1.0" encoding="utf-8"?>
<p:tagLst xmlns:a="http://schemas.openxmlformats.org/drawingml/2006/main" xmlns:r="http://schemas.openxmlformats.org/officeDocument/2006/relationships" xmlns:p="http://schemas.openxmlformats.org/presentationml/2006/main">
  <p:tag name="TIMING" val="|4.1|16.7"/>
</p:tagLst>
</file>

<file path=ppt/tags/tag35.xml><?xml version="1.0" encoding="utf-8"?>
<p:tagLst xmlns:a="http://schemas.openxmlformats.org/drawingml/2006/main" xmlns:r="http://schemas.openxmlformats.org/officeDocument/2006/relationships" xmlns:p="http://schemas.openxmlformats.org/presentationml/2006/main">
  <p:tag name="TIMING" val="|16.1|28.7|58.6|23.6"/>
</p:tagLst>
</file>

<file path=ppt/tags/tag36.xml><?xml version="1.0" encoding="utf-8"?>
<p:tagLst xmlns:a="http://schemas.openxmlformats.org/drawingml/2006/main" xmlns:r="http://schemas.openxmlformats.org/officeDocument/2006/relationships" xmlns:p="http://schemas.openxmlformats.org/presentationml/2006/main">
  <p:tag name="TIMING" val="|10.2|13.1|11.6|16.1"/>
</p:tagLst>
</file>

<file path=ppt/tags/tag37.xml><?xml version="1.0" encoding="utf-8"?>
<p:tagLst xmlns:a="http://schemas.openxmlformats.org/drawingml/2006/main" xmlns:r="http://schemas.openxmlformats.org/officeDocument/2006/relationships" xmlns:p="http://schemas.openxmlformats.org/presentationml/2006/main">
  <p:tag name="TIMING" val="|12.3|7.2"/>
</p:tagLst>
</file>

<file path=ppt/tags/tag38.xml><?xml version="1.0" encoding="utf-8"?>
<p:tagLst xmlns:a="http://schemas.openxmlformats.org/drawingml/2006/main" xmlns:r="http://schemas.openxmlformats.org/officeDocument/2006/relationships" xmlns:p="http://schemas.openxmlformats.org/presentationml/2006/main">
  <p:tag name="TIMING" val="|19.4|6.2|5.7|7.1"/>
</p:tagLst>
</file>

<file path=ppt/tags/tag39.xml><?xml version="1.0" encoding="utf-8"?>
<p:tagLst xmlns:a="http://schemas.openxmlformats.org/drawingml/2006/main" xmlns:r="http://schemas.openxmlformats.org/officeDocument/2006/relationships" xmlns:p="http://schemas.openxmlformats.org/presentationml/2006/main">
  <p:tag name="TIMING" val="|23.3"/>
</p:tagLst>
</file>

<file path=ppt/tags/tag4.xml><?xml version="1.0" encoding="utf-8"?>
<p:tagLst xmlns:a="http://schemas.openxmlformats.org/drawingml/2006/main" xmlns:r="http://schemas.openxmlformats.org/officeDocument/2006/relationships" xmlns:p="http://schemas.openxmlformats.org/presentationml/2006/main">
  <p:tag name="TIMING" val="|6.2|7.2|17.|14.4|9.7|8.2|15.7"/>
</p:tagLst>
</file>

<file path=ppt/tags/tag40.xml><?xml version="1.0" encoding="utf-8"?>
<p:tagLst xmlns:a="http://schemas.openxmlformats.org/drawingml/2006/main" xmlns:r="http://schemas.openxmlformats.org/officeDocument/2006/relationships" xmlns:p="http://schemas.openxmlformats.org/presentationml/2006/main">
  <p:tag name="TIMING" val="|5.3|13.6|15.6"/>
</p:tagLst>
</file>

<file path=ppt/tags/tag41.xml><?xml version="1.0" encoding="utf-8"?>
<p:tagLst xmlns:a="http://schemas.openxmlformats.org/drawingml/2006/main" xmlns:r="http://schemas.openxmlformats.org/officeDocument/2006/relationships" xmlns:p="http://schemas.openxmlformats.org/presentationml/2006/main">
  <p:tag name="TIMING" val="|13.5|6.5|7.1|18.3"/>
</p:tagLst>
</file>

<file path=ppt/tags/tag42.xml><?xml version="1.0" encoding="utf-8"?>
<p:tagLst xmlns:a="http://schemas.openxmlformats.org/drawingml/2006/main" xmlns:r="http://schemas.openxmlformats.org/officeDocument/2006/relationships" xmlns:p="http://schemas.openxmlformats.org/presentationml/2006/main">
  <p:tag name="TIMING" val="|3.9|19.9|17."/>
</p:tagLst>
</file>

<file path=ppt/tags/tag43.xml><?xml version="1.0" encoding="utf-8"?>
<p:tagLst xmlns:a="http://schemas.openxmlformats.org/drawingml/2006/main" xmlns:r="http://schemas.openxmlformats.org/officeDocument/2006/relationships" xmlns:p="http://schemas.openxmlformats.org/presentationml/2006/main">
  <p:tag name="TIMING" val="|19.9|6.|6.8|10.6|60.9"/>
</p:tagLst>
</file>

<file path=ppt/tags/tag44.xml><?xml version="1.0" encoding="utf-8"?>
<p:tagLst xmlns:a="http://schemas.openxmlformats.org/drawingml/2006/main" xmlns:r="http://schemas.openxmlformats.org/officeDocument/2006/relationships" xmlns:p="http://schemas.openxmlformats.org/presentationml/2006/main">
  <p:tag name="TIMING" val="|5.5|4.2|12.|11.7"/>
</p:tagLst>
</file>

<file path=ppt/tags/tag45.xml><?xml version="1.0" encoding="utf-8"?>
<p:tagLst xmlns:a="http://schemas.openxmlformats.org/drawingml/2006/main" xmlns:r="http://schemas.openxmlformats.org/officeDocument/2006/relationships" xmlns:p="http://schemas.openxmlformats.org/presentationml/2006/main">
  <p:tag name="TIMING" val="|20.3"/>
</p:tagLst>
</file>

<file path=ppt/tags/tag46.xml><?xml version="1.0" encoding="utf-8"?>
<p:tagLst xmlns:a="http://schemas.openxmlformats.org/drawingml/2006/main" xmlns:r="http://schemas.openxmlformats.org/officeDocument/2006/relationships" xmlns:p="http://schemas.openxmlformats.org/presentationml/2006/main">
  <p:tag name="TIMING" val="|41.8|2.9|5.4|7.8|10.3"/>
</p:tagLst>
</file>

<file path=ppt/tags/tag47.xml><?xml version="1.0" encoding="utf-8"?>
<p:tagLst xmlns:a="http://schemas.openxmlformats.org/drawingml/2006/main" xmlns:r="http://schemas.openxmlformats.org/officeDocument/2006/relationships" xmlns:p="http://schemas.openxmlformats.org/presentationml/2006/main">
  <p:tag name="TIMING" val="|12.9"/>
</p:tagLst>
</file>

<file path=ppt/tags/tag5.xml><?xml version="1.0" encoding="utf-8"?>
<p:tagLst xmlns:a="http://schemas.openxmlformats.org/drawingml/2006/main" xmlns:r="http://schemas.openxmlformats.org/officeDocument/2006/relationships" xmlns:p="http://schemas.openxmlformats.org/presentationml/2006/main">
  <p:tag name="TIMING" val="|11.6|7.5|10.3|9.5|8.6|10.7"/>
</p:tagLst>
</file>

<file path=ppt/tags/tag6.xml><?xml version="1.0" encoding="utf-8"?>
<p:tagLst xmlns:a="http://schemas.openxmlformats.org/drawingml/2006/main" xmlns:r="http://schemas.openxmlformats.org/officeDocument/2006/relationships" xmlns:p="http://schemas.openxmlformats.org/presentationml/2006/main">
  <p:tag name="TIMING" val="|46.8|18.5|8.7"/>
</p:tagLst>
</file>

<file path=ppt/tags/tag7.xml><?xml version="1.0" encoding="utf-8"?>
<p:tagLst xmlns:a="http://schemas.openxmlformats.org/drawingml/2006/main" xmlns:r="http://schemas.openxmlformats.org/officeDocument/2006/relationships" xmlns:p="http://schemas.openxmlformats.org/presentationml/2006/main">
  <p:tag name="TIMING" val="|18.8|20.7|25.3"/>
</p:tagLst>
</file>

<file path=ppt/tags/tag8.xml><?xml version="1.0" encoding="utf-8"?>
<p:tagLst xmlns:a="http://schemas.openxmlformats.org/drawingml/2006/main" xmlns:r="http://schemas.openxmlformats.org/officeDocument/2006/relationships" xmlns:p="http://schemas.openxmlformats.org/presentationml/2006/main">
  <p:tag name="TIMING" val="|9.3|7.7|11.5|6.8|5.5|33.9|5.4|6.1|6.3|9.7|5.8|6.3|10.1|13.7|13.8"/>
</p:tagLst>
</file>

<file path=ppt/tags/tag9.xml><?xml version="1.0" encoding="utf-8"?>
<p:tagLst xmlns:a="http://schemas.openxmlformats.org/drawingml/2006/main" xmlns:r="http://schemas.openxmlformats.org/officeDocument/2006/relationships" xmlns:p="http://schemas.openxmlformats.org/presentationml/2006/main">
  <p:tag name="TIMING" val="|11.2|8."/>
</p:tagLst>
</file>

<file path=ppt/theme/theme1.xml><?xml version="1.0" encoding="utf-8"?>
<a:theme xmlns:a="http://schemas.openxmlformats.org/drawingml/2006/main" name="Pixel">
  <a:themeElements>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fontScheme name="Pixel">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6620</TotalTime>
  <Words>11986</Words>
  <Application>Microsoft Office PowerPoint</Application>
  <PresentationFormat>On-screen Show (4:3)</PresentationFormat>
  <Paragraphs>1209</Paragraphs>
  <Slides>60</Slides>
  <Notes>59</Notes>
  <HiddenSlides>1</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Pixel</vt:lpstr>
      <vt:lpstr>PowerPoint Presentation</vt:lpstr>
      <vt:lpstr>PowerPoint Presentation</vt:lpstr>
      <vt:lpstr>PowerPoint Presentation</vt:lpstr>
      <vt:lpstr>A Word of Prayer</vt:lpstr>
      <vt:lpstr>PowerPoint Presentation</vt:lpstr>
      <vt:lpstr>PowerPoint Presentation</vt:lpstr>
      <vt:lpstr>PowerPoint Presentation</vt:lpstr>
      <vt:lpstr>PowerPoint Presentation</vt:lpstr>
      <vt:lpstr>Why Was The 2nd Dream Remembered?</vt:lpstr>
      <vt:lpstr>PowerPoint Presentation</vt:lpstr>
      <vt:lpstr>PowerPoint Presentation</vt:lpstr>
      <vt:lpstr>PowerPoint Presentation</vt:lpstr>
      <vt:lpstr>  Daniel 4 ~ The Traditional Emphasis:                Humbling The King</vt:lpstr>
      <vt:lpstr>Concepts in Daniel 4 Provide  Connecting Principles For All  Timelines in Daniel and Revelation</vt:lpstr>
      <vt:lpstr>PowerPoint Presentation</vt:lpstr>
      <vt:lpstr>Timelines Are A Special Light</vt:lpstr>
      <vt:lpstr>Epilogue Timelines Of Daniel 12</vt:lpstr>
      <vt:lpstr>PowerPoint Presentation</vt:lpstr>
      <vt:lpstr>PowerPoint Presentation</vt:lpstr>
      <vt:lpstr>A Description of     “The Tree”</vt:lpstr>
      <vt:lpstr>PowerPoint Presentation</vt:lpstr>
      <vt:lpstr>Comparison of 2 Different Trees</vt:lpstr>
      <vt:lpstr>Prophetic Keys</vt:lpstr>
      <vt:lpstr>PowerPoint Presentation</vt:lpstr>
      <vt:lpstr>Prophetic Key #21a: Similes</vt:lpstr>
      <vt:lpstr>Prophetic Key #21b: Metaphors</vt:lpstr>
      <vt:lpstr>PowerPoint Presentation</vt:lpstr>
      <vt:lpstr>PowerPoint Presentation</vt:lpstr>
      <vt:lpstr>      Conclusion on  Similes and Metaphors</vt:lpstr>
      <vt:lpstr>PowerPoint Presentation</vt:lpstr>
      <vt:lpstr>PowerPoint Presentation</vt:lpstr>
      <vt:lpstr>PowerPoint Presentation</vt:lpstr>
      <vt:lpstr>Three Contemporary Prophets</vt:lpstr>
      <vt:lpstr>Daniel and Ezekiel Were Contemporaries  in Babylon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“Interpretation” </vt:lpstr>
      <vt:lpstr>Symbolic “Interpretation” (Dan 2)</vt:lpstr>
      <vt:lpstr>PowerPoint Presentation</vt:lpstr>
      <vt:lpstr>PowerPoint Presentation</vt:lpstr>
      <vt:lpstr>PowerPoint Presentation</vt:lpstr>
      <vt:lpstr>PowerPoint Presentation</vt:lpstr>
      <vt:lpstr>Understanding “Application” </vt:lpstr>
      <vt:lpstr>Literal Language: Easy To Work With </vt:lpstr>
      <vt:lpstr>Daniel 4:9, 18 ~ “interpretation”</vt:lpstr>
      <vt:lpstr>The Difference Between  King Nebuchadnezzar And Daniel</vt:lpstr>
      <vt:lpstr>  Summary: Daniel Knew The “Application”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Rae</dc:creator>
  <cp:lastModifiedBy>Sarahlee</cp:lastModifiedBy>
  <cp:revision>452</cp:revision>
  <dcterms:created xsi:type="dcterms:W3CDTF">2011-09-27T23:32:38Z</dcterms:created>
  <dcterms:modified xsi:type="dcterms:W3CDTF">2020-10-02T04:51:09Z</dcterms:modified>
</cp:coreProperties>
</file>